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GoogleSlidesCustomDataVersion2">
      <go:slidesCustomData xmlns:go="http://customooxmlschemas.google.com/" r:id="rId9" roundtripDataSignature="AMtx7miEFuGmoLWmEwsmAiKYzXBYds2+s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45bc107469_1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345bc107469_1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345bc107469_1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5bc107469_0_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5bc107469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345bc107469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0.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5" name="Shape 15"/>
        <p:cNvGrpSpPr/>
        <p:nvPr/>
      </p:nvGrpSpPr>
      <p:grpSpPr>
        <a:xfrm>
          <a:off x="0" y="0"/>
          <a:ext cx="0" cy="0"/>
          <a:chOff x="0" y="0"/>
          <a:chExt cx="0" cy="0"/>
        </a:xfrm>
      </p:grpSpPr>
      <p:pic>
        <p:nvPicPr>
          <p:cNvPr descr="A yellow rectangular object with black background&#10;&#10;Description automatically generated" id="16" name="Google Shape;16;p3"/>
          <p:cNvPicPr preferRelativeResize="0"/>
          <p:nvPr/>
        </p:nvPicPr>
        <p:blipFill rotWithShape="1">
          <a:blip r:embed="rId2">
            <a:alphaModFix/>
          </a:blip>
          <a:srcRect b="0" l="0" r="0" t="0"/>
          <a:stretch/>
        </p:blipFill>
        <p:spPr>
          <a:xfrm>
            <a:off x="1588046" y="29896909"/>
            <a:ext cx="15298498" cy="1876010"/>
          </a:xfrm>
          <a:prstGeom prst="rect">
            <a:avLst/>
          </a:prstGeom>
          <a:noFill/>
          <a:ln>
            <a:noFill/>
          </a:ln>
        </p:spPr>
      </p:pic>
      <p:pic>
        <p:nvPicPr>
          <p:cNvPr id="17" name="Google Shape;17;p3"/>
          <p:cNvPicPr preferRelativeResize="0"/>
          <p:nvPr/>
        </p:nvPicPr>
        <p:blipFill rotWithShape="1">
          <a:blip r:embed="rId3">
            <a:alphaModFix/>
          </a:blip>
          <a:srcRect b="0" l="0" r="0" t="0"/>
          <a:stretch/>
        </p:blipFill>
        <p:spPr>
          <a:xfrm>
            <a:off x="0" y="0"/>
            <a:ext cx="43891200" cy="2743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12"/>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2"/>
          <p:cNvSpPr/>
          <p:nvPr>
            <p:ph idx="2" type="pic"/>
          </p:nvPr>
        </p:nvSpPr>
        <p:spPr>
          <a:xfrm>
            <a:off x="18659477" y="4739647"/>
            <a:ext cx="22219920" cy="23393400"/>
          </a:xfrm>
          <a:prstGeom prst="rect">
            <a:avLst/>
          </a:prstGeom>
          <a:noFill/>
          <a:ln>
            <a:noFill/>
          </a:ln>
        </p:spPr>
      </p:sp>
      <p:sp>
        <p:nvSpPr>
          <p:cNvPr id="71" name="Google Shape;71;p12"/>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72" name="Google Shape;72;p1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13"/>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3"/>
          <p:cNvSpPr txBox="1"/>
          <p:nvPr>
            <p:ph idx="1" type="body"/>
          </p:nvPr>
        </p:nvSpPr>
        <p:spPr>
          <a:xfrm rot="5400000">
            <a:off x="11502389"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8" name="Google Shape;78;p1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14"/>
          <p:cNvSpPr txBox="1"/>
          <p:nvPr>
            <p:ph type="title"/>
          </p:nvPr>
        </p:nvSpPr>
        <p:spPr>
          <a:xfrm rot="5400000">
            <a:off x="22193251"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4"/>
          <p:cNvSpPr txBox="1"/>
          <p:nvPr>
            <p:ph idx="1" type="body"/>
          </p:nvPr>
        </p:nvSpPr>
        <p:spPr>
          <a:xfrm rot="5400000">
            <a:off x="2990851" y="1779271"/>
            <a:ext cx="27896822"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4" name="Google Shape;84;p1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4"/>
          <p:cNvSpPr txBox="1"/>
          <p:nvPr>
            <p:ph type="ctrTitle"/>
          </p:nvPr>
        </p:nvSpPr>
        <p:spPr>
          <a:xfrm>
            <a:off x="3291840" y="5387342"/>
            <a:ext cx="3730752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4"/>
          <p:cNvSpPr txBox="1"/>
          <p:nvPr>
            <p:ph idx="1" type="subTitle"/>
          </p:nvPr>
        </p:nvSpPr>
        <p:spPr>
          <a:xfrm>
            <a:off x="5486400" y="17289782"/>
            <a:ext cx="329184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21" name="Google Shape;21;p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 name="Google Shape;26;p5"/>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7" name="Google Shape;27;p5"/>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6"/>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2" name="Google Shape;32;p6"/>
          <p:cNvSpPr txBox="1"/>
          <p:nvPr>
            <p:ph idx="1" type="body"/>
          </p:nvPr>
        </p:nvSpPr>
        <p:spPr>
          <a:xfrm>
            <a:off x="2994662" y="22029429"/>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33" name="Google Shape;33;p6"/>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6"/>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6"/>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7"/>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7"/>
          <p:cNvSpPr txBox="1"/>
          <p:nvPr>
            <p:ph idx="1" type="body"/>
          </p:nvPr>
        </p:nvSpPr>
        <p:spPr>
          <a:xfrm>
            <a:off x="30175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9" name="Google Shape;39;p7"/>
          <p:cNvSpPr txBox="1"/>
          <p:nvPr>
            <p:ph idx="2" type="body"/>
          </p:nvPr>
        </p:nvSpPr>
        <p:spPr>
          <a:xfrm>
            <a:off x="222199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0" name="Google Shape;40;p7"/>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7"/>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7"/>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8"/>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8"/>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6" name="Google Shape;46;p8"/>
          <p:cNvSpPr txBox="1"/>
          <p:nvPr>
            <p:ph idx="2" type="body"/>
          </p:nvPr>
        </p:nvSpPr>
        <p:spPr>
          <a:xfrm>
            <a:off x="3023242" y="12024360"/>
            <a:ext cx="18568032"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7" name="Google Shape;47;p8"/>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8" name="Google Shape;48;p8"/>
          <p:cNvSpPr txBox="1"/>
          <p:nvPr>
            <p:ph idx="4" type="body"/>
          </p:nvPr>
        </p:nvSpPr>
        <p:spPr>
          <a:xfrm>
            <a:off x="22219922" y="12024360"/>
            <a:ext cx="18659477"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9" name="Google Shape;49;p8"/>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8"/>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8"/>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9"/>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9"/>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9"/>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9"/>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0"/>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0"/>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0"/>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1"/>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4" name="Google Shape;64;p11"/>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5" name="Google Shape;65;p1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1" Type="http://schemas.openxmlformats.org/officeDocument/2006/relationships/image" Target="../media/image12.png"/><Relationship Id="rId10" Type="http://schemas.openxmlformats.org/officeDocument/2006/relationships/image" Target="../media/image13.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 Id="rId4" Type="http://schemas.openxmlformats.org/officeDocument/2006/relationships/image" Target="../media/image4.png"/><Relationship Id="rId9" Type="http://schemas.openxmlformats.org/officeDocument/2006/relationships/image" Target="../media/image5.jpg"/><Relationship Id="rId5" Type="http://schemas.openxmlformats.org/officeDocument/2006/relationships/image" Target="../media/image2.png"/><Relationship Id="rId6" Type="http://schemas.openxmlformats.org/officeDocument/2006/relationships/image" Target="../media/image6.png"/><Relationship Id="rId7" Type="http://schemas.openxmlformats.org/officeDocument/2006/relationships/image" Target="../media/image11.jpg"/><Relationship Id="rId8"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2.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nvSpPr>
        <p:spPr>
          <a:xfrm>
            <a:off x="957945" y="3409407"/>
            <a:ext cx="43107427" cy="344705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0"/>
              <a:buFont typeface="Arial"/>
              <a:buNone/>
            </a:pPr>
            <a:r>
              <a:rPr b="1" i="0" lang="en-US" sz="11000" u="none" cap="none" strike="noStrike">
                <a:solidFill>
                  <a:srgbClr val="000000"/>
                </a:solidFill>
                <a:latin typeface="Arial"/>
                <a:ea typeface="Arial"/>
                <a:cs typeface="Arial"/>
                <a:sym typeface="Arial"/>
              </a:rPr>
              <a:t>LiDAR and Camera Sensor Data Fusion for Human Detection</a:t>
            </a:r>
            <a:endParaRPr/>
          </a:p>
          <a:p>
            <a:pPr indent="0" lvl="0" marL="0" marR="0" rtl="0" algn="l">
              <a:lnSpc>
                <a:spcPct val="100000"/>
              </a:lnSpc>
              <a:spcBef>
                <a:spcPts val="0"/>
              </a:spcBef>
              <a:spcAft>
                <a:spcPts val="0"/>
              </a:spcAft>
              <a:buClr>
                <a:srgbClr val="000000"/>
              </a:buClr>
              <a:buSzPts val="11000"/>
              <a:buFont typeface="Arial"/>
              <a:buNone/>
            </a:pPr>
            <a:r>
              <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3C3C3B"/>
                </a:solidFill>
                <a:latin typeface="Arial"/>
                <a:ea typeface="Arial"/>
                <a:cs typeface="Arial"/>
                <a:sym typeface="Arial"/>
              </a:rPr>
              <a:t>Team members: </a:t>
            </a:r>
            <a:r>
              <a:rPr b="0" i="0" lang="en-US" sz="3600" u="none" cap="none" strike="noStrike">
                <a:solidFill>
                  <a:srgbClr val="3C3C3B"/>
                </a:solidFill>
                <a:latin typeface="Arial"/>
                <a:ea typeface="Arial"/>
                <a:cs typeface="Arial"/>
                <a:sym typeface="Arial"/>
              </a:rPr>
              <a:t>Paul Reid, Jeffrey Weaver, Grace Gilliam, David Anthony  |  </a:t>
            </a:r>
            <a:r>
              <a:rPr b="1" i="0" lang="en-US" sz="3600" u="none" cap="none" strike="noStrike">
                <a:solidFill>
                  <a:srgbClr val="3C3C3B"/>
                </a:solidFill>
                <a:latin typeface="Arial"/>
                <a:ea typeface="Arial"/>
                <a:cs typeface="Arial"/>
                <a:sym typeface="Arial"/>
              </a:rPr>
              <a:t>Faculty adviser: </a:t>
            </a:r>
            <a:r>
              <a:rPr b="0" i="0" lang="en-US" sz="3600" u="none" cap="none" strike="noStrike">
                <a:solidFill>
                  <a:srgbClr val="3C3C3B"/>
                </a:solidFill>
                <a:latin typeface="Arial"/>
                <a:ea typeface="Arial"/>
                <a:cs typeface="Arial"/>
                <a:sym typeface="Arial"/>
              </a:rPr>
              <a:t>Changqing Luo, Ph.D.  |  </a:t>
            </a:r>
            <a:r>
              <a:rPr b="1" i="0" lang="en-US" sz="3600" u="none" cap="none" strike="noStrike">
                <a:solidFill>
                  <a:srgbClr val="3C3C3B"/>
                </a:solidFill>
                <a:latin typeface="Arial"/>
                <a:ea typeface="Arial"/>
                <a:cs typeface="Arial"/>
                <a:sym typeface="Arial"/>
              </a:rPr>
              <a:t>Sponsor: </a:t>
            </a:r>
            <a:r>
              <a:rPr b="0" i="0" lang="en-US" sz="3600" u="none" cap="none" strike="noStrike">
                <a:solidFill>
                  <a:srgbClr val="3C3C3B"/>
                </a:solidFill>
                <a:latin typeface="Arial"/>
                <a:ea typeface="Arial"/>
                <a:cs typeface="Arial"/>
                <a:sym typeface="Arial"/>
              </a:rPr>
              <a:t>DOD Aspire  |  </a:t>
            </a:r>
            <a:r>
              <a:rPr b="1" i="0" lang="en-US" sz="3600" u="none" cap="none" strike="noStrike">
                <a:solidFill>
                  <a:srgbClr val="3C3C3B"/>
                </a:solidFill>
                <a:latin typeface="Arial"/>
                <a:ea typeface="Arial"/>
                <a:cs typeface="Arial"/>
                <a:sym typeface="Arial"/>
              </a:rPr>
              <a:t>Mentor: </a:t>
            </a:r>
            <a:r>
              <a:rPr b="0" i="0" lang="en-US" sz="3600" u="none" cap="none" strike="noStrike">
                <a:solidFill>
                  <a:srgbClr val="3C3C3B"/>
                </a:solidFill>
                <a:latin typeface="Arial"/>
                <a:ea typeface="Arial"/>
                <a:cs typeface="Arial"/>
                <a:sym typeface="Arial"/>
              </a:rPr>
              <a:t>James Perea</a:t>
            </a:r>
            <a:endParaRPr/>
          </a:p>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 </a:t>
            </a:r>
            <a:r>
              <a:rPr b="1" i="0" lang="en-US" sz="4800" u="none" cap="none" strike="noStrike">
                <a:solidFill>
                  <a:srgbClr val="000000"/>
                </a:solidFill>
                <a:latin typeface="Arial"/>
                <a:ea typeface="Arial"/>
                <a:cs typeface="Arial"/>
                <a:sym typeface="Arial"/>
              </a:rPr>
              <a:t> </a:t>
            </a:r>
            <a:endParaRPr/>
          </a:p>
        </p:txBody>
      </p:sp>
      <p:sp>
        <p:nvSpPr>
          <p:cNvPr id="93" name="Google Shape;93;p1"/>
          <p:cNvSpPr txBox="1"/>
          <p:nvPr/>
        </p:nvSpPr>
        <p:spPr>
          <a:xfrm>
            <a:off x="37966022" y="830849"/>
            <a:ext cx="496388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000" u="none" cap="none" strike="noStrike">
                <a:solidFill>
                  <a:srgbClr val="77C159"/>
                </a:solidFill>
                <a:latin typeface="Arial"/>
                <a:ea typeface="Arial"/>
                <a:cs typeface="Arial"/>
                <a:sym typeface="Arial"/>
              </a:rPr>
              <a:t>25-344</a:t>
            </a:r>
            <a:endParaRPr sz="8000">
              <a:solidFill>
                <a:srgbClr val="77C159"/>
              </a:solidFill>
              <a:latin typeface="Calibri"/>
              <a:ea typeface="Calibri"/>
              <a:cs typeface="Calibri"/>
              <a:sym typeface="Calibri"/>
            </a:endParaRPr>
          </a:p>
        </p:txBody>
      </p:sp>
      <p:sp>
        <p:nvSpPr>
          <p:cNvPr id="94" name="Google Shape;94;p1"/>
          <p:cNvSpPr/>
          <p:nvPr/>
        </p:nvSpPr>
        <p:spPr>
          <a:xfrm>
            <a:off x="30899803" y="6444343"/>
            <a:ext cx="10515600" cy="23064600"/>
          </a:xfrm>
          <a:prstGeom prst="roundRect">
            <a:avLst>
              <a:gd fmla="val 3100" name="adj"/>
            </a:avLst>
          </a:prstGeom>
          <a:solidFill>
            <a:srgbClr val="A7C4FF"/>
          </a:solidFill>
          <a:ln cap="flat" cmpd="sng" w="12700">
            <a:solidFill>
              <a:srgbClr val="1C3052"/>
            </a:solidFill>
            <a:prstDash val="solid"/>
            <a:miter lim="800000"/>
            <a:headEnd len="sm" w="sm" type="none"/>
            <a:tailEnd len="sm" w="sm" type="none"/>
          </a:ln>
        </p:spPr>
        <p:txBody>
          <a:bodyPr anchorCtr="0" anchor="t" bIns="457200" lIns="457200" spcFirstLastPara="1" rIns="457200" wrap="square" tIns="457200">
            <a:noAutofit/>
          </a:bodyPr>
          <a:lstStyle/>
          <a:p>
            <a:pPr indent="0" lvl="0" marL="0" marR="0" rtl="0" algn="l">
              <a:spcBef>
                <a:spcPts val="0"/>
              </a:spcBef>
              <a:spcAft>
                <a:spcPts val="0"/>
              </a:spcAft>
              <a:buNone/>
            </a:pPr>
            <a:r>
              <a:rPr b="1" lang="en-US" sz="4800">
                <a:solidFill>
                  <a:schemeClr val="dk1"/>
                </a:solidFill>
                <a:latin typeface="Arial"/>
                <a:ea typeface="Arial"/>
                <a:cs typeface="Arial"/>
                <a:sym typeface="Arial"/>
              </a:rPr>
              <a:t>Project Timeline</a:t>
            </a:r>
            <a:endParaRPr sz="3200">
              <a:solidFill>
                <a:schemeClr val="dk1"/>
              </a:solidFill>
              <a:latin typeface="Arial"/>
              <a:ea typeface="Arial"/>
              <a:cs typeface="Arial"/>
              <a:sym typeface="Arial"/>
            </a:endParaRPr>
          </a:p>
          <a:p>
            <a:pPr indent="0" lvl="0" marL="0" marR="0" rtl="0" algn="l">
              <a:spcBef>
                <a:spcPts val="0"/>
              </a:spcBef>
              <a:spcAft>
                <a:spcPts val="0"/>
              </a:spcAft>
              <a:buNone/>
            </a:pPr>
            <a:r>
              <a:t/>
            </a:r>
            <a:endParaRPr baseline="-25000" sz="3400">
              <a:solidFill>
                <a:schemeClr val="dk1"/>
              </a:solidFill>
              <a:latin typeface="Arial"/>
              <a:ea typeface="Arial"/>
              <a:cs typeface="Arial"/>
              <a:sym typeface="Arial"/>
            </a:endParaRPr>
          </a:p>
        </p:txBody>
      </p:sp>
      <p:sp>
        <p:nvSpPr>
          <p:cNvPr id="95" name="Google Shape;95;p1"/>
          <p:cNvSpPr/>
          <p:nvPr/>
        </p:nvSpPr>
        <p:spPr>
          <a:xfrm>
            <a:off x="487847" y="6444343"/>
            <a:ext cx="10515600" cy="23279662"/>
          </a:xfrm>
          <a:prstGeom prst="roundRect">
            <a:avLst>
              <a:gd fmla="val 3100" name="adj"/>
            </a:avLst>
          </a:prstGeom>
          <a:solidFill>
            <a:srgbClr val="CCFF99"/>
          </a:solidFill>
          <a:ln cap="flat" cmpd="sng" w="12700">
            <a:solidFill>
              <a:srgbClr val="1C3052"/>
            </a:solidFill>
            <a:prstDash val="solid"/>
            <a:miter lim="800000"/>
            <a:headEnd len="sm" w="sm" type="none"/>
            <a:tailEnd len="sm" w="sm" type="none"/>
          </a:ln>
        </p:spPr>
        <p:txBody>
          <a:bodyPr anchorCtr="0" anchor="b" bIns="457200" lIns="457200" spcFirstLastPara="1" rIns="457200" wrap="square" tIns="457200">
            <a:noAutofit/>
          </a:bodyPr>
          <a:lstStyle/>
          <a:p>
            <a:pPr indent="0" lvl="0" marL="0" marR="0" rtl="0" algn="l">
              <a:spcBef>
                <a:spcPts val="0"/>
              </a:spcBef>
              <a:spcAft>
                <a:spcPts val="0"/>
              </a:spcAft>
              <a:buNone/>
            </a:pPr>
            <a:r>
              <a:t/>
            </a:r>
            <a:endParaRPr b="1" sz="4400">
              <a:solidFill>
                <a:schemeClr val="dk1"/>
              </a:solidFill>
              <a:latin typeface="Arial"/>
              <a:ea typeface="Arial"/>
              <a:cs typeface="Arial"/>
              <a:sym typeface="Arial"/>
            </a:endParaRPr>
          </a:p>
          <a:p>
            <a:pPr indent="0" lvl="0" marL="0" marR="0" rtl="0" algn="l">
              <a:spcBef>
                <a:spcPts val="0"/>
              </a:spcBef>
              <a:spcAft>
                <a:spcPts val="0"/>
              </a:spcAft>
              <a:buNone/>
            </a:pPr>
            <a:r>
              <a:t/>
            </a:r>
            <a:endParaRPr b="1" sz="4400">
              <a:solidFill>
                <a:schemeClr val="dk1"/>
              </a:solidFill>
              <a:latin typeface="Arial"/>
              <a:ea typeface="Arial"/>
              <a:cs typeface="Arial"/>
              <a:sym typeface="Arial"/>
            </a:endParaRPr>
          </a:p>
          <a:p>
            <a:pPr indent="0" lvl="0" marL="0" marR="0" rtl="0" algn="l">
              <a:spcBef>
                <a:spcPts val="0"/>
              </a:spcBef>
              <a:spcAft>
                <a:spcPts val="0"/>
              </a:spcAft>
              <a:buNone/>
            </a:pPr>
            <a:r>
              <a:t/>
            </a:r>
            <a:endParaRPr b="1" sz="4400">
              <a:solidFill>
                <a:schemeClr val="dk1"/>
              </a:solidFill>
              <a:latin typeface="Arial"/>
              <a:ea typeface="Arial"/>
              <a:cs typeface="Arial"/>
              <a:sym typeface="Arial"/>
            </a:endParaRPr>
          </a:p>
          <a:p>
            <a:pPr indent="0" lvl="0" marL="0" marR="0" rtl="0" algn="l">
              <a:spcBef>
                <a:spcPts val="0"/>
              </a:spcBef>
              <a:spcAft>
                <a:spcPts val="0"/>
              </a:spcAft>
              <a:buNone/>
            </a:pPr>
            <a:r>
              <a:t/>
            </a:r>
            <a:endParaRPr b="1" sz="4400">
              <a:solidFill>
                <a:schemeClr val="dk1"/>
              </a:solidFill>
              <a:latin typeface="Arial"/>
              <a:ea typeface="Arial"/>
              <a:cs typeface="Arial"/>
              <a:sym typeface="Arial"/>
            </a:endParaRPr>
          </a:p>
          <a:p>
            <a:pPr indent="0" lvl="0" marL="0" marR="0" rtl="0" algn="l">
              <a:spcBef>
                <a:spcPts val="0"/>
              </a:spcBef>
              <a:spcAft>
                <a:spcPts val="0"/>
              </a:spcAft>
              <a:buNone/>
            </a:pPr>
            <a:r>
              <a:t/>
            </a:r>
            <a:endParaRPr b="1" sz="4400">
              <a:solidFill>
                <a:schemeClr val="dk1"/>
              </a:solidFill>
              <a:latin typeface="Arial"/>
              <a:ea typeface="Arial"/>
              <a:cs typeface="Arial"/>
              <a:sym typeface="Arial"/>
            </a:endParaRPr>
          </a:p>
          <a:p>
            <a:pPr indent="0" lvl="0" marL="0" marR="0" rtl="0" algn="l">
              <a:spcBef>
                <a:spcPts val="0"/>
              </a:spcBef>
              <a:spcAft>
                <a:spcPts val="0"/>
              </a:spcAft>
              <a:buNone/>
            </a:pPr>
            <a:r>
              <a:t/>
            </a:r>
            <a:endParaRPr b="1" sz="4400">
              <a:solidFill>
                <a:schemeClr val="dk1"/>
              </a:solidFill>
              <a:latin typeface="Arial"/>
              <a:ea typeface="Arial"/>
              <a:cs typeface="Arial"/>
              <a:sym typeface="Arial"/>
            </a:endParaRPr>
          </a:p>
          <a:p>
            <a:pPr indent="0" lvl="0" marL="0" marR="0" rtl="0" algn="l">
              <a:spcBef>
                <a:spcPts val="0"/>
              </a:spcBef>
              <a:spcAft>
                <a:spcPts val="0"/>
              </a:spcAft>
              <a:buNone/>
            </a:pPr>
            <a:r>
              <a:t/>
            </a:r>
            <a:endParaRPr b="1" sz="4400">
              <a:solidFill>
                <a:schemeClr val="dk1"/>
              </a:solidFill>
              <a:latin typeface="Arial"/>
              <a:ea typeface="Arial"/>
              <a:cs typeface="Arial"/>
              <a:sym typeface="Arial"/>
            </a:endParaRPr>
          </a:p>
          <a:p>
            <a:pPr indent="0" lvl="0" marL="0" marR="0" rtl="0" algn="l">
              <a:spcBef>
                <a:spcPts val="0"/>
              </a:spcBef>
              <a:spcAft>
                <a:spcPts val="0"/>
              </a:spcAft>
              <a:buNone/>
            </a:pPr>
            <a:r>
              <a:t/>
            </a:r>
            <a:endParaRPr b="1" sz="4400">
              <a:solidFill>
                <a:schemeClr val="dk1"/>
              </a:solidFill>
              <a:latin typeface="Arial"/>
              <a:ea typeface="Arial"/>
              <a:cs typeface="Arial"/>
              <a:sym typeface="Arial"/>
            </a:endParaRPr>
          </a:p>
          <a:p>
            <a:pPr indent="0" lvl="0" marL="0" marR="0" rtl="0" algn="l">
              <a:spcBef>
                <a:spcPts val="0"/>
              </a:spcBef>
              <a:spcAft>
                <a:spcPts val="0"/>
              </a:spcAft>
              <a:buNone/>
            </a:pPr>
            <a:r>
              <a:t/>
            </a:r>
            <a:endParaRPr b="1" sz="4400">
              <a:solidFill>
                <a:schemeClr val="dk1"/>
              </a:solidFill>
              <a:latin typeface="Arial"/>
              <a:ea typeface="Arial"/>
              <a:cs typeface="Arial"/>
              <a:sym typeface="Arial"/>
            </a:endParaRPr>
          </a:p>
          <a:p>
            <a:pPr indent="0" lvl="0" marL="0" marR="0" rtl="0" algn="l">
              <a:spcBef>
                <a:spcPts val="0"/>
              </a:spcBef>
              <a:spcAft>
                <a:spcPts val="0"/>
              </a:spcAft>
              <a:buNone/>
            </a:pPr>
            <a:r>
              <a:t/>
            </a:r>
            <a:endParaRPr b="1" sz="4400">
              <a:solidFill>
                <a:schemeClr val="dk1"/>
              </a:solidFill>
              <a:latin typeface="Arial"/>
              <a:ea typeface="Arial"/>
              <a:cs typeface="Arial"/>
              <a:sym typeface="Arial"/>
            </a:endParaRPr>
          </a:p>
          <a:p>
            <a:pPr indent="0" lvl="0" marL="0" marR="0" rtl="0" algn="l">
              <a:spcBef>
                <a:spcPts val="0"/>
              </a:spcBef>
              <a:spcAft>
                <a:spcPts val="0"/>
              </a:spcAft>
              <a:buNone/>
            </a:pPr>
            <a:r>
              <a:rPr b="1" lang="en-US" sz="6600">
                <a:solidFill>
                  <a:schemeClr val="dk1"/>
                </a:solidFill>
                <a:latin typeface="Arial"/>
                <a:ea typeface="Arial"/>
                <a:cs typeface="Arial"/>
                <a:sym typeface="Arial"/>
              </a:rPr>
              <a:t>Project Objective:</a:t>
            </a:r>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rPr b="1" lang="en-US" sz="4800">
                <a:solidFill>
                  <a:schemeClr val="dk1"/>
                </a:solidFill>
                <a:latin typeface="Arial"/>
                <a:ea typeface="Arial"/>
                <a:cs typeface="Arial"/>
                <a:sym typeface="Arial"/>
              </a:rPr>
              <a:t>Key Motivations:</a:t>
            </a:r>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rPr lang="en-US" sz="3600">
                <a:solidFill>
                  <a:schemeClr val="dk1"/>
                </a:solidFill>
                <a:latin typeface="Arial"/>
                <a:ea typeface="Arial"/>
                <a:cs typeface="Arial"/>
                <a:sym typeface="Arial"/>
              </a:rPr>
              <a:t>Safety Enhancement: Current</a:t>
            </a:r>
            <a:r>
              <a:rPr b="1" lang="en-US" sz="3600">
                <a:solidFill>
                  <a:schemeClr val="dk1"/>
                </a:solidFill>
                <a:latin typeface="Arial"/>
                <a:ea typeface="Arial"/>
                <a:cs typeface="Arial"/>
                <a:sym typeface="Arial"/>
              </a:rPr>
              <a:t> single-sensor systems </a:t>
            </a:r>
            <a:r>
              <a:rPr lang="en-US" sz="3600">
                <a:solidFill>
                  <a:schemeClr val="dk1"/>
                </a:solidFill>
                <a:latin typeface="Arial"/>
                <a:ea typeface="Arial"/>
                <a:cs typeface="Arial"/>
                <a:sym typeface="Arial"/>
              </a:rPr>
              <a:t>have critical blind spots. Need for redundancy in safety-critical decisions</a:t>
            </a:r>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rPr lang="en-US" sz="3600">
                <a:solidFill>
                  <a:schemeClr val="dk1"/>
                </a:solidFill>
                <a:latin typeface="Arial"/>
                <a:ea typeface="Arial"/>
                <a:cs typeface="Arial"/>
                <a:sym typeface="Arial"/>
              </a:rPr>
              <a:t>Technical Innovation: Develop novel sensor fusion architecture. Optimize for </a:t>
            </a:r>
            <a:r>
              <a:rPr b="1" lang="en-US" sz="3600">
                <a:solidFill>
                  <a:schemeClr val="dk1"/>
                </a:solidFill>
                <a:latin typeface="Arial"/>
                <a:ea typeface="Arial"/>
                <a:cs typeface="Arial"/>
                <a:sym typeface="Arial"/>
              </a:rPr>
              <a:t>resource-constrained</a:t>
            </a:r>
            <a:r>
              <a:rPr lang="en-US" sz="3600">
                <a:solidFill>
                  <a:schemeClr val="dk1"/>
                </a:solidFill>
                <a:latin typeface="Arial"/>
                <a:ea typeface="Arial"/>
                <a:cs typeface="Arial"/>
                <a:sym typeface="Arial"/>
              </a:rPr>
              <a:t> deployment.</a:t>
            </a:r>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rPr lang="en-US" sz="3600">
                <a:solidFill>
                  <a:schemeClr val="dk1"/>
                </a:solidFill>
                <a:latin typeface="Arial"/>
                <a:ea typeface="Arial"/>
                <a:cs typeface="Arial"/>
                <a:sym typeface="Arial"/>
              </a:rPr>
              <a:t>Industry Relevance: Address </a:t>
            </a:r>
            <a:r>
              <a:rPr b="1" lang="en-US" sz="3600">
                <a:solidFill>
                  <a:schemeClr val="dk1"/>
                </a:solidFill>
                <a:latin typeface="Arial"/>
                <a:ea typeface="Arial"/>
                <a:cs typeface="Arial"/>
                <a:sym typeface="Arial"/>
              </a:rPr>
              <a:t>real-world</a:t>
            </a:r>
            <a:r>
              <a:rPr lang="en-US" sz="3600">
                <a:solidFill>
                  <a:schemeClr val="dk1"/>
                </a:solidFill>
                <a:latin typeface="Arial"/>
                <a:ea typeface="Arial"/>
                <a:cs typeface="Arial"/>
                <a:sym typeface="Arial"/>
              </a:rPr>
              <a:t> autonomous driving challenges. Provide benchmarkable results using public dataset. </a:t>
            </a:r>
            <a:endParaRPr/>
          </a:p>
        </p:txBody>
      </p:sp>
      <p:pic>
        <p:nvPicPr>
          <p:cNvPr descr="(PDF) MVX-Net: Multimodal VoxelNet for 3D Object Detection" id="96" name="Google Shape;96;p1"/>
          <p:cNvPicPr preferRelativeResize="0"/>
          <p:nvPr/>
        </p:nvPicPr>
        <p:blipFill rotWithShape="1">
          <a:blip r:embed="rId3">
            <a:alphaModFix/>
          </a:blip>
          <a:srcRect b="8624" l="0" r="0" t="8415"/>
          <a:stretch/>
        </p:blipFill>
        <p:spPr>
          <a:xfrm>
            <a:off x="1917260" y="6597763"/>
            <a:ext cx="7656773" cy="5061766"/>
          </a:xfrm>
          <a:prstGeom prst="rect">
            <a:avLst/>
          </a:prstGeom>
          <a:noFill/>
          <a:ln>
            <a:noFill/>
          </a:ln>
        </p:spPr>
      </p:pic>
      <p:sp>
        <p:nvSpPr>
          <p:cNvPr id="97" name="Google Shape;97;p1"/>
          <p:cNvSpPr txBox="1"/>
          <p:nvPr/>
        </p:nvSpPr>
        <p:spPr>
          <a:xfrm>
            <a:off x="914402" y="11659529"/>
            <a:ext cx="10219671" cy="86792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dk1"/>
                </a:solidFill>
                <a:latin typeface="Arial"/>
                <a:ea typeface="Arial"/>
                <a:cs typeface="Arial"/>
                <a:sym typeface="Arial"/>
              </a:rPr>
              <a:t>The fundamental objective of this project is to develop and validate a multi-modal human detection system that enhances autonomous vehicle perception by combining LiDAR and camera sensor data from the Waymo Open Dataset. Our system addresses critical safety challenges in autonomous driving by leveraging complementary sensor strengths - LiDAR's precise depth perception and spatial awareness alongside cameras' rich visual context and semantic understanding. The architecture features real-time sensor fusion with adaptive weighting mechanisms, dynamically adjusting to environmental conditions while maintaining processing times under 100ms.</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sp>
        <p:nvSpPr>
          <p:cNvPr id="98" name="Google Shape;98;p1"/>
          <p:cNvSpPr/>
          <p:nvPr/>
        </p:nvSpPr>
        <p:spPr>
          <a:xfrm>
            <a:off x="11833834" y="19117586"/>
            <a:ext cx="18235582" cy="10391407"/>
          </a:xfrm>
          <a:prstGeom prst="roundRect">
            <a:avLst>
              <a:gd fmla="val 3100" name="adj"/>
            </a:avLst>
          </a:prstGeom>
          <a:solidFill>
            <a:srgbClr val="99FFCC"/>
          </a:solidFill>
          <a:ln cap="flat" cmpd="sng" w="12700">
            <a:solidFill>
              <a:srgbClr val="1C3052"/>
            </a:solidFill>
            <a:prstDash val="solid"/>
            <a:miter lim="800000"/>
            <a:headEnd len="sm" w="sm" type="none"/>
            <a:tailEnd len="sm" w="sm" type="none"/>
          </a:ln>
        </p:spPr>
        <p:txBody>
          <a:bodyPr anchorCtr="0" anchor="t" bIns="457200" lIns="457200" spcFirstLastPara="1" rIns="457200" wrap="square" tIns="457200">
            <a:noAutofit/>
          </a:bodyPr>
          <a:lstStyle/>
          <a:p>
            <a:pPr indent="0" lvl="0" marL="0" marR="0" rtl="0" algn="l">
              <a:spcBef>
                <a:spcPts val="0"/>
              </a:spcBef>
              <a:spcAft>
                <a:spcPts val="0"/>
              </a:spcAft>
              <a:buNone/>
            </a:pPr>
            <a:r>
              <a:rPr b="1" lang="en-US" sz="4800">
                <a:solidFill>
                  <a:schemeClr val="dk1"/>
                </a:solidFill>
                <a:latin typeface="Arial"/>
                <a:ea typeface="Arial"/>
                <a:cs typeface="Arial"/>
                <a:sym typeface="Arial"/>
              </a:rPr>
              <a:t>Potential Challenges and Limitations</a:t>
            </a:r>
            <a:endParaRPr sz="4800">
              <a:solidFill>
                <a:schemeClr val="dk1"/>
              </a:solidFill>
              <a:latin typeface="Arial"/>
              <a:ea typeface="Arial"/>
              <a:cs typeface="Arial"/>
              <a:sym typeface="Arial"/>
            </a:endParaRPr>
          </a:p>
        </p:txBody>
      </p:sp>
      <p:sp>
        <p:nvSpPr>
          <p:cNvPr id="99" name="Google Shape;99;p1"/>
          <p:cNvSpPr/>
          <p:nvPr/>
        </p:nvSpPr>
        <p:spPr>
          <a:xfrm>
            <a:off x="11755180" y="6530101"/>
            <a:ext cx="18235581" cy="12318338"/>
          </a:xfrm>
          <a:prstGeom prst="roundRect">
            <a:avLst>
              <a:gd fmla="val 1791" name="adj"/>
            </a:avLst>
          </a:prstGeom>
          <a:solidFill>
            <a:srgbClr val="698997"/>
          </a:solidFill>
          <a:ln cap="flat" cmpd="sng" w="12700">
            <a:solidFill>
              <a:srgbClr val="1C3052"/>
            </a:solidFill>
            <a:prstDash val="solid"/>
            <a:miter lim="800000"/>
            <a:headEnd len="sm" w="sm" type="none"/>
            <a:tailEnd len="sm" w="sm" type="none"/>
          </a:ln>
        </p:spPr>
        <p:txBody>
          <a:bodyPr anchorCtr="0" anchor="t" bIns="457200" lIns="457200" spcFirstLastPara="1" rIns="457200" wrap="square" tIns="457200">
            <a:noAutofit/>
          </a:bodyPr>
          <a:lstStyle/>
          <a:p>
            <a:pPr indent="0" lvl="0" marL="0" marR="0" rtl="0" algn="l">
              <a:spcBef>
                <a:spcPts val="0"/>
              </a:spcBef>
              <a:spcAft>
                <a:spcPts val="0"/>
              </a:spcAft>
              <a:buNone/>
            </a:pPr>
            <a:r>
              <a:rPr b="1" lang="en-US" sz="4800">
                <a:solidFill>
                  <a:schemeClr val="lt1"/>
                </a:solidFill>
                <a:latin typeface="Arial"/>
                <a:ea typeface="Arial"/>
                <a:cs typeface="Arial"/>
                <a:sym typeface="Arial"/>
              </a:rPr>
              <a:t>Data Flow</a:t>
            </a:r>
            <a:endParaRPr/>
          </a:p>
        </p:txBody>
      </p:sp>
      <p:pic>
        <p:nvPicPr>
          <p:cNvPr descr="An example of CNN training and validation accuracy (upper curves), as ..." id="100" name="Google Shape;100;p1"/>
          <p:cNvPicPr preferRelativeResize="0"/>
          <p:nvPr/>
        </p:nvPicPr>
        <p:blipFill rotWithShape="1">
          <a:blip r:embed="rId4">
            <a:alphaModFix/>
          </a:blip>
          <a:srcRect b="0" l="0" r="0" t="0"/>
          <a:stretch/>
        </p:blipFill>
        <p:spPr>
          <a:xfrm>
            <a:off x="21092218" y="20946900"/>
            <a:ext cx="8096250" cy="8067675"/>
          </a:xfrm>
          <a:prstGeom prst="rect">
            <a:avLst/>
          </a:prstGeom>
          <a:noFill/>
          <a:ln>
            <a:noFill/>
          </a:ln>
        </p:spPr>
      </p:pic>
      <p:sp>
        <p:nvSpPr>
          <p:cNvPr id="101" name="Google Shape;101;p1"/>
          <p:cNvSpPr/>
          <p:nvPr/>
        </p:nvSpPr>
        <p:spPr>
          <a:xfrm>
            <a:off x="30899803" y="7887455"/>
            <a:ext cx="10515600" cy="4310635"/>
          </a:xfrm>
          <a:prstGeom prst="rect">
            <a:avLst/>
          </a:prstGeom>
          <a:solidFill>
            <a:srgbClr val="CCFFFF"/>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Arial"/>
                <a:ea typeface="Arial"/>
                <a:cs typeface="Arial"/>
                <a:sym typeface="Arial"/>
              </a:rPr>
              <a:t>Planning:</a:t>
            </a:r>
            <a:endParaRPr/>
          </a:p>
          <a:p>
            <a:pPr indent="0" lvl="0" marL="0" marR="0" rtl="0" algn="ctr">
              <a:spcBef>
                <a:spcPts val="0"/>
              </a:spcBef>
              <a:spcAft>
                <a:spcPts val="0"/>
              </a:spcAft>
              <a:buNone/>
            </a:pPr>
            <a:r>
              <a:rPr lang="en-US" sz="3600">
                <a:solidFill>
                  <a:schemeClr val="dk1"/>
                </a:solidFill>
                <a:latin typeface="Arial"/>
                <a:ea typeface="Arial"/>
                <a:cs typeface="Arial"/>
                <a:sym typeface="Arial"/>
              </a:rPr>
              <a:t> Our project aims to enhance pedestrian detection in autonomous driving scenarios by developing an optimized CNN architecture trained on Waymo datasets, incorporating comprehensive data analysis and advanced training strategies to improve detection accuracy across diverse real-world conditions.</a:t>
            </a:r>
            <a:endParaRPr sz="3600">
              <a:solidFill>
                <a:schemeClr val="dk1"/>
              </a:solidFill>
              <a:latin typeface="Arial"/>
              <a:ea typeface="Arial"/>
              <a:cs typeface="Arial"/>
              <a:sym typeface="Arial"/>
            </a:endParaRPr>
          </a:p>
        </p:txBody>
      </p:sp>
      <p:sp>
        <p:nvSpPr>
          <p:cNvPr id="102" name="Google Shape;102;p1"/>
          <p:cNvSpPr txBox="1"/>
          <p:nvPr/>
        </p:nvSpPr>
        <p:spPr>
          <a:xfrm>
            <a:off x="12124902" y="19117586"/>
            <a:ext cx="8861266" cy="117262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rPr lang="en-US" sz="3600">
                <a:solidFill>
                  <a:schemeClr val="dk1"/>
                </a:solidFill>
                <a:latin typeface="Arial"/>
                <a:ea typeface="Arial"/>
                <a:cs typeface="Arial"/>
                <a:sym typeface="Arial"/>
              </a:rPr>
              <a:t>Some problems/challenges that this project encounters are</a:t>
            </a:r>
            <a:br>
              <a:rPr lang="en-US" sz="3600">
                <a:solidFill>
                  <a:schemeClr val="dk1"/>
                </a:solidFill>
                <a:latin typeface="Arial"/>
                <a:ea typeface="Arial"/>
                <a:cs typeface="Arial"/>
                <a:sym typeface="Arial"/>
              </a:rPr>
            </a:br>
            <a:br>
              <a:rPr lang="en-US" sz="3600">
                <a:solidFill>
                  <a:schemeClr val="dk1"/>
                </a:solidFill>
                <a:latin typeface="Arial"/>
                <a:ea typeface="Arial"/>
                <a:cs typeface="Arial"/>
                <a:sym typeface="Arial"/>
              </a:rPr>
            </a:br>
            <a:r>
              <a:rPr lang="en-US" sz="3600">
                <a:solidFill>
                  <a:schemeClr val="dk1"/>
                </a:solidFill>
                <a:latin typeface="Arial"/>
                <a:ea typeface="Arial"/>
                <a:cs typeface="Arial"/>
                <a:sym typeface="Arial"/>
              </a:rPr>
              <a:t>1. Synchronization challenges between LiDAR and camera data:</a:t>
            </a:r>
            <a:endParaRPr/>
          </a:p>
          <a:p>
            <a:pPr indent="0" lvl="0" marL="0" marR="0" rtl="0" algn="l">
              <a:spcBef>
                <a:spcPts val="0"/>
              </a:spcBef>
              <a:spcAft>
                <a:spcPts val="0"/>
              </a:spcAft>
              <a:buNone/>
            </a:pPr>
            <a:r>
              <a:rPr lang="en-US" sz="3600">
                <a:solidFill>
                  <a:schemeClr val="dk1"/>
                </a:solidFill>
                <a:latin typeface="Arial"/>
                <a:ea typeface="Arial"/>
                <a:cs typeface="Arial"/>
                <a:sym typeface="Arial"/>
              </a:rPr>
              <a:t>This stems from the idea that matching these different data representations requires complex transformations</a:t>
            </a:r>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rPr lang="en-US" sz="3600">
                <a:solidFill>
                  <a:schemeClr val="dk1"/>
                </a:solidFill>
                <a:latin typeface="Arial"/>
                <a:ea typeface="Arial"/>
                <a:cs typeface="Arial"/>
                <a:sym typeface="Arial"/>
              </a:rPr>
              <a:t>2. Various causes of data loss in a LiDAR-camera fusion system:</a:t>
            </a:r>
            <a:endParaRPr/>
          </a:p>
          <a:p>
            <a:pPr indent="0" lvl="0" marL="0" marR="0" rtl="0" algn="l">
              <a:spcBef>
                <a:spcPts val="0"/>
              </a:spcBef>
              <a:spcAft>
                <a:spcPts val="0"/>
              </a:spcAft>
              <a:buNone/>
            </a:pPr>
            <a:r>
              <a:rPr lang="en-US" sz="3600">
                <a:solidFill>
                  <a:schemeClr val="dk1"/>
                </a:solidFill>
                <a:latin typeface="Arial"/>
                <a:ea typeface="Arial"/>
                <a:cs typeface="Arial"/>
                <a:sym typeface="Arial"/>
              </a:rPr>
              <a:t>This comes from random errors occurring in epochs that are unpredictable. Such errors will get marked as “lost” and the model will move forward.</a:t>
            </a:r>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p:txBody>
      </p:sp>
      <p:pic>
        <p:nvPicPr>
          <p:cNvPr id="103" name="Google Shape;103;p1"/>
          <p:cNvPicPr preferRelativeResize="0"/>
          <p:nvPr/>
        </p:nvPicPr>
        <p:blipFill rotWithShape="1">
          <a:blip r:embed="rId5">
            <a:alphaModFix/>
          </a:blip>
          <a:srcRect b="0" l="0" r="0" t="0"/>
          <a:stretch/>
        </p:blipFill>
        <p:spPr>
          <a:xfrm>
            <a:off x="36910496" y="29197618"/>
            <a:ext cx="7305210" cy="3851838"/>
          </a:xfrm>
          <a:prstGeom prst="rect">
            <a:avLst/>
          </a:prstGeom>
          <a:noFill/>
          <a:ln>
            <a:noFill/>
          </a:ln>
        </p:spPr>
      </p:pic>
      <p:sp>
        <p:nvSpPr>
          <p:cNvPr id="104" name="Google Shape;104;p1"/>
          <p:cNvSpPr/>
          <p:nvPr/>
        </p:nvSpPr>
        <p:spPr>
          <a:xfrm>
            <a:off x="30899803" y="12281796"/>
            <a:ext cx="10515600" cy="4870133"/>
          </a:xfrm>
          <a:prstGeom prst="rect">
            <a:avLst/>
          </a:prstGeom>
          <a:solidFill>
            <a:srgbClr val="68DDF8"/>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Arial"/>
                <a:ea typeface="Arial"/>
                <a:cs typeface="Arial"/>
                <a:sym typeface="Arial"/>
              </a:rPr>
              <a:t>Data Preprocessing:</a:t>
            </a:r>
            <a:endParaRPr/>
          </a:p>
          <a:p>
            <a:pPr indent="0" lvl="0" marL="0" marR="0" rtl="0" algn="ctr">
              <a:spcBef>
                <a:spcPts val="0"/>
              </a:spcBef>
              <a:spcAft>
                <a:spcPts val="0"/>
              </a:spcAft>
              <a:buNone/>
            </a:pPr>
            <a:r>
              <a:rPr lang="en-US" sz="3600">
                <a:solidFill>
                  <a:schemeClr val="dk1"/>
                </a:solidFill>
                <a:latin typeface="Arial"/>
                <a:ea typeface="Arial"/>
                <a:cs typeface="Arial"/>
                <a:sym typeface="Arial"/>
              </a:rPr>
              <a:t>Gather and preprocess the Waymo Open Dataset, focusing on LiDAR and camera sensor data. Filter, label, and augment data to cover diverse real-world scenarios for robust training. Develop initial scripts for preprocessing steps, including noise reduction for LiDAR and image normalization for camera data.</a:t>
            </a:r>
            <a:endParaRPr/>
          </a:p>
        </p:txBody>
      </p:sp>
      <p:sp>
        <p:nvSpPr>
          <p:cNvPr id="105" name="Google Shape;105;p1"/>
          <p:cNvSpPr/>
          <p:nvPr/>
        </p:nvSpPr>
        <p:spPr>
          <a:xfrm>
            <a:off x="30899803" y="17215206"/>
            <a:ext cx="10515600" cy="6011022"/>
          </a:xfrm>
          <a:prstGeom prst="rect">
            <a:avLst/>
          </a:prstGeom>
          <a:solidFill>
            <a:srgbClr val="0099C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Model Architecture Design + Dev:</a:t>
            </a:r>
            <a:endParaRPr/>
          </a:p>
          <a:p>
            <a:pPr indent="0" lvl="0" marL="0" marR="0" rtl="0" algn="ctr">
              <a:spcBef>
                <a:spcPts val="0"/>
              </a:spcBef>
              <a:spcAft>
                <a:spcPts val="0"/>
              </a:spcAft>
              <a:buNone/>
            </a:pPr>
            <a:r>
              <a:rPr lang="en-US" sz="3600">
                <a:solidFill>
                  <a:schemeClr val="lt1"/>
                </a:solidFill>
                <a:latin typeface="Arial"/>
                <a:ea typeface="Arial"/>
                <a:cs typeface="Arial"/>
                <a:sym typeface="Arial"/>
              </a:rPr>
              <a:t>Design a Convolutional Neural Network (CNN) optimized for multi-modal sensor fusion. Experiment with different fusion methods to combine LiDAR and camera data. Implement the adaptive weighting mechanism to dynamically adjust sensor contributions based on environmental conditions. Develop the real-time processing pipeline to ensure processing times remain under 100ms.</a:t>
            </a:r>
            <a:endParaRPr/>
          </a:p>
        </p:txBody>
      </p:sp>
      <p:sp>
        <p:nvSpPr>
          <p:cNvPr id="106" name="Google Shape;106;p1"/>
          <p:cNvSpPr/>
          <p:nvPr/>
        </p:nvSpPr>
        <p:spPr>
          <a:xfrm>
            <a:off x="30899803" y="23289505"/>
            <a:ext cx="10515600" cy="6219488"/>
          </a:xfrm>
          <a:prstGeom prst="rect">
            <a:avLst/>
          </a:prstGeom>
          <a:solidFill>
            <a:srgbClr val="006699"/>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Testing and Adjustments:</a:t>
            </a:r>
            <a:endParaRPr/>
          </a:p>
          <a:p>
            <a:pPr indent="0" lvl="0" marL="0" marR="0" rtl="0" algn="ctr">
              <a:spcBef>
                <a:spcPts val="0"/>
              </a:spcBef>
              <a:spcAft>
                <a:spcPts val="0"/>
              </a:spcAft>
              <a:buNone/>
            </a:pPr>
            <a:r>
              <a:rPr lang="en-US" sz="3600">
                <a:solidFill>
                  <a:schemeClr val="lt1"/>
                </a:solidFill>
                <a:latin typeface="Arial"/>
                <a:ea typeface="Arial"/>
                <a:cs typeface="Arial"/>
                <a:sym typeface="Arial"/>
              </a:rPr>
              <a:t>Perform optimization techniques, such as model pruning or quantization, to reduce computational load without sacrificing accuracy. Make final adjustments based on validation results, ensuring the system meets all real-time processing and accuracy goals. Prepare the model for deployment, ensuring compatibility with target hardware and software environments.</a:t>
            </a:r>
            <a:endParaRPr/>
          </a:p>
        </p:txBody>
      </p:sp>
      <p:pic>
        <p:nvPicPr>
          <p:cNvPr id="107" name="Google Shape;107;p1"/>
          <p:cNvPicPr preferRelativeResize="0"/>
          <p:nvPr/>
        </p:nvPicPr>
        <p:blipFill rotWithShape="1">
          <a:blip r:embed="rId6">
            <a:alphaModFix/>
          </a:blip>
          <a:srcRect b="0" l="0" r="0" t="0"/>
          <a:stretch/>
        </p:blipFill>
        <p:spPr>
          <a:xfrm>
            <a:off x="11912489" y="7428708"/>
            <a:ext cx="3643501" cy="2612321"/>
          </a:xfrm>
          <a:prstGeom prst="rect">
            <a:avLst/>
          </a:prstGeom>
          <a:noFill/>
          <a:ln>
            <a:noFill/>
          </a:ln>
        </p:spPr>
      </p:pic>
      <p:sp>
        <p:nvSpPr>
          <p:cNvPr id="108" name="Google Shape;108;p1"/>
          <p:cNvSpPr/>
          <p:nvPr/>
        </p:nvSpPr>
        <p:spPr>
          <a:xfrm>
            <a:off x="15841729" y="8591549"/>
            <a:ext cx="2806643" cy="438487"/>
          </a:xfrm>
          <a:prstGeom prst="rightArrow">
            <a:avLst>
              <a:gd fmla="val 50000" name="adj1"/>
              <a:gd fmla="val 50000" name="adj2"/>
            </a:avLst>
          </a:prstGeom>
          <a:solidFill>
            <a:srgbClr val="A5A5A5"/>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What is Convolutional Neural Network — CNN (Deep Learning)" id="109" name="Google Shape;109;p1"/>
          <p:cNvPicPr preferRelativeResize="0"/>
          <p:nvPr/>
        </p:nvPicPr>
        <p:blipFill rotWithShape="1">
          <a:blip r:embed="rId7">
            <a:alphaModFix/>
          </a:blip>
          <a:srcRect b="0" l="0" r="0" t="0"/>
          <a:stretch/>
        </p:blipFill>
        <p:spPr>
          <a:xfrm>
            <a:off x="12248935" y="11542710"/>
            <a:ext cx="10725716" cy="4793054"/>
          </a:xfrm>
          <a:prstGeom prst="rect">
            <a:avLst/>
          </a:prstGeom>
          <a:noFill/>
          <a:ln>
            <a:noFill/>
          </a:ln>
        </p:spPr>
      </p:pic>
      <p:pic>
        <p:nvPicPr>
          <p:cNvPr descr="24,000+ Data Mining Stock Photos, Pictures &amp; Royalty-Free Images - iStock |  Big data, Data, Mining" id="110" name="Google Shape;110;p1"/>
          <p:cNvPicPr preferRelativeResize="0"/>
          <p:nvPr/>
        </p:nvPicPr>
        <p:blipFill rotWithShape="1">
          <a:blip r:embed="rId8">
            <a:alphaModFix/>
          </a:blip>
          <a:srcRect b="0" l="0" r="0" t="0"/>
          <a:stretch/>
        </p:blipFill>
        <p:spPr>
          <a:xfrm>
            <a:off x="18997685" y="7428707"/>
            <a:ext cx="3976966" cy="2612321"/>
          </a:xfrm>
          <a:prstGeom prst="rect">
            <a:avLst/>
          </a:prstGeom>
          <a:noFill/>
          <a:ln>
            <a:noFill/>
          </a:ln>
        </p:spPr>
      </p:pic>
      <p:sp>
        <p:nvSpPr>
          <p:cNvPr id="111" name="Google Shape;111;p1"/>
          <p:cNvSpPr/>
          <p:nvPr/>
        </p:nvSpPr>
        <p:spPr>
          <a:xfrm rot="5400000">
            <a:off x="20339304" y="10608667"/>
            <a:ext cx="1067331" cy="438487"/>
          </a:xfrm>
          <a:prstGeom prst="rightArrow">
            <a:avLst>
              <a:gd fmla="val 50000" name="adj1"/>
              <a:gd fmla="val 50000" name="adj2"/>
            </a:avLst>
          </a:prstGeom>
          <a:solidFill>
            <a:srgbClr val="A5A5A5"/>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descr="LiDAR data processing for object detection" id="112" name="Google Shape;112;p1"/>
          <p:cNvPicPr preferRelativeResize="0"/>
          <p:nvPr/>
        </p:nvPicPr>
        <p:blipFill rotWithShape="1">
          <a:blip r:embed="rId9">
            <a:alphaModFix/>
          </a:blip>
          <a:srcRect b="0" l="0" r="52344" t="0"/>
          <a:stretch/>
        </p:blipFill>
        <p:spPr>
          <a:xfrm>
            <a:off x="25147949" y="7428708"/>
            <a:ext cx="4551952" cy="4464893"/>
          </a:xfrm>
          <a:prstGeom prst="rect">
            <a:avLst/>
          </a:prstGeom>
          <a:noFill/>
          <a:ln>
            <a:noFill/>
          </a:ln>
        </p:spPr>
      </p:pic>
      <p:pic>
        <p:nvPicPr>
          <p:cNvPr descr="LiDAR data processing for object detection" id="113" name="Google Shape;113;p1"/>
          <p:cNvPicPr preferRelativeResize="0"/>
          <p:nvPr/>
        </p:nvPicPr>
        <p:blipFill rotWithShape="1">
          <a:blip r:embed="rId9">
            <a:alphaModFix/>
          </a:blip>
          <a:srcRect b="0" l="52343" r="0" t="0"/>
          <a:stretch/>
        </p:blipFill>
        <p:spPr>
          <a:xfrm>
            <a:off x="25110174" y="11893589"/>
            <a:ext cx="4551951" cy="4464893"/>
          </a:xfrm>
          <a:prstGeom prst="rect">
            <a:avLst/>
          </a:prstGeom>
          <a:noFill/>
          <a:ln>
            <a:noFill/>
          </a:ln>
        </p:spPr>
      </p:pic>
      <p:sp>
        <p:nvSpPr>
          <p:cNvPr id="114" name="Google Shape;114;p1"/>
          <p:cNvSpPr/>
          <p:nvPr/>
        </p:nvSpPr>
        <p:spPr>
          <a:xfrm>
            <a:off x="23227733" y="13719993"/>
            <a:ext cx="1629356" cy="438487"/>
          </a:xfrm>
          <a:prstGeom prst="rightArrow">
            <a:avLst>
              <a:gd fmla="val 50000" name="adj1"/>
              <a:gd fmla="val 50000" name="adj2"/>
            </a:avLst>
          </a:prstGeom>
          <a:solidFill>
            <a:srgbClr val="A5A5A5"/>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5" name="Google Shape;115;p1"/>
          <p:cNvSpPr txBox="1"/>
          <p:nvPr/>
        </p:nvSpPr>
        <p:spPr>
          <a:xfrm>
            <a:off x="12248936" y="16845280"/>
            <a:ext cx="10725716" cy="17543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a:ea typeface="Arial"/>
                <a:cs typeface="Arial"/>
                <a:sym typeface="Arial"/>
              </a:rPr>
              <a:t>Disclaimer: Our neural network is comprised of a combination of MVX-net and EfficentB0 architectures</a:t>
            </a:r>
            <a:endParaRPr sz="1800">
              <a:solidFill>
                <a:schemeClr val="lt1"/>
              </a:solidFill>
              <a:latin typeface="Arial"/>
              <a:ea typeface="Arial"/>
              <a:cs typeface="Arial"/>
              <a:sym typeface="Arial"/>
            </a:endParaRPr>
          </a:p>
        </p:txBody>
      </p:sp>
      <p:sp>
        <p:nvSpPr>
          <p:cNvPr id="116" name="Google Shape;116;p1"/>
          <p:cNvSpPr txBox="1"/>
          <p:nvPr/>
        </p:nvSpPr>
        <p:spPr>
          <a:xfrm>
            <a:off x="20398910" y="6737085"/>
            <a:ext cx="36435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a:ea typeface="Arial"/>
                <a:cs typeface="Arial"/>
                <a:sym typeface="Arial"/>
              </a:rPr>
              <a:t>Data </a:t>
            </a:r>
            <a:endParaRPr/>
          </a:p>
        </p:txBody>
      </p:sp>
      <p:sp>
        <p:nvSpPr>
          <p:cNvPr id="117" name="Google Shape;117;p1"/>
          <p:cNvSpPr txBox="1"/>
          <p:nvPr/>
        </p:nvSpPr>
        <p:spPr>
          <a:xfrm>
            <a:off x="12133975" y="9838415"/>
            <a:ext cx="364350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a:ea typeface="Arial"/>
                <a:cs typeface="Arial"/>
                <a:sym typeface="Arial"/>
              </a:rPr>
              <a:t>Data Collection</a:t>
            </a:r>
            <a:endParaRPr/>
          </a:p>
        </p:txBody>
      </p:sp>
      <p:sp>
        <p:nvSpPr>
          <p:cNvPr id="118" name="Google Shape;118;p1"/>
          <p:cNvSpPr txBox="1"/>
          <p:nvPr/>
        </p:nvSpPr>
        <p:spPr>
          <a:xfrm>
            <a:off x="25602174" y="16706472"/>
            <a:ext cx="3643501"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a:ea typeface="Arial"/>
                <a:cs typeface="Arial"/>
                <a:sym typeface="Arial"/>
              </a:rPr>
              <a:t>Examples of better images</a:t>
            </a:r>
            <a:endParaRPr/>
          </a:p>
        </p:txBody>
      </p:sp>
      <p:pic>
        <p:nvPicPr>
          <p:cNvPr id="119" name="Google Shape;119;p1"/>
          <p:cNvPicPr preferRelativeResize="0"/>
          <p:nvPr/>
        </p:nvPicPr>
        <p:blipFill>
          <a:blip r:embed="rId10">
            <a:alphaModFix/>
          </a:blip>
          <a:stretch>
            <a:fillRect/>
          </a:stretch>
        </p:blipFill>
        <p:spPr>
          <a:xfrm>
            <a:off x="12459050" y="11643975"/>
            <a:ext cx="10515599" cy="4918904"/>
          </a:xfrm>
          <a:prstGeom prst="rect">
            <a:avLst/>
          </a:prstGeom>
          <a:noFill/>
          <a:ln>
            <a:noFill/>
          </a:ln>
        </p:spPr>
      </p:pic>
      <p:pic>
        <p:nvPicPr>
          <p:cNvPr id="120" name="Google Shape;120;p1"/>
          <p:cNvPicPr preferRelativeResize="0"/>
          <p:nvPr/>
        </p:nvPicPr>
        <p:blipFill>
          <a:blip r:embed="rId11">
            <a:alphaModFix/>
          </a:blip>
          <a:stretch>
            <a:fillRect/>
          </a:stretch>
        </p:blipFill>
        <p:spPr>
          <a:xfrm>
            <a:off x="-14822499" y="3856975"/>
            <a:ext cx="13309025" cy="18176509"/>
          </a:xfrm>
          <a:prstGeom prst="rect">
            <a:avLst/>
          </a:prstGeom>
          <a:solidFill>
            <a:srgbClr val="CCFF99"/>
          </a:solidFill>
          <a:ln cap="flat" cmpd="sng" w="12700">
            <a:solidFill>
              <a:srgbClr val="1C3052"/>
            </a:solidFill>
            <a:prstDash val="solid"/>
            <a:miter lim="8000"/>
            <a:headEnd len="sm" w="sm" type="none"/>
            <a:tailEnd len="sm" w="sm" type="none"/>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45bc107469_1_0"/>
          <p:cNvSpPr/>
          <p:nvPr/>
        </p:nvSpPr>
        <p:spPr>
          <a:xfrm>
            <a:off x="588300" y="5466350"/>
            <a:ext cx="11536500" cy="24182400"/>
          </a:xfrm>
          <a:prstGeom prst="roundRect">
            <a:avLst>
              <a:gd fmla="val 3100" name="adj"/>
            </a:avLst>
          </a:prstGeom>
          <a:solidFill>
            <a:srgbClr val="F55EF7"/>
          </a:solidFill>
          <a:ln cap="flat" cmpd="sng" w="38100">
            <a:solidFill>
              <a:srgbClr val="241B9B"/>
            </a:solidFill>
            <a:prstDash val="solid"/>
            <a:miter lim="800000"/>
            <a:headEnd len="sm" w="sm" type="none"/>
            <a:tailEnd len="sm" w="sm" type="none"/>
          </a:ln>
        </p:spPr>
        <p:txBody>
          <a:bodyPr anchorCtr="0" anchor="b" bIns="457200" lIns="457200" spcFirstLastPara="1" rIns="457200" wrap="square" tIns="457200">
            <a:noAutofit/>
          </a:bodyPr>
          <a:lstStyle/>
          <a:p>
            <a:pPr indent="0" lvl="0" marL="0" marR="0" rtl="0" algn="l">
              <a:spcBef>
                <a:spcPts val="0"/>
              </a:spcBef>
              <a:spcAft>
                <a:spcPts val="0"/>
              </a:spcAft>
              <a:buNone/>
            </a:pPr>
            <a:r>
              <a:t/>
            </a:r>
            <a:endParaRPr b="1" sz="4400">
              <a:solidFill>
                <a:schemeClr val="dk1"/>
              </a:solidFill>
              <a:latin typeface="Arial"/>
              <a:ea typeface="Arial"/>
              <a:cs typeface="Arial"/>
              <a:sym typeface="Arial"/>
            </a:endParaRPr>
          </a:p>
          <a:p>
            <a:pPr indent="0" lvl="0" marL="0" marR="0" rtl="0" algn="l">
              <a:spcBef>
                <a:spcPts val="0"/>
              </a:spcBef>
              <a:spcAft>
                <a:spcPts val="0"/>
              </a:spcAft>
              <a:buNone/>
            </a:pPr>
            <a:r>
              <a:t/>
            </a:r>
            <a:endParaRPr b="1" sz="4400">
              <a:solidFill>
                <a:schemeClr val="dk1"/>
              </a:solidFill>
              <a:latin typeface="Arial"/>
              <a:ea typeface="Arial"/>
              <a:cs typeface="Arial"/>
              <a:sym typeface="Arial"/>
            </a:endParaRPr>
          </a:p>
          <a:p>
            <a:pPr indent="0" lvl="0" marL="0" marR="0" rtl="0" algn="l">
              <a:spcBef>
                <a:spcPts val="0"/>
              </a:spcBef>
              <a:spcAft>
                <a:spcPts val="0"/>
              </a:spcAft>
              <a:buNone/>
            </a:pPr>
            <a:r>
              <a:t/>
            </a:r>
            <a:endParaRPr b="1" sz="4400">
              <a:solidFill>
                <a:schemeClr val="dk1"/>
              </a:solidFill>
              <a:latin typeface="Arial"/>
              <a:ea typeface="Arial"/>
              <a:cs typeface="Arial"/>
              <a:sym typeface="Arial"/>
            </a:endParaRPr>
          </a:p>
          <a:p>
            <a:pPr indent="0" lvl="0" marL="0" marR="0" rtl="0" algn="l">
              <a:spcBef>
                <a:spcPts val="0"/>
              </a:spcBef>
              <a:spcAft>
                <a:spcPts val="0"/>
              </a:spcAft>
              <a:buNone/>
            </a:pPr>
            <a:r>
              <a:t/>
            </a:r>
            <a:endParaRPr b="1" sz="4400">
              <a:solidFill>
                <a:schemeClr val="dk1"/>
              </a:solidFill>
            </a:endParaRPr>
          </a:p>
          <a:p>
            <a:pPr indent="0" lvl="0" marL="0" marR="0" rtl="0" algn="l">
              <a:spcBef>
                <a:spcPts val="0"/>
              </a:spcBef>
              <a:spcAft>
                <a:spcPts val="0"/>
              </a:spcAft>
              <a:buNone/>
            </a:pPr>
            <a:r>
              <a:t/>
            </a:r>
            <a:endParaRPr b="1" sz="4400">
              <a:solidFill>
                <a:schemeClr val="dk1"/>
              </a:solidFill>
              <a:latin typeface="Arial"/>
              <a:ea typeface="Arial"/>
              <a:cs typeface="Arial"/>
              <a:sym typeface="Arial"/>
            </a:endParaRPr>
          </a:p>
          <a:p>
            <a:pPr indent="0" lvl="0" marL="0" marR="0" rtl="0" algn="l">
              <a:spcBef>
                <a:spcPts val="0"/>
              </a:spcBef>
              <a:spcAft>
                <a:spcPts val="0"/>
              </a:spcAft>
              <a:buNone/>
            </a:pPr>
            <a:r>
              <a:t/>
            </a:r>
            <a:endParaRPr b="1" sz="4400">
              <a:solidFill>
                <a:schemeClr val="dk1"/>
              </a:solidFill>
              <a:latin typeface="Arial"/>
              <a:ea typeface="Arial"/>
              <a:cs typeface="Arial"/>
              <a:sym typeface="Arial"/>
            </a:endParaRPr>
          </a:p>
          <a:p>
            <a:pPr indent="0" lvl="0" marL="0" marR="0" rtl="0" algn="l">
              <a:spcBef>
                <a:spcPts val="0"/>
              </a:spcBef>
              <a:spcAft>
                <a:spcPts val="0"/>
              </a:spcAft>
              <a:buNone/>
            </a:pPr>
            <a:r>
              <a:t/>
            </a:r>
            <a:endParaRPr/>
          </a:p>
        </p:txBody>
      </p:sp>
      <p:sp>
        <p:nvSpPr>
          <p:cNvPr id="127" name="Google Shape;127;g345bc107469_1_0"/>
          <p:cNvSpPr txBox="1"/>
          <p:nvPr/>
        </p:nvSpPr>
        <p:spPr>
          <a:xfrm>
            <a:off x="914350" y="5616475"/>
            <a:ext cx="10908000" cy="2090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b="1" lang="en-US" sz="4800" u="sng">
                <a:solidFill>
                  <a:schemeClr val="dk1"/>
                </a:solidFill>
              </a:rPr>
              <a:t>Project Objective:</a:t>
            </a:r>
            <a:endParaRPr sz="4800" u="sng">
              <a:solidFill>
                <a:schemeClr val="dk1"/>
              </a:solidFill>
            </a:endParaRPr>
          </a:p>
          <a:p>
            <a:pPr indent="0" lvl="0" marL="0" rtl="0" algn="l">
              <a:spcBef>
                <a:spcPts val="0"/>
              </a:spcBef>
              <a:spcAft>
                <a:spcPts val="0"/>
              </a:spcAft>
              <a:buClr>
                <a:schemeClr val="dk1"/>
              </a:buClr>
              <a:buFont typeface="Arial"/>
              <a:buNone/>
            </a:pPr>
            <a:r>
              <a:rPr b="1" lang="en-US" sz="3600">
                <a:solidFill>
                  <a:schemeClr val="dk1"/>
                </a:solidFill>
              </a:rPr>
              <a:t>Safety Enhancement:</a:t>
            </a:r>
            <a:r>
              <a:rPr lang="en-US" sz="3600">
                <a:solidFill>
                  <a:schemeClr val="dk1"/>
                </a:solidFill>
              </a:rPr>
              <a:t> Current</a:t>
            </a:r>
            <a:r>
              <a:rPr b="1" lang="en-US" sz="3600">
                <a:solidFill>
                  <a:schemeClr val="dk1"/>
                </a:solidFill>
              </a:rPr>
              <a:t> </a:t>
            </a:r>
            <a:r>
              <a:rPr i="1" lang="en-US" sz="3600">
                <a:solidFill>
                  <a:schemeClr val="dk1"/>
                </a:solidFill>
              </a:rPr>
              <a:t>single-sensor systems</a:t>
            </a:r>
            <a:r>
              <a:rPr b="1" lang="en-US" sz="3600">
                <a:solidFill>
                  <a:schemeClr val="dk1"/>
                </a:solidFill>
              </a:rPr>
              <a:t> </a:t>
            </a:r>
            <a:r>
              <a:rPr lang="en-US" sz="3600">
                <a:solidFill>
                  <a:schemeClr val="dk1"/>
                </a:solidFill>
              </a:rPr>
              <a:t>have critical blind spots. Need for redundancy in safety-critical decisions.</a:t>
            </a:r>
            <a:endParaRPr sz="3600">
              <a:solidFill>
                <a:schemeClr val="dk1"/>
              </a:solidFill>
            </a:endParaRPr>
          </a:p>
          <a:p>
            <a:pPr indent="0" lvl="0" marL="0" rtl="0" algn="l">
              <a:spcBef>
                <a:spcPts val="0"/>
              </a:spcBef>
              <a:spcAft>
                <a:spcPts val="0"/>
              </a:spcAft>
              <a:buClr>
                <a:schemeClr val="dk1"/>
              </a:buClr>
              <a:buFont typeface="Arial"/>
              <a:buNone/>
            </a:pPr>
            <a:r>
              <a:rPr b="1" lang="en-US" sz="3600">
                <a:solidFill>
                  <a:schemeClr val="dk1"/>
                </a:solidFill>
              </a:rPr>
              <a:t>Technical Innovation:</a:t>
            </a:r>
            <a:r>
              <a:rPr lang="en-US" sz="3600">
                <a:solidFill>
                  <a:schemeClr val="dk1"/>
                </a:solidFill>
              </a:rPr>
              <a:t> Fusion of multimodal sensor platforms. Optimize for </a:t>
            </a:r>
            <a:r>
              <a:rPr i="1" lang="en-US" sz="3600">
                <a:solidFill>
                  <a:schemeClr val="dk1"/>
                </a:solidFill>
              </a:rPr>
              <a:t>resource-constrained </a:t>
            </a:r>
            <a:r>
              <a:rPr lang="en-US" sz="3600">
                <a:solidFill>
                  <a:schemeClr val="dk1"/>
                </a:solidFill>
              </a:rPr>
              <a:t>deployment.</a:t>
            </a:r>
            <a:endParaRPr sz="3600">
              <a:solidFill>
                <a:schemeClr val="dk1"/>
              </a:solidFill>
            </a:endParaRPr>
          </a:p>
          <a:p>
            <a:pPr indent="0" lvl="0" marL="0" rtl="0" algn="l">
              <a:spcBef>
                <a:spcPts val="0"/>
              </a:spcBef>
              <a:spcAft>
                <a:spcPts val="0"/>
              </a:spcAft>
              <a:buNone/>
            </a:pPr>
            <a:r>
              <a:rPr b="1" lang="en-US" sz="3600">
                <a:solidFill>
                  <a:schemeClr val="dk1"/>
                </a:solidFill>
              </a:rPr>
              <a:t>Industry Relevance:</a:t>
            </a:r>
            <a:r>
              <a:rPr lang="en-US" sz="3600">
                <a:solidFill>
                  <a:schemeClr val="dk1"/>
                </a:solidFill>
              </a:rPr>
              <a:t> Address </a:t>
            </a:r>
            <a:r>
              <a:rPr i="1" lang="en-US" sz="3600">
                <a:solidFill>
                  <a:schemeClr val="dk1"/>
                </a:solidFill>
              </a:rPr>
              <a:t>real-world </a:t>
            </a:r>
            <a:r>
              <a:rPr lang="en-US" sz="3600">
                <a:solidFill>
                  <a:schemeClr val="dk1"/>
                </a:solidFill>
              </a:rPr>
              <a:t>autonomous driving challenges.</a:t>
            </a:r>
            <a:endParaRPr sz="3600">
              <a:solidFill>
                <a:schemeClr val="dk1"/>
              </a:solidFill>
            </a:endParaRPr>
          </a:p>
          <a:p>
            <a:pPr indent="0" lvl="0" marL="0" rtl="0" algn="l">
              <a:spcBef>
                <a:spcPts val="0"/>
              </a:spcBef>
              <a:spcAft>
                <a:spcPts val="0"/>
              </a:spcAft>
              <a:buClr>
                <a:schemeClr val="dk1"/>
              </a:buClr>
              <a:buSzPts val="1100"/>
              <a:buFont typeface="Arial"/>
              <a:buNone/>
            </a:pPr>
            <a:r>
              <a:rPr lang="en-US" sz="3600">
                <a:solidFill>
                  <a:schemeClr val="dk1"/>
                </a:solidFill>
              </a:rPr>
              <a:t>This project investigates sensor fusion for pedestrian detection using LiDAR and RGB camera data. As modern autonomous systems increasingly rely on accurate environmental awareness, combining multiple sensor modalities has become essential for robust perception. </a:t>
            </a:r>
            <a:endParaRPr sz="3600">
              <a:solidFill>
                <a:schemeClr val="dk1"/>
              </a:solidFill>
            </a:endParaRPr>
          </a:p>
          <a:p>
            <a:pPr indent="0" lvl="0" marL="0" rtl="0" algn="l">
              <a:spcBef>
                <a:spcPts val="0"/>
              </a:spcBef>
              <a:spcAft>
                <a:spcPts val="0"/>
              </a:spcAft>
              <a:buNone/>
            </a:pPr>
            <a:r>
              <a:t/>
            </a:r>
            <a:endParaRPr sz="3600">
              <a:solidFill>
                <a:schemeClr val="dk1"/>
              </a:solidFill>
            </a:endParaRPr>
          </a:p>
          <a:p>
            <a:pPr indent="0" lvl="0" marL="0" rtl="0" algn="l">
              <a:spcBef>
                <a:spcPts val="0"/>
              </a:spcBef>
              <a:spcAft>
                <a:spcPts val="0"/>
              </a:spcAft>
              <a:buNone/>
            </a:pPr>
            <a:r>
              <a:t/>
            </a:r>
            <a:endParaRPr sz="3600">
              <a:solidFill>
                <a:schemeClr val="dk1"/>
              </a:solidFill>
            </a:endParaRPr>
          </a:p>
          <a:p>
            <a:pPr indent="0" lvl="0" marL="0" rtl="0" algn="l">
              <a:spcBef>
                <a:spcPts val="0"/>
              </a:spcBef>
              <a:spcAft>
                <a:spcPts val="0"/>
              </a:spcAft>
              <a:buNone/>
            </a:pPr>
            <a:r>
              <a:t/>
            </a:r>
            <a:endParaRPr sz="3600">
              <a:solidFill>
                <a:schemeClr val="dk1"/>
              </a:solidFill>
            </a:endParaRPr>
          </a:p>
          <a:p>
            <a:pPr indent="0" lvl="0" marL="0" rtl="0" algn="l">
              <a:spcBef>
                <a:spcPts val="0"/>
              </a:spcBef>
              <a:spcAft>
                <a:spcPts val="0"/>
              </a:spcAft>
              <a:buNone/>
            </a:pPr>
            <a:r>
              <a:t/>
            </a:r>
            <a:endParaRPr sz="3600">
              <a:solidFill>
                <a:schemeClr val="dk1"/>
              </a:solidFill>
            </a:endParaRPr>
          </a:p>
          <a:p>
            <a:pPr indent="0" lvl="0" marL="0" rtl="0" algn="l">
              <a:spcBef>
                <a:spcPts val="0"/>
              </a:spcBef>
              <a:spcAft>
                <a:spcPts val="0"/>
              </a:spcAft>
              <a:buNone/>
            </a:pPr>
            <a:r>
              <a:t/>
            </a:r>
            <a:endParaRPr sz="3600">
              <a:solidFill>
                <a:schemeClr val="dk1"/>
              </a:solidFill>
            </a:endParaRPr>
          </a:p>
          <a:p>
            <a:pPr indent="0" lvl="0" marL="0" rtl="0" algn="l">
              <a:spcBef>
                <a:spcPts val="0"/>
              </a:spcBef>
              <a:spcAft>
                <a:spcPts val="0"/>
              </a:spcAft>
              <a:buNone/>
            </a:pPr>
            <a:r>
              <a:t/>
            </a:r>
            <a:endParaRPr sz="3600">
              <a:solidFill>
                <a:schemeClr val="dk1"/>
              </a:solidFill>
            </a:endParaRPr>
          </a:p>
          <a:p>
            <a:pPr indent="0" lvl="0" marL="0" rtl="0" algn="l">
              <a:spcBef>
                <a:spcPts val="0"/>
              </a:spcBef>
              <a:spcAft>
                <a:spcPts val="0"/>
              </a:spcAft>
              <a:buNone/>
            </a:pPr>
            <a:r>
              <a:t/>
            </a:r>
            <a:endParaRPr sz="3600">
              <a:solidFill>
                <a:schemeClr val="dk1"/>
              </a:solidFill>
            </a:endParaRPr>
          </a:p>
          <a:p>
            <a:pPr indent="0" lvl="0" marL="0" rtl="0" algn="l">
              <a:spcBef>
                <a:spcPts val="0"/>
              </a:spcBef>
              <a:spcAft>
                <a:spcPts val="0"/>
              </a:spcAft>
              <a:buNone/>
            </a:pPr>
            <a:r>
              <a:t/>
            </a:r>
            <a:endParaRPr sz="3600">
              <a:solidFill>
                <a:schemeClr val="dk1"/>
              </a:solidFill>
            </a:endParaRPr>
          </a:p>
          <a:p>
            <a:pPr indent="0" lvl="0" marL="0" rtl="0" algn="l">
              <a:spcBef>
                <a:spcPts val="0"/>
              </a:spcBef>
              <a:spcAft>
                <a:spcPts val="0"/>
              </a:spcAft>
              <a:buNone/>
            </a:pPr>
            <a:r>
              <a:t/>
            </a:r>
            <a:endParaRPr sz="3600">
              <a:solidFill>
                <a:schemeClr val="dk1"/>
              </a:solidFill>
            </a:endParaRPr>
          </a:p>
          <a:p>
            <a:pPr indent="0" lvl="0" marL="0" rtl="0" algn="l">
              <a:spcBef>
                <a:spcPts val="0"/>
              </a:spcBef>
              <a:spcAft>
                <a:spcPts val="0"/>
              </a:spcAft>
              <a:buNone/>
            </a:pPr>
            <a:r>
              <a:rPr b="1" lang="en-US" sz="3600">
                <a:solidFill>
                  <a:schemeClr val="dk1"/>
                </a:solidFill>
              </a:rPr>
              <a:t>The Dangerous Depth Perception Gap in Single-Sensor Systems</a:t>
            </a:r>
            <a:endParaRPr b="1" sz="3600">
              <a:solidFill>
                <a:schemeClr val="dk1"/>
              </a:solidFill>
            </a:endParaRPr>
          </a:p>
          <a:p>
            <a:pPr indent="0" lvl="0" marL="0" rtl="0" algn="l">
              <a:spcBef>
                <a:spcPts val="0"/>
              </a:spcBef>
              <a:spcAft>
                <a:spcPts val="0"/>
              </a:spcAft>
              <a:buNone/>
            </a:pPr>
            <a:r>
              <a:rPr lang="en-US" sz="3200">
                <a:solidFill>
                  <a:schemeClr val="dk1"/>
                </a:solidFill>
              </a:rPr>
              <a:t>In Mark Rober's viral testing video, Tesla's camera-only system demonstrated critical depth perception failures, colliding with a visually camouflaged wall at 40 mph that a LiDAR-equipped vehicle immediately detected.</a:t>
            </a:r>
            <a:br>
              <a:rPr lang="en-US" sz="3600">
                <a:solidFill>
                  <a:schemeClr val="dk1"/>
                </a:solidFill>
                <a:latin typeface="Calibri"/>
                <a:ea typeface="Calibri"/>
                <a:cs typeface="Calibri"/>
                <a:sym typeface="Calibri"/>
              </a:rPr>
            </a:br>
            <a:endParaRPr sz="3600">
              <a:solidFill>
                <a:schemeClr val="dk1"/>
              </a:solidFill>
              <a:latin typeface="Calibri"/>
              <a:ea typeface="Calibri"/>
              <a:cs typeface="Calibri"/>
              <a:sym typeface="Calibri"/>
            </a:endParaRPr>
          </a:p>
          <a:p>
            <a:pPr indent="0" lvl="0" marL="0" rtl="0" algn="l">
              <a:spcBef>
                <a:spcPts val="0"/>
              </a:spcBef>
              <a:spcAft>
                <a:spcPts val="0"/>
              </a:spcAft>
              <a:buNone/>
            </a:pPr>
            <a:br>
              <a:rPr lang="en-US" sz="3600">
                <a:solidFill>
                  <a:schemeClr val="dk1"/>
                </a:solidFill>
                <a:latin typeface="Calibri"/>
                <a:ea typeface="Calibri"/>
                <a:cs typeface="Calibri"/>
                <a:sym typeface="Calibri"/>
              </a:rPr>
            </a:br>
            <a:br>
              <a:rPr b="1" lang="en-US" sz="5000">
                <a:solidFill>
                  <a:schemeClr val="dk1"/>
                </a:solidFill>
                <a:latin typeface="Calibri"/>
                <a:ea typeface="Calibri"/>
                <a:cs typeface="Calibri"/>
                <a:sym typeface="Calibri"/>
              </a:rPr>
            </a:br>
            <a:endParaRPr b="1" sz="5000">
              <a:solidFill>
                <a:schemeClr val="dk1"/>
              </a:solidFill>
              <a:latin typeface="Calibri"/>
              <a:ea typeface="Calibri"/>
              <a:cs typeface="Calibri"/>
              <a:sym typeface="Calibri"/>
            </a:endParaRPr>
          </a:p>
        </p:txBody>
      </p:sp>
      <p:sp>
        <p:nvSpPr>
          <p:cNvPr id="128" name="Google Shape;128;g345bc107469_1_0"/>
          <p:cNvSpPr txBox="1"/>
          <p:nvPr/>
        </p:nvSpPr>
        <p:spPr>
          <a:xfrm>
            <a:off x="914350" y="2721823"/>
            <a:ext cx="43107300" cy="3078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1000"/>
              <a:buFont typeface="Arial"/>
              <a:buNone/>
            </a:pPr>
            <a:r>
              <a:rPr b="1" i="0" lang="en-US" sz="11000" u="none" cap="none" strike="noStrike">
                <a:solidFill>
                  <a:srgbClr val="000000"/>
                </a:solidFill>
                <a:latin typeface="Arial"/>
                <a:ea typeface="Arial"/>
                <a:cs typeface="Arial"/>
                <a:sym typeface="Arial"/>
              </a:rPr>
              <a:t>LiDAR and Camera Sensor Data Fusion for Human Detection</a:t>
            </a:r>
            <a:endParaRPr/>
          </a:p>
          <a:p>
            <a:pPr indent="0" lvl="0" marL="0" marR="0" rtl="0" algn="l">
              <a:lnSpc>
                <a:spcPct val="100000"/>
              </a:lnSpc>
              <a:spcBef>
                <a:spcPts val="0"/>
              </a:spcBef>
              <a:spcAft>
                <a:spcPts val="0"/>
              </a:spcAft>
              <a:buClr>
                <a:srgbClr val="000000"/>
              </a:buClr>
              <a:buSzPts val="3600"/>
              <a:buFont typeface="Arial"/>
              <a:buNone/>
            </a:pPr>
            <a:r>
              <a:rPr b="1" i="0" lang="en-US" sz="3600" u="none" cap="none" strike="noStrike">
                <a:solidFill>
                  <a:srgbClr val="3C3C3B"/>
                </a:solidFill>
                <a:latin typeface="Arial"/>
                <a:ea typeface="Arial"/>
                <a:cs typeface="Arial"/>
                <a:sym typeface="Arial"/>
              </a:rPr>
              <a:t>Team members: </a:t>
            </a:r>
            <a:r>
              <a:rPr b="0" i="0" lang="en-US" sz="3600" u="none" cap="none" strike="noStrike">
                <a:solidFill>
                  <a:srgbClr val="3C3C3B"/>
                </a:solidFill>
                <a:latin typeface="Arial"/>
                <a:ea typeface="Arial"/>
                <a:cs typeface="Arial"/>
                <a:sym typeface="Arial"/>
              </a:rPr>
              <a:t>Paul Reid, Jeffrey Weaver, Grace Gilliam, David Anthony  |  </a:t>
            </a:r>
            <a:r>
              <a:rPr b="1" i="0" lang="en-US" sz="3600" u="none" cap="none" strike="noStrike">
                <a:solidFill>
                  <a:srgbClr val="3C3C3B"/>
                </a:solidFill>
                <a:latin typeface="Arial"/>
                <a:ea typeface="Arial"/>
                <a:cs typeface="Arial"/>
                <a:sym typeface="Arial"/>
              </a:rPr>
              <a:t>Faculty adviser: </a:t>
            </a:r>
            <a:r>
              <a:rPr b="0" i="0" lang="en-US" sz="3600" u="none" cap="none" strike="noStrike">
                <a:solidFill>
                  <a:srgbClr val="3C3C3B"/>
                </a:solidFill>
                <a:latin typeface="Arial"/>
                <a:ea typeface="Arial"/>
                <a:cs typeface="Arial"/>
                <a:sym typeface="Arial"/>
              </a:rPr>
              <a:t>Changqing Luo, Ph.D.  |  </a:t>
            </a:r>
            <a:r>
              <a:rPr b="1" i="0" lang="en-US" sz="3600" u="none" cap="none" strike="noStrike">
                <a:solidFill>
                  <a:srgbClr val="3C3C3B"/>
                </a:solidFill>
                <a:latin typeface="Arial"/>
                <a:ea typeface="Arial"/>
                <a:cs typeface="Arial"/>
                <a:sym typeface="Arial"/>
              </a:rPr>
              <a:t>Sponsor: </a:t>
            </a:r>
            <a:r>
              <a:rPr b="0" i="0" lang="en-US" sz="3600" u="none" cap="none" strike="noStrike">
                <a:solidFill>
                  <a:srgbClr val="3C3C3B"/>
                </a:solidFill>
                <a:latin typeface="Arial"/>
                <a:ea typeface="Arial"/>
                <a:cs typeface="Arial"/>
                <a:sym typeface="Arial"/>
              </a:rPr>
              <a:t>D</a:t>
            </a:r>
            <a:r>
              <a:rPr lang="en-US" sz="3600">
                <a:solidFill>
                  <a:srgbClr val="3C3C3B"/>
                </a:solidFill>
              </a:rPr>
              <a:t>o</a:t>
            </a:r>
            <a:r>
              <a:rPr b="0" i="0" lang="en-US" sz="3600" u="none" cap="none" strike="noStrike">
                <a:solidFill>
                  <a:srgbClr val="3C3C3B"/>
                </a:solidFill>
                <a:latin typeface="Arial"/>
                <a:ea typeface="Arial"/>
                <a:cs typeface="Arial"/>
                <a:sym typeface="Arial"/>
              </a:rPr>
              <a:t>D Aspire  |  </a:t>
            </a:r>
            <a:r>
              <a:rPr b="1" i="0" lang="en-US" sz="3600" u="none" cap="none" strike="noStrike">
                <a:solidFill>
                  <a:srgbClr val="3C3C3B"/>
                </a:solidFill>
                <a:latin typeface="Arial"/>
                <a:ea typeface="Arial"/>
                <a:cs typeface="Arial"/>
                <a:sym typeface="Arial"/>
              </a:rPr>
              <a:t>Mentor: </a:t>
            </a:r>
            <a:r>
              <a:rPr b="0" i="0" lang="en-US" sz="3600" u="none" cap="none" strike="noStrike">
                <a:solidFill>
                  <a:srgbClr val="3C3C3B"/>
                </a:solidFill>
                <a:latin typeface="Arial"/>
                <a:ea typeface="Arial"/>
                <a:cs typeface="Arial"/>
                <a:sym typeface="Arial"/>
              </a:rPr>
              <a:t>James Perea</a:t>
            </a:r>
            <a:endParaRPr/>
          </a:p>
          <a:p>
            <a:pPr indent="0" lvl="0" marL="0" marR="0" rtl="0" algn="l">
              <a:lnSpc>
                <a:spcPct val="100000"/>
              </a:lnSpc>
              <a:spcBef>
                <a:spcPts val="0"/>
              </a:spcBef>
              <a:spcAft>
                <a:spcPts val="0"/>
              </a:spcAft>
              <a:buClr>
                <a:srgbClr val="000000"/>
              </a:buClr>
              <a:buSzPts val="4800"/>
              <a:buFont typeface="Arial"/>
              <a:buNone/>
            </a:pPr>
            <a:r>
              <a:rPr b="0" i="0" lang="en-US" sz="4800" u="none" cap="none" strike="noStrike">
                <a:solidFill>
                  <a:srgbClr val="000000"/>
                </a:solidFill>
                <a:latin typeface="Arial"/>
                <a:ea typeface="Arial"/>
                <a:cs typeface="Arial"/>
                <a:sym typeface="Arial"/>
              </a:rPr>
              <a:t> </a:t>
            </a:r>
            <a:r>
              <a:rPr b="1" i="0" lang="en-US" sz="4800" u="none" cap="none" strike="noStrike">
                <a:solidFill>
                  <a:srgbClr val="000000"/>
                </a:solidFill>
                <a:latin typeface="Arial"/>
                <a:ea typeface="Arial"/>
                <a:cs typeface="Arial"/>
                <a:sym typeface="Arial"/>
              </a:rPr>
              <a:t> </a:t>
            </a:r>
            <a:endParaRPr/>
          </a:p>
        </p:txBody>
      </p:sp>
      <p:sp>
        <p:nvSpPr>
          <p:cNvPr id="129" name="Google Shape;129;g345bc107469_1_0"/>
          <p:cNvSpPr txBox="1"/>
          <p:nvPr/>
        </p:nvSpPr>
        <p:spPr>
          <a:xfrm>
            <a:off x="37966022" y="830849"/>
            <a:ext cx="4963800" cy="1323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000" u="none" cap="none" strike="noStrike">
                <a:solidFill>
                  <a:srgbClr val="77C159"/>
                </a:solidFill>
                <a:latin typeface="Arial"/>
                <a:ea typeface="Arial"/>
                <a:cs typeface="Arial"/>
                <a:sym typeface="Arial"/>
              </a:rPr>
              <a:t>25-344</a:t>
            </a:r>
            <a:endParaRPr sz="8000">
              <a:solidFill>
                <a:srgbClr val="77C159"/>
              </a:solidFill>
              <a:latin typeface="Calibri"/>
              <a:ea typeface="Calibri"/>
              <a:cs typeface="Calibri"/>
              <a:sym typeface="Calibri"/>
            </a:endParaRPr>
          </a:p>
        </p:txBody>
      </p:sp>
      <p:sp>
        <p:nvSpPr>
          <p:cNvPr id="130" name="Google Shape;130;g345bc107469_1_0"/>
          <p:cNvSpPr/>
          <p:nvPr/>
        </p:nvSpPr>
        <p:spPr>
          <a:xfrm>
            <a:off x="31913125" y="5466500"/>
            <a:ext cx="11536500" cy="24182400"/>
          </a:xfrm>
          <a:prstGeom prst="roundRect">
            <a:avLst>
              <a:gd fmla="val 3100" name="adj"/>
            </a:avLst>
          </a:prstGeom>
          <a:solidFill>
            <a:srgbClr val="6CD0FA"/>
          </a:solidFill>
          <a:ln cap="flat" cmpd="sng" w="38100">
            <a:solidFill>
              <a:srgbClr val="241B9B"/>
            </a:solidFill>
            <a:prstDash val="solid"/>
            <a:miter lim="800000"/>
            <a:headEnd len="sm" w="sm" type="none"/>
            <a:tailEnd len="sm" w="sm" type="none"/>
          </a:ln>
        </p:spPr>
        <p:txBody>
          <a:bodyPr anchorCtr="0" anchor="t" bIns="457200" lIns="457200" spcFirstLastPara="1" rIns="457200" wrap="square" tIns="457200">
            <a:noAutofit/>
          </a:bodyPr>
          <a:lstStyle/>
          <a:p>
            <a:pPr indent="0" lvl="0" marL="0" marR="0" rtl="0" algn="l">
              <a:spcBef>
                <a:spcPts val="0"/>
              </a:spcBef>
              <a:spcAft>
                <a:spcPts val="0"/>
              </a:spcAft>
              <a:buNone/>
            </a:pPr>
            <a:r>
              <a:rPr b="1" lang="en-US" sz="4800" u="sng">
                <a:solidFill>
                  <a:schemeClr val="dk1"/>
                </a:solidFill>
                <a:latin typeface="Arial"/>
                <a:ea typeface="Arial"/>
                <a:cs typeface="Arial"/>
                <a:sym typeface="Arial"/>
              </a:rPr>
              <a:t>Project Timeline:</a:t>
            </a:r>
            <a:endParaRPr sz="3200" u="sng">
              <a:solidFill>
                <a:schemeClr val="dk1"/>
              </a:solidFill>
              <a:latin typeface="Arial"/>
              <a:ea typeface="Arial"/>
              <a:cs typeface="Arial"/>
              <a:sym typeface="Arial"/>
            </a:endParaRPr>
          </a:p>
          <a:p>
            <a:pPr indent="0" lvl="0" marL="0" marR="0" rtl="0" algn="l">
              <a:spcBef>
                <a:spcPts val="0"/>
              </a:spcBef>
              <a:spcAft>
                <a:spcPts val="0"/>
              </a:spcAft>
              <a:buNone/>
            </a:pPr>
            <a:r>
              <a:t/>
            </a:r>
            <a:endParaRPr baseline="-25000" sz="3400">
              <a:solidFill>
                <a:schemeClr val="dk1"/>
              </a:solidFill>
              <a:latin typeface="Arial"/>
              <a:ea typeface="Arial"/>
              <a:cs typeface="Arial"/>
              <a:sym typeface="Arial"/>
            </a:endParaRPr>
          </a:p>
        </p:txBody>
      </p:sp>
      <p:sp>
        <p:nvSpPr>
          <p:cNvPr id="131" name="Google Shape;131;g345bc107469_1_0"/>
          <p:cNvSpPr/>
          <p:nvPr/>
        </p:nvSpPr>
        <p:spPr>
          <a:xfrm>
            <a:off x="12237875" y="16652325"/>
            <a:ext cx="19542600" cy="12996300"/>
          </a:xfrm>
          <a:prstGeom prst="roundRect">
            <a:avLst>
              <a:gd fmla="val 3100" name="adj"/>
            </a:avLst>
          </a:prstGeom>
          <a:solidFill>
            <a:srgbClr val="BB54FF"/>
          </a:solidFill>
          <a:ln cap="flat" cmpd="sng" w="38100">
            <a:solidFill>
              <a:srgbClr val="241B9B"/>
            </a:solidFill>
            <a:prstDash val="solid"/>
            <a:miter lim="800000"/>
            <a:headEnd len="sm" w="sm" type="none"/>
            <a:tailEnd len="sm" w="sm" type="none"/>
          </a:ln>
        </p:spPr>
        <p:txBody>
          <a:bodyPr anchorCtr="0" anchor="t" bIns="457200" lIns="457200" spcFirstLastPara="1" rIns="457200" wrap="square" tIns="457200">
            <a:noAutofit/>
          </a:bodyPr>
          <a:lstStyle/>
          <a:p>
            <a:pPr indent="0" lvl="0" marL="0" marR="0" rtl="0" algn="l">
              <a:spcBef>
                <a:spcPts val="0"/>
              </a:spcBef>
              <a:spcAft>
                <a:spcPts val="0"/>
              </a:spcAft>
              <a:buNone/>
            </a:pPr>
            <a:r>
              <a:rPr b="1" lang="en-US" sz="4800" u="sng">
                <a:solidFill>
                  <a:schemeClr val="dk1"/>
                </a:solidFill>
              </a:rPr>
              <a:t>Results:</a:t>
            </a:r>
            <a:endParaRPr sz="7800" u="sng">
              <a:solidFill>
                <a:schemeClr val="dk1"/>
              </a:solidFill>
              <a:latin typeface="Arial"/>
              <a:ea typeface="Arial"/>
              <a:cs typeface="Arial"/>
              <a:sym typeface="Arial"/>
            </a:endParaRPr>
          </a:p>
        </p:txBody>
      </p:sp>
      <p:pic>
        <p:nvPicPr>
          <p:cNvPr descr="An example of CNN training and validation accuracy (upper curves), as ..." id="132" name="Google Shape;132;g345bc107469_1_0"/>
          <p:cNvPicPr preferRelativeResize="0"/>
          <p:nvPr/>
        </p:nvPicPr>
        <p:blipFill rotWithShape="1">
          <a:blip r:embed="rId3">
            <a:alphaModFix/>
          </a:blip>
          <a:srcRect b="0" l="0" r="0" t="0"/>
          <a:stretch/>
        </p:blipFill>
        <p:spPr>
          <a:xfrm>
            <a:off x="15322375" y="20628825"/>
            <a:ext cx="13781541" cy="6157201"/>
          </a:xfrm>
          <a:prstGeom prst="rect">
            <a:avLst/>
          </a:prstGeom>
          <a:noFill/>
          <a:ln>
            <a:noFill/>
          </a:ln>
        </p:spPr>
      </p:pic>
      <p:sp>
        <p:nvSpPr>
          <p:cNvPr id="133" name="Google Shape;133;g345bc107469_1_0"/>
          <p:cNvSpPr/>
          <p:nvPr/>
        </p:nvSpPr>
        <p:spPr>
          <a:xfrm>
            <a:off x="32215575" y="6956200"/>
            <a:ext cx="10908000" cy="5061600"/>
          </a:xfrm>
          <a:prstGeom prst="rect">
            <a:avLst/>
          </a:prstGeom>
          <a:solidFill>
            <a:srgbClr val="CCFFFF"/>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rPr>
              <a:t>Strategy</a:t>
            </a:r>
            <a:r>
              <a:rPr b="1" lang="en-US" sz="3600">
                <a:solidFill>
                  <a:schemeClr val="dk1"/>
                </a:solidFill>
                <a:latin typeface="Arial"/>
                <a:ea typeface="Arial"/>
                <a:cs typeface="Arial"/>
                <a:sym typeface="Arial"/>
              </a:rPr>
              <a:t>:</a:t>
            </a:r>
            <a:endParaRPr/>
          </a:p>
          <a:p>
            <a:pPr indent="0" lvl="0" marL="0" marR="0" rtl="0" algn="ctr">
              <a:spcBef>
                <a:spcPts val="0"/>
              </a:spcBef>
              <a:spcAft>
                <a:spcPts val="0"/>
              </a:spcAft>
              <a:buNone/>
            </a:pPr>
            <a:r>
              <a:rPr lang="en-US" sz="3600">
                <a:solidFill>
                  <a:schemeClr val="dk1"/>
                </a:solidFill>
              </a:rPr>
              <a:t>Acquire datasets, transfer to VCU HPC via SLURM scripts. Implement CNN architectures for single-modality baseline and multi-sensor fusion model. Quantitatively evaluate performance improvements from secondary modality through statistical analysis</a:t>
            </a:r>
            <a:endParaRPr sz="3600">
              <a:solidFill>
                <a:schemeClr val="dk1"/>
              </a:solidFill>
              <a:latin typeface="Arial"/>
              <a:ea typeface="Arial"/>
              <a:cs typeface="Arial"/>
              <a:sym typeface="Arial"/>
            </a:endParaRPr>
          </a:p>
        </p:txBody>
      </p:sp>
      <p:sp>
        <p:nvSpPr>
          <p:cNvPr id="134" name="Google Shape;134;g345bc107469_1_0"/>
          <p:cNvSpPr txBox="1"/>
          <p:nvPr/>
        </p:nvSpPr>
        <p:spPr>
          <a:xfrm>
            <a:off x="12548402" y="17939436"/>
            <a:ext cx="8861400" cy="2862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a:p>
            <a:pPr indent="0" lvl="0" marL="0" marR="0" rtl="0" algn="l">
              <a:spcBef>
                <a:spcPts val="0"/>
              </a:spcBef>
              <a:spcAft>
                <a:spcPts val="0"/>
              </a:spcAft>
              <a:buNone/>
            </a:pPr>
            <a:r>
              <a:t/>
            </a:r>
            <a:endParaRPr sz="3600">
              <a:solidFill>
                <a:schemeClr val="dk1"/>
              </a:solidFill>
              <a:latin typeface="Arial"/>
              <a:ea typeface="Arial"/>
              <a:cs typeface="Arial"/>
              <a:sym typeface="Arial"/>
            </a:endParaRPr>
          </a:p>
        </p:txBody>
      </p:sp>
      <p:pic>
        <p:nvPicPr>
          <p:cNvPr id="135" name="Google Shape;135;g345bc107469_1_0"/>
          <p:cNvPicPr preferRelativeResize="0"/>
          <p:nvPr/>
        </p:nvPicPr>
        <p:blipFill rotWithShape="1">
          <a:blip r:embed="rId4">
            <a:alphaModFix/>
          </a:blip>
          <a:srcRect b="0" l="0" r="0" t="0"/>
          <a:stretch/>
        </p:blipFill>
        <p:spPr>
          <a:xfrm>
            <a:off x="36390687" y="29199076"/>
            <a:ext cx="6539134" cy="3447900"/>
          </a:xfrm>
          <a:prstGeom prst="rect">
            <a:avLst/>
          </a:prstGeom>
          <a:noFill/>
          <a:ln>
            <a:noFill/>
          </a:ln>
        </p:spPr>
      </p:pic>
      <p:sp>
        <p:nvSpPr>
          <p:cNvPr id="136" name="Google Shape;136;g345bc107469_1_0"/>
          <p:cNvSpPr/>
          <p:nvPr/>
        </p:nvSpPr>
        <p:spPr>
          <a:xfrm>
            <a:off x="32215575" y="12096650"/>
            <a:ext cx="10908000" cy="5397600"/>
          </a:xfrm>
          <a:prstGeom prst="rect">
            <a:avLst/>
          </a:prstGeom>
          <a:solidFill>
            <a:srgbClr val="68DDF8"/>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Arial"/>
                <a:ea typeface="Arial"/>
                <a:cs typeface="Arial"/>
                <a:sym typeface="Arial"/>
              </a:rPr>
              <a:t>Data Preprocessing:</a:t>
            </a:r>
            <a:endParaRPr/>
          </a:p>
          <a:p>
            <a:pPr indent="0" lvl="0" marL="0" marR="0" rtl="0" algn="ctr">
              <a:spcBef>
                <a:spcPts val="0"/>
              </a:spcBef>
              <a:spcAft>
                <a:spcPts val="0"/>
              </a:spcAft>
              <a:buNone/>
            </a:pPr>
            <a:r>
              <a:rPr lang="en-US" sz="3600">
                <a:solidFill>
                  <a:schemeClr val="dk1"/>
                </a:solidFill>
                <a:latin typeface="Arial"/>
                <a:ea typeface="Arial"/>
                <a:cs typeface="Arial"/>
                <a:sym typeface="Arial"/>
              </a:rPr>
              <a:t>Gather and preprocess the Waymo Open Dataset, focusing on LiDAR and camera sensor data. Filter, label, and augment data to cover diverse real-world scenarios for robust training. Develop initial scripts for preprocessing steps, including noise reduction for LiDAR and image normalization for camera data.</a:t>
            </a:r>
            <a:endParaRPr/>
          </a:p>
        </p:txBody>
      </p:sp>
      <p:sp>
        <p:nvSpPr>
          <p:cNvPr id="137" name="Google Shape;137;g345bc107469_1_0"/>
          <p:cNvSpPr/>
          <p:nvPr/>
        </p:nvSpPr>
        <p:spPr>
          <a:xfrm>
            <a:off x="32196000" y="17494250"/>
            <a:ext cx="10908000" cy="5397600"/>
          </a:xfrm>
          <a:prstGeom prst="rect">
            <a:avLst/>
          </a:prstGeom>
          <a:solidFill>
            <a:srgbClr val="0099CC"/>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Model Architecture Design + Dev:</a:t>
            </a:r>
            <a:endParaRPr/>
          </a:p>
          <a:p>
            <a:pPr indent="0" lvl="0" marL="0" marR="0" rtl="0" algn="ctr">
              <a:spcBef>
                <a:spcPts val="0"/>
              </a:spcBef>
              <a:spcAft>
                <a:spcPts val="0"/>
              </a:spcAft>
              <a:buNone/>
            </a:pPr>
            <a:r>
              <a:rPr lang="en-US" sz="3600">
                <a:solidFill>
                  <a:schemeClr val="lt1"/>
                </a:solidFill>
                <a:latin typeface="Arial"/>
                <a:ea typeface="Arial"/>
                <a:cs typeface="Arial"/>
                <a:sym typeface="Arial"/>
              </a:rPr>
              <a:t>Design a Convolutional Neural Network (CNN) optimized for multi-modal sensor fusion. Experiment with different fusion methods to combine LiDAR and camera data. Implement the adaptive weighting mechanism to dynamically adjust sensor contributions based on environmental conditions.</a:t>
            </a:r>
            <a:endParaRPr/>
          </a:p>
        </p:txBody>
      </p:sp>
      <p:sp>
        <p:nvSpPr>
          <p:cNvPr id="138" name="Google Shape;138;g345bc107469_1_0"/>
          <p:cNvSpPr/>
          <p:nvPr/>
        </p:nvSpPr>
        <p:spPr>
          <a:xfrm>
            <a:off x="32196000" y="22891750"/>
            <a:ext cx="10908000" cy="6157200"/>
          </a:xfrm>
          <a:prstGeom prst="rect">
            <a:avLst/>
          </a:prstGeom>
          <a:solidFill>
            <a:srgbClr val="006699"/>
          </a:solidFill>
          <a:ln cap="flat" cmpd="sng" w="12700">
            <a:solidFill>
              <a:srgbClr val="1C305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lt1"/>
                </a:solidFill>
                <a:latin typeface="Arial"/>
                <a:ea typeface="Arial"/>
                <a:cs typeface="Arial"/>
                <a:sym typeface="Arial"/>
              </a:rPr>
              <a:t>Testing and Adjustments:</a:t>
            </a:r>
            <a:endParaRPr/>
          </a:p>
          <a:p>
            <a:pPr indent="0" lvl="0" marL="0" marR="0" rtl="0" algn="ctr">
              <a:spcBef>
                <a:spcPts val="0"/>
              </a:spcBef>
              <a:spcAft>
                <a:spcPts val="0"/>
              </a:spcAft>
              <a:buNone/>
            </a:pPr>
            <a:r>
              <a:rPr lang="en-US" sz="3600">
                <a:solidFill>
                  <a:schemeClr val="lt1"/>
                </a:solidFill>
                <a:latin typeface="Arial"/>
                <a:ea typeface="Arial"/>
                <a:cs typeface="Arial"/>
                <a:sym typeface="Arial"/>
              </a:rPr>
              <a:t>Perform optimization techniques, such as model pruning or quantization, to reduce computational load without sacrificing accuracy. Make final adjustments based on validation results, ensuring the system meets all real-time processing and accuracy goals. Prepare the model for deployment, ensuring compatibility with target hardware and software environments.</a:t>
            </a:r>
            <a:endParaRPr/>
          </a:p>
        </p:txBody>
      </p:sp>
      <p:sp>
        <p:nvSpPr>
          <p:cNvPr id="139" name="Google Shape;139;g345bc107469_1_0"/>
          <p:cNvSpPr/>
          <p:nvPr/>
        </p:nvSpPr>
        <p:spPr>
          <a:xfrm>
            <a:off x="15841729" y="8591549"/>
            <a:ext cx="2806500" cy="438600"/>
          </a:xfrm>
          <a:prstGeom prst="rightArrow">
            <a:avLst>
              <a:gd fmla="val 50000" name="adj1"/>
              <a:gd fmla="val 50000" name="adj2"/>
            </a:avLst>
          </a:prstGeom>
          <a:solidFill>
            <a:srgbClr val="A5A5A5"/>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0" name="Google Shape;140;g345bc107469_1_0"/>
          <p:cNvSpPr txBox="1"/>
          <p:nvPr/>
        </p:nvSpPr>
        <p:spPr>
          <a:xfrm>
            <a:off x="20398910" y="6737085"/>
            <a:ext cx="3643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a:ea typeface="Arial"/>
                <a:cs typeface="Arial"/>
                <a:sym typeface="Arial"/>
              </a:rPr>
              <a:t>Dta </a:t>
            </a:r>
            <a:endParaRPr/>
          </a:p>
        </p:txBody>
      </p:sp>
      <p:sp>
        <p:nvSpPr>
          <p:cNvPr id="141" name="Google Shape;141;g345bc107469_1_0"/>
          <p:cNvSpPr txBox="1"/>
          <p:nvPr/>
        </p:nvSpPr>
        <p:spPr>
          <a:xfrm>
            <a:off x="12133975" y="9838415"/>
            <a:ext cx="3643500" cy="646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600">
                <a:solidFill>
                  <a:schemeClr val="lt1"/>
                </a:solidFill>
                <a:latin typeface="Arial"/>
                <a:ea typeface="Arial"/>
                <a:cs typeface="Arial"/>
                <a:sym typeface="Arial"/>
              </a:rPr>
              <a:t>Data Collection</a:t>
            </a:r>
            <a:endParaRPr/>
          </a:p>
        </p:txBody>
      </p:sp>
      <p:pic>
        <p:nvPicPr>
          <p:cNvPr id="142" name="Google Shape;142;g345bc107469_1_0"/>
          <p:cNvPicPr preferRelativeResize="0"/>
          <p:nvPr/>
        </p:nvPicPr>
        <p:blipFill rotWithShape="1">
          <a:blip r:embed="rId5">
            <a:alphaModFix/>
          </a:blip>
          <a:srcRect b="0" l="11454" r="16097" t="0"/>
          <a:stretch/>
        </p:blipFill>
        <p:spPr>
          <a:xfrm>
            <a:off x="4843450" y="13683425"/>
            <a:ext cx="6539149" cy="5252275"/>
          </a:xfrm>
          <a:prstGeom prst="rect">
            <a:avLst/>
          </a:prstGeom>
          <a:solidFill>
            <a:srgbClr val="CCFF99"/>
          </a:solidFill>
          <a:ln cap="flat" cmpd="sng" w="28575">
            <a:solidFill>
              <a:srgbClr val="1717B4"/>
            </a:solidFill>
            <a:prstDash val="dashDot"/>
            <a:miter lim="8000"/>
            <a:headEnd len="sm" w="sm" type="none"/>
            <a:tailEnd len="sm" w="sm" type="none"/>
          </a:ln>
          <a:effectLst>
            <a:outerShdw blurRad="57150" rotWithShape="0" algn="bl" dir="5400000" dist="19050">
              <a:srgbClr val="000000">
                <a:alpha val="50000"/>
              </a:srgbClr>
            </a:outerShdw>
          </a:effectLst>
        </p:spPr>
      </p:pic>
      <p:grpSp>
        <p:nvGrpSpPr>
          <p:cNvPr id="143" name="Google Shape;143;g345bc107469_1_0"/>
          <p:cNvGrpSpPr/>
          <p:nvPr/>
        </p:nvGrpSpPr>
        <p:grpSpPr>
          <a:xfrm>
            <a:off x="1179694" y="22343821"/>
            <a:ext cx="10515272" cy="6855624"/>
            <a:chOff x="17862950" y="21398223"/>
            <a:chExt cx="8165299" cy="7786942"/>
          </a:xfrm>
        </p:grpSpPr>
        <p:pic>
          <p:nvPicPr>
            <p:cNvPr id="144" name="Google Shape;144;g345bc107469_1_0"/>
            <p:cNvPicPr preferRelativeResize="0"/>
            <p:nvPr/>
          </p:nvPicPr>
          <p:blipFill>
            <a:blip r:embed="rId6">
              <a:alphaModFix/>
            </a:blip>
            <a:stretch>
              <a:fillRect/>
            </a:stretch>
          </p:blipFill>
          <p:spPr>
            <a:xfrm>
              <a:off x="17862950" y="21398223"/>
              <a:ext cx="8165299" cy="4226128"/>
            </a:xfrm>
            <a:prstGeom prst="rect">
              <a:avLst/>
            </a:prstGeom>
            <a:noFill/>
            <a:ln>
              <a:noFill/>
            </a:ln>
          </p:spPr>
        </p:pic>
        <p:pic>
          <p:nvPicPr>
            <p:cNvPr id="145" name="Google Shape;145;g345bc107469_1_0"/>
            <p:cNvPicPr preferRelativeResize="0"/>
            <p:nvPr/>
          </p:nvPicPr>
          <p:blipFill>
            <a:blip r:embed="rId7">
              <a:alphaModFix/>
            </a:blip>
            <a:stretch>
              <a:fillRect/>
            </a:stretch>
          </p:blipFill>
          <p:spPr>
            <a:xfrm>
              <a:off x="17862951" y="25624342"/>
              <a:ext cx="8165287" cy="3560823"/>
            </a:xfrm>
            <a:prstGeom prst="rect">
              <a:avLst/>
            </a:prstGeom>
            <a:noFill/>
            <a:ln>
              <a:noFill/>
            </a:ln>
          </p:spPr>
        </p:pic>
      </p:grpSp>
      <p:sp>
        <p:nvSpPr>
          <p:cNvPr id="146" name="Google Shape;146;g345bc107469_1_0"/>
          <p:cNvSpPr txBox="1"/>
          <p:nvPr/>
        </p:nvSpPr>
        <p:spPr>
          <a:xfrm>
            <a:off x="-12863175" y="10484925"/>
            <a:ext cx="17268600" cy="225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3439">
              <a:solidFill>
                <a:schemeClr val="dk1"/>
              </a:solidFill>
              <a:latin typeface="Calibri"/>
              <a:ea typeface="Calibri"/>
              <a:cs typeface="Calibri"/>
              <a:sym typeface="Calibri"/>
            </a:endParaRPr>
          </a:p>
        </p:txBody>
      </p:sp>
      <p:pic>
        <p:nvPicPr>
          <p:cNvPr id="147" name="Google Shape;147;g345bc107469_1_0" title="Flowchart.png"/>
          <p:cNvPicPr preferRelativeResize="0"/>
          <p:nvPr/>
        </p:nvPicPr>
        <p:blipFill>
          <a:blip r:embed="rId8">
            <a:alphaModFix/>
          </a:blip>
          <a:stretch>
            <a:fillRect/>
          </a:stretch>
        </p:blipFill>
        <p:spPr>
          <a:xfrm>
            <a:off x="12247600" y="5466349"/>
            <a:ext cx="19542724" cy="10992850"/>
          </a:xfrm>
          <a:prstGeom prst="rect">
            <a:avLst/>
          </a:prstGeom>
          <a:noFill/>
          <a:ln cap="flat" cmpd="sng" w="19050">
            <a:solidFill>
              <a:srgbClr val="00FFFF"/>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45bc107469_0_1"/>
          <p:cNvSpPr/>
          <p:nvPr/>
        </p:nvSpPr>
        <p:spPr>
          <a:xfrm>
            <a:off x="1409700" y="5334000"/>
            <a:ext cx="5600700" cy="4000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500">
                <a:latin typeface="Calibri"/>
                <a:ea typeface="Calibri"/>
                <a:cs typeface="Calibri"/>
                <a:sym typeface="Calibri"/>
              </a:rPr>
              <a:t>Single Modality</a:t>
            </a:r>
            <a:endParaRPr sz="3500">
              <a:latin typeface="Calibri"/>
              <a:ea typeface="Calibri"/>
              <a:cs typeface="Calibri"/>
              <a:sym typeface="Calibri"/>
            </a:endParaRPr>
          </a:p>
        </p:txBody>
      </p:sp>
      <p:sp>
        <p:nvSpPr>
          <p:cNvPr id="154" name="Google Shape;154;g345bc107469_0_1"/>
          <p:cNvSpPr/>
          <p:nvPr/>
        </p:nvSpPr>
        <p:spPr>
          <a:xfrm>
            <a:off x="9525000" y="5334000"/>
            <a:ext cx="7124700" cy="48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600">
                <a:latin typeface="Calibri"/>
                <a:ea typeface="Calibri"/>
                <a:cs typeface="Calibri"/>
                <a:sym typeface="Calibri"/>
              </a:rPr>
              <a:t>Multi Modality</a:t>
            </a:r>
            <a:endParaRPr sz="3600">
              <a:latin typeface="Calibri"/>
              <a:ea typeface="Calibri"/>
              <a:cs typeface="Calibri"/>
              <a:sym typeface="Calibri"/>
            </a:endParaRPr>
          </a:p>
        </p:txBody>
      </p:sp>
      <p:sp>
        <p:nvSpPr>
          <p:cNvPr id="155" name="Google Shape;155;g345bc107469_0_1"/>
          <p:cNvSpPr/>
          <p:nvPr/>
        </p:nvSpPr>
        <p:spPr>
          <a:xfrm>
            <a:off x="18630900" y="5676900"/>
            <a:ext cx="10668000" cy="6057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latin typeface="Calibri"/>
                <a:ea typeface="Calibri"/>
                <a:cs typeface="Calibri"/>
                <a:sym typeface="Calibri"/>
              </a:rPr>
              <a:t>Results</a:t>
            </a:r>
            <a:endParaRPr sz="3600">
              <a:latin typeface="Calibri"/>
              <a:ea typeface="Calibri"/>
              <a:cs typeface="Calibri"/>
              <a:sym typeface="Calibri"/>
            </a:endParaRPr>
          </a:p>
        </p:txBody>
      </p:sp>
      <p:sp>
        <p:nvSpPr>
          <p:cNvPr id="156" name="Google Shape;156;g345bc107469_0_1"/>
          <p:cNvSpPr/>
          <p:nvPr/>
        </p:nvSpPr>
        <p:spPr>
          <a:xfrm>
            <a:off x="1676400" y="14516100"/>
            <a:ext cx="2878200" cy="2878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3600">
                <a:latin typeface="Calibri"/>
                <a:ea typeface="Calibri"/>
                <a:cs typeface="Calibri"/>
                <a:sym typeface="Calibri"/>
              </a:rPr>
              <a:t>Objective</a:t>
            </a:r>
            <a:endParaRPr sz="3600">
              <a:latin typeface="Calibri"/>
              <a:ea typeface="Calibri"/>
              <a:cs typeface="Calibri"/>
              <a:sym typeface="Calibri"/>
            </a:endParaRPr>
          </a:p>
        </p:txBody>
      </p:sp>
      <p:grpSp>
        <p:nvGrpSpPr>
          <p:cNvPr id="157" name="Google Shape;157;g345bc107469_0_1"/>
          <p:cNvGrpSpPr/>
          <p:nvPr/>
        </p:nvGrpSpPr>
        <p:grpSpPr>
          <a:xfrm>
            <a:off x="17862950" y="21398223"/>
            <a:ext cx="8165299" cy="7786942"/>
            <a:chOff x="17862950" y="21398223"/>
            <a:chExt cx="8165299" cy="7786942"/>
          </a:xfrm>
        </p:grpSpPr>
        <p:pic>
          <p:nvPicPr>
            <p:cNvPr id="158" name="Google Shape;158;g345bc107469_0_1"/>
            <p:cNvPicPr preferRelativeResize="0"/>
            <p:nvPr/>
          </p:nvPicPr>
          <p:blipFill>
            <a:blip r:embed="rId3">
              <a:alphaModFix/>
            </a:blip>
            <a:stretch>
              <a:fillRect/>
            </a:stretch>
          </p:blipFill>
          <p:spPr>
            <a:xfrm>
              <a:off x="17862950" y="21398223"/>
              <a:ext cx="8165299" cy="4226128"/>
            </a:xfrm>
            <a:prstGeom prst="rect">
              <a:avLst/>
            </a:prstGeom>
            <a:noFill/>
            <a:ln>
              <a:noFill/>
            </a:ln>
          </p:spPr>
        </p:pic>
        <p:pic>
          <p:nvPicPr>
            <p:cNvPr id="159" name="Google Shape;159;g345bc107469_0_1"/>
            <p:cNvPicPr preferRelativeResize="0"/>
            <p:nvPr/>
          </p:nvPicPr>
          <p:blipFill>
            <a:blip r:embed="rId4">
              <a:alphaModFix/>
            </a:blip>
            <a:stretch>
              <a:fillRect/>
            </a:stretch>
          </p:blipFill>
          <p:spPr>
            <a:xfrm>
              <a:off x="17862951" y="25624342"/>
              <a:ext cx="8165287" cy="3560823"/>
            </a:xfrm>
            <a:prstGeom prst="rect">
              <a:avLst/>
            </a:prstGeom>
            <a:noFill/>
            <a:ln>
              <a:noFill/>
            </a:ln>
          </p:spPr>
        </p:pic>
      </p:grpSp>
      <p:pic>
        <p:nvPicPr>
          <p:cNvPr descr="(PDF) MVX-Net: Multimodal VoxelNet for 3D Object Detection" id="160" name="Google Shape;160;g345bc107469_0_1"/>
          <p:cNvPicPr preferRelativeResize="0"/>
          <p:nvPr/>
        </p:nvPicPr>
        <p:blipFill rotWithShape="1">
          <a:blip r:embed="rId5">
            <a:alphaModFix/>
          </a:blip>
          <a:srcRect b="8627" l="0" r="0" t="8412"/>
          <a:stretch/>
        </p:blipFill>
        <p:spPr>
          <a:xfrm>
            <a:off x="33692660" y="8807563"/>
            <a:ext cx="7656773" cy="5061766"/>
          </a:xfrm>
          <a:prstGeom prst="rect">
            <a:avLst/>
          </a:prstGeom>
          <a:noFill/>
          <a:ln>
            <a:noFill/>
          </a:ln>
        </p:spPr>
      </p:pic>
      <p:sp>
        <p:nvSpPr>
          <p:cNvPr id="161" name="Google Shape;161;g345bc107469_0_1"/>
          <p:cNvSpPr/>
          <p:nvPr/>
        </p:nvSpPr>
        <p:spPr>
          <a:xfrm>
            <a:off x="8163925" y="15418700"/>
            <a:ext cx="7124700" cy="4838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3600">
                <a:latin typeface="Calibri"/>
                <a:ea typeface="Calibri"/>
                <a:cs typeface="Calibri"/>
                <a:sym typeface="Calibri"/>
              </a:rPr>
              <a:t>issues with single-sensor detection systems</a:t>
            </a:r>
            <a:endParaRPr sz="3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2013 - 2022 Theme">
  <a:themeElements>
    <a:clrScheme name="Office 2013 - 2022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2018-02-06T18:12:23Z</dcterms:created>
  <dc:creator>Microsoft Office User</dc:creator>
</cp:coreProperties>
</file>