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C4FF"/>
    <a:srgbClr val="6699FF"/>
    <a:srgbClr val="CC3399"/>
    <a:srgbClr val="99E478"/>
    <a:srgbClr val="A1CD8F"/>
    <a:srgbClr val="68DDF8"/>
    <a:srgbClr val="3CB9E0"/>
    <a:srgbClr val="CCCC00"/>
    <a:srgbClr val="6666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1"/>
    <p:restoredTop sz="94558"/>
  </p:normalViewPr>
  <p:slideViewPr>
    <p:cSldViewPr snapToGrid="0" snapToObjects="1">
      <p:cViewPr>
        <p:scale>
          <a:sx n="33" d="100"/>
          <a:sy n="33" d="100"/>
        </p:scale>
        <p:origin x="606" y="24"/>
      </p:cViewPr>
      <p:guideLst>
        <p:guide orient="horz" pos="10368"/>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F0D11-6816-45E2-A604-140F1AD3D177}" type="datetimeFigureOut">
              <a:rPr lang="en-US" smtClean="0"/>
              <a:t>11/17/2024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A3114-09AA-46C5-991C-BA0DBA44C238}" type="slidenum">
              <a:rPr lang="en-US" smtClean="0"/>
              <a:t>‹#›</a:t>
            </a:fld>
            <a:endParaRPr lang="en-US"/>
          </a:p>
        </p:txBody>
      </p:sp>
    </p:spTree>
    <p:extLst>
      <p:ext uri="{BB962C8B-B14F-4D97-AF65-F5344CB8AC3E}">
        <p14:creationId xmlns:p14="http://schemas.microsoft.com/office/powerpoint/2010/main" val="259426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2A3114-09AA-46C5-991C-BA0DBA44C238}" type="slidenum">
              <a:rPr lang="en-US" smtClean="0"/>
              <a:t>1</a:t>
            </a:fld>
            <a:endParaRPr lang="en-US"/>
          </a:p>
        </p:txBody>
      </p:sp>
    </p:spTree>
    <p:extLst>
      <p:ext uri="{BB962C8B-B14F-4D97-AF65-F5344CB8AC3E}">
        <p14:creationId xmlns:p14="http://schemas.microsoft.com/office/powerpoint/2010/main" val="2114603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11/17/2024</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g11a88963fa4_0_0">
            <a:extLst>
              <a:ext uri="{FF2B5EF4-FFF2-40B4-BE49-F238E27FC236}">
                <a16:creationId xmlns:a16="http://schemas.microsoft.com/office/drawing/2014/main" id="{D95FD647-C192-45C1-9680-790D52DED487}"/>
              </a:ext>
            </a:extLst>
          </p:cNvPr>
          <p:cNvSpPr txBox="1"/>
          <p:nvPr/>
        </p:nvSpPr>
        <p:spPr>
          <a:xfrm>
            <a:off x="957945" y="3409407"/>
            <a:ext cx="43107427" cy="3447057"/>
          </a:xfrm>
          <a:prstGeom prst="rect">
            <a:avLst/>
          </a:prstGeom>
          <a:noFill/>
          <a:ln>
            <a:noFill/>
          </a:ln>
        </p:spPr>
        <p:txBody>
          <a:bodyPr spcFirstLastPara="1" wrap="square" lIns="91425" tIns="45700" rIns="91425" bIns="45700" anchor="t" anchorCtr="0">
            <a:spAutoFit/>
          </a:bodyPr>
          <a:lstStyle/>
          <a:p>
            <a:pPr marL="0" marR="0" lvl="0" indent="0" algn="l" defTabSz="457200" rtl="0" eaLnBrk="1" fontAlgn="auto" latinLnBrk="0" hangingPunct="1">
              <a:lnSpc>
                <a:spcPct val="100000"/>
              </a:lnSpc>
              <a:spcBef>
                <a:spcPts val="0"/>
              </a:spcBef>
              <a:spcAft>
                <a:spcPts val="0"/>
              </a:spcAft>
              <a:buClr>
                <a:srgbClr val="000000"/>
              </a:buClr>
              <a:buSzPts val="11000"/>
              <a:buFont typeface="Arial"/>
              <a:buNone/>
              <a:tabLst/>
              <a:defRPr/>
            </a:pPr>
            <a:r>
              <a:rPr kumimoji="0" lang="en-US" sz="11000" b="1" i="0" u="none" strike="noStrike" kern="1200" cap="none" spc="0" normalizeH="0" baseline="0" noProof="0" dirty="0">
                <a:ln>
                  <a:noFill/>
                </a:ln>
                <a:solidFill>
                  <a:prstClr val="black"/>
                </a:solidFill>
                <a:effectLst/>
                <a:uLnTx/>
                <a:uFillTx/>
                <a:latin typeface="Arial"/>
                <a:ea typeface="Arial"/>
                <a:cs typeface="Arial"/>
                <a:sym typeface="Arial"/>
              </a:rPr>
              <a:t>LiDAR and Camera Sensor Data Fusion for Human Detection</a:t>
            </a:r>
          </a:p>
          <a:p>
            <a:pPr marL="0" marR="0" lvl="0" indent="0" algn="l" defTabSz="457200" rtl="0" eaLnBrk="1" fontAlgn="auto" latinLnBrk="0" hangingPunct="1">
              <a:lnSpc>
                <a:spcPct val="100000"/>
              </a:lnSpc>
              <a:spcBef>
                <a:spcPts val="0"/>
              </a:spcBef>
              <a:spcAft>
                <a:spcPts val="0"/>
              </a:spcAft>
              <a:buClr>
                <a:srgbClr val="000000"/>
              </a:buClr>
              <a:buSzPts val="11000"/>
              <a:buFont typeface="Arial"/>
              <a:buNone/>
              <a:tabLst/>
              <a:defRPr/>
            </a:pPr>
            <a:endParaRPr kumimoji="0" lang="en-US" sz="2400" b="1" i="0" u="none" strike="noStrike" kern="1200" cap="none" spc="0" normalizeH="0" baseline="0" noProof="0" dirty="0">
              <a:ln>
                <a:noFill/>
              </a:ln>
              <a:solidFill>
                <a:prstClr val="black"/>
              </a:solidFill>
              <a:effectLst/>
              <a:uLnTx/>
              <a:uFillTx/>
              <a:latin typeface="Arial"/>
              <a:ea typeface="Arial"/>
              <a:cs typeface="Arial"/>
              <a:sym typeface="Arial"/>
            </a:endParaRPr>
          </a:p>
          <a:p>
            <a:pPr marL="0" marR="0" lvl="0" indent="0" algn="l" defTabSz="457200" rtl="0" eaLnBrk="1" fontAlgn="auto" latinLnBrk="0" hangingPunct="1">
              <a:lnSpc>
                <a:spcPct val="100000"/>
              </a:lnSpc>
              <a:spcBef>
                <a:spcPts val="0"/>
              </a:spcBef>
              <a:spcAft>
                <a:spcPts val="0"/>
              </a:spcAft>
              <a:buClr>
                <a:srgbClr val="000000"/>
              </a:buClr>
              <a:buSzPts val="3600"/>
              <a:buFont typeface="Arial"/>
              <a:buNone/>
              <a:tabLst/>
              <a:defRPr/>
            </a:pPr>
            <a:r>
              <a:rPr kumimoji="0" lang="en-US" sz="3600" b="1" i="0" u="none" strike="noStrike" kern="1200" cap="none" spc="0" normalizeH="0" baseline="0" noProof="0" dirty="0">
                <a:ln>
                  <a:noFill/>
                </a:ln>
                <a:solidFill>
                  <a:srgbClr val="3C3C3B"/>
                </a:solidFill>
                <a:effectLst/>
                <a:uLnTx/>
                <a:uFillTx/>
                <a:latin typeface="Arial"/>
                <a:ea typeface="Arial"/>
                <a:cs typeface="Arial"/>
                <a:sym typeface="Arial"/>
              </a:rPr>
              <a:t>Team members: </a:t>
            </a:r>
            <a:r>
              <a:rPr kumimoji="0" lang="en-US" sz="3600" b="0" i="0" u="none" strike="noStrike" kern="1200" cap="none" spc="0" normalizeH="0" baseline="0" noProof="0" dirty="0">
                <a:ln>
                  <a:noFill/>
                </a:ln>
                <a:solidFill>
                  <a:srgbClr val="3C3C3B"/>
                </a:solidFill>
                <a:effectLst/>
                <a:uLnTx/>
                <a:uFillTx/>
                <a:latin typeface="Arial"/>
                <a:ea typeface="Arial"/>
                <a:cs typeface="Arial"/>
                <a:sym typeface="Arial"/>
              </a:rPr>
              <a:t>Paul Reid, Jeffrey Weaver, Grace Gilliam, David Anthony  |  </a:t>
            </a:r>
            <a:r>
              <a:rPr kumimoji="0" lang="en-US" sz="3600" b="1" i="0" u="none" strike="noStrike" kern="1200" cap="none" spc="0" normalizeH="0" baseline="0" noProof="0" dirty="0">
                <a:ln>
                  <a:noFill/>
                </a:ln>
                <a:solidFill>
                  <a:srgbClr val="3C3C3B"/>
                </a:solidFill>
                <a:effectLst/>
                <a:uLnTx/>
                <a:uFillTx/>
                <a:latin typeface="Arial"/>
                <a:ea typeface="Arial"/>
                <a:cs typeface="Arial"/>
                <a:sym typeface="Arial"/>
              </a:rPr>
              <a:t>Faculty adviser: </a:t>
            </a:r>
            <a:r>
              <a:rPr kumimoji="0" lang="en-US" sz="3600" b="0" i="0" u="none" strike="noStrike" kern="1200" cap="none" spc="0" normalizeH="0" baseline="0" noProof="0" dirty="0" err="1">
                <a:ln>
                  <a:noFill/>
                </a:ln>
                <a:solidFill>
                  <a:srgbClr val="3C3C3B"/>
                </a:solidFill>
                <a:effectLst/>
                <a:uLnTx/>
                <a:uFillTx/>
                <a:latin typeface="Arial"/>
                <a:ea typeface="Arial"/>
                <a:cs typeface="Arial"/>
                <a:sym typeface="Arial"/>
              </a:rPr>
              <a:t>Changqing</a:t>
            </a:r>
            <a:r>
              <a:rPr kumimoji="0" lang="en-US" sz="3600" b="0" i="0" u="none" strike="noStrike" kern="1200" cap="none" spc="0" normalizeH="0" baseline="0" noProof="0" dirty="0">
                <a:ln>
                  <a:noFill/>
                </a:ln>
                <a:solidFill>
                  <a:srgbClr val="3C3C3B"/>
                </a:solidFill>
                <a:effectLst/>
                <a:uLnTx/>
                <a:uFillTx/>
                <a:latin typeface="Arial"/>
                <a:ea typeface="Arial"/>
                <a:cs typeface="Arial"/>
                <a:sym typeface="Arial"/>
              </a:rPr>
              <a:t> Luo, Ph.D.  |  </a:t>
            </a:r>
            <a:r>
              <a:rPr kumimoji="0" lang="en-US" sz="3600" b="1" i="0" u="none" strike="noStrike" kern="1200" cap="none" spc="0" normalizeH="0" baseline="0" noProof="0" dirty="0">
                <a:ln>
                  <a:noFill/>
                </a:ln>
                <a:solidFill>
                  <a:srgbClr val="3C3C3B"/>
                </a:solidFill>
                <a:effectLst/>
                <a:uLnTx/>
                <a:uFillTx/>
                <a:latin typeface="Arial"/>
                <a:ea typeface="Arial"/>
                <a:cs typeface="Arial"/>
                <a:sym typeface="Arial"/>
              </a:rPr>
              <a:t>Sponsor: </a:t>
            </a:r>
            <a:r>
              <a:rPr kumimoji="0" lang="en-US" sz="3600" b="0" i="0" u="none" strike="noStrike" kern="1200" cap="none" spc="0" normalizeH="0" baseline="0" noProof="0" dirty="0">
                <a:ln>
                  <a:noFill/>
                </a:ln>
                <a:solidFill>
                  <a:srgbClr val="3C3C3B"/>
                </a:solidFill>
                <a:effectLst/>
                <a:uLnTx/>
                <a:uFillTx/>
                <a:latin typeface="Arial"/>
                <a:ea typeface="Arial"/>
                <a:cs typeface="Arial"/>
                <a:sym typeface="Arial"/>
              </a:rPr>
              <a:t>DOD Aspire  |  </a:t>
            </a:r>
            <a:r>
              <a:rPr kumimoji="0" lang="en-US" sz="3600" b="1" i="0" u="none" strike="noStrike" kern="1200" cap="none" spc="0" normalizeH="0" baseline="0" noProof="0" dirty="0">
                <a:ln>
                  <a:noFill/>
                </a:ln>
                <a:solidFill>
                  <a:srgbClr val="3C3C3B"/>
                </a:solidFill>
                <a:effectLst/>
                <a:uLnTx/>
                <a:uFillTx/>
                <a:latin typeface="Arial"/>
                <a:ea typeface="Arial"/>
                <a:cs typeface="Arial"/>
                <a:sym typeface="Arial"/>
              </a:rPr>
              <a:t>Mentor: </a:t>
            </a:r>
            <a:r>
              <a:rPr kumimoji="0" lang="en-US" sz="3600" b="0" i="0" u="none" strike="noStrike" kern="1200" cap="none" spc="0" normalizeH="0" baseline="0" noProof="0" dirty="0">
                <a:ln>
                  <a:noFill/>
                </a:ln>
                <a:solidFill>
                  <a:srgbClr val="3C3C3B"/>
                </a:solidFill>
                <a:effectLst/>
                <a:uLnTx/>
                <a:uFillTx/>
                <a:latin typeface="Arial"/>
                <a:ea typeface="Arial"/>
                <a:cs typeface="Arial"/>
                <a:sym typeface="Arial"/>
              </a:rPr>
              <a:t>James Perea</a:t>
            </a:r>
          </a:p>
          <a:p>
            <a:pPr marL="0" marR="0" lvl="0" indent="0" algn="l" defTabSz="457200" rtl="0" eaLnBrk="1" fontAlgn="auto" latinLnBrk="0" hangingPunct="1">
              <a:lnSpc>
                <a:spcPct val="100000"/>
              </a:lnSpc>
              <a:spcBef>
                <a:spcPts val="0"/>
              </a:spcBef>
              <a:spcAft>
                <a:spcPts val="0"/>
              </a:spcAft>
              <a:buClr>
                <a:srgbClr val="000000"/>
              </a:buClr>
              <a:buSzPts val="4800"/>
              <a:buFont typeface="Arial"/>
              <a:buNone/>
              <a:tabLst/>
              <a:defRPr/>
            </a:pPr>
            <a:r>
              <a:rPr kumimoji="0" lang="en-US" sz="4800" b="0" i="0" u="none" strike="noStrike" kern="1200" cap="none" spc="0" normalizeH="0" baseline="0" noProof="0" dirty="0">
                <a:ln>
                  <a:noFill/>
                </a:ln>
                <a:solidFill>
                  <a:prstClr val="black"/>
                </a:solidFill>
                <a:effectLst/>
                <a:uLnTx/>
                <a:uFillTx/>
                <a:latin typeface="Arial"/>
                <a:ea typeface="Arial"/>
                <a:cs typeface="Arial"/>
                <a:sym typeface="Arial"/>
              </a:rPr>
              <a:t> </a:t>
            </a:r>
            <a:r>
              <a:rPr kumimoji="0" lang="en-US" sz="4800" b="1" i="0" u="none" strike="noStrike" kern="1200" cap="none" spc="0" normalizeH="0" baseline="0" noProof="0" dirty="0">
                <a:ln>
                  <a:noFill/>
                </a:ln>
                <a:solidFill>
                  <a:prstClr val="black"/>
                </a:solidFill>
                <a:effectLst/>
                <a:uLnTx/>
                <a:uFillTx/>
                <a:latin typeface="Arial"/>
                <a:ea typeface="Arial"/>
                <a:cs typeface="Arial"/>
                <a:sym typeface="Arial"/>
              </a:rPr>
              <a:t> </a:t>
            </a:r>
          </a:p>
        </p:txBody>
      </p:sp>
      <p:sp>
        <p:nvSpPr>
          <p:cNvPr id="3" name="TextBox 2">
            <a:extLst>
              <a:ext uri="{FF2B5EF4-FFF2-40B4-BE49-F238E27FC236}">
                <a16:creationId xmlns:a16="http://schemas.microsoft.com/office/drawing/2014/main" id="{D92BA67A-EEF7-407B-9A04-D58290204506}"/>
              </a:ext>
            </a:extLst>
          </p:cNvPr>
          <p:cNvSpPr txBox="1"/>
          <p:nvPr/>
        </p:nvSpPr>
        <p:spPr>
          <a:xfrm>
            <a:off x="37966022" y="830849"/>
            <a:ext cx="4963886" cy="1323439"/>
          </a:xfrm>
          <a:prstGeom prst="rect">
            <a:avLst/>
          </a:prstGeom>
          <a:noFill/>
        </p:spPr>
        <p:txBody>
          <a:bodyPr wrap="square">
            <a:spAutoFit/>
          </a:bodyPr>
          <a:lstStyle/>
          <a:p>
            <a:r>
              <a:rPr lang="en-US" sz="8000" b="0" i="0" dirty="0">
                <a:solidFill>
                  <a:srgbClr val="77C159"/>
                </a:solidFill>
                <a:effectLst/>
                <a:latin typeface="Arial" panose="020B0604020202020204" pitchFamily="34" charset="0"/>
              </a:rPr>
              <a:t>25-344</a:t>
            </a:r>
            <a:endParaRPr lang="en-US" sz="8000" dirty="0">
              <a:solidFill>
                <a:srgbClr val="77C159"/>
              </a:solidFill>
            </a:endParaRPr>
          </a:p>
        </p:txBody>
      </p:sp>
      <p:sp>
        <p:nvSpPr>
          <p:cNvPr id="5" name="Rectangle: Rounded Corners 4">
            <a:extLst>
              <a:ext uri="{FF2B5EF4-FFF2-40B4-BE49-F238E27FC236}">
                <a16:creationId xmlns:a16="http://schemas.microsoft.com/office/drawing/2014/main" id="{C1E8BE6E-86D8-3FD6-057B-CED8C242F4E9}"/>
              </a:ext>
            </a:extLst>
          </p:cNvPr>
          <p:cNvSpPr/>
          <p:nvPr/>
        </p:nvSpPr>
        <p:spPr>
          <a:xfrm>
            <a:off x="30899803" y="6444343"/>
            <a:ext cx="10515600" cy="23064650"/>
          </a:xfrm>
          <a:prstGeom prst="roundRect">
            <a:avLst>
              <a:gd name="adj" fmla="val 3100"/>
            </a:avLst>
          </a:prstGeom>
          <a:solidFill>
            <a:srgbClr val="A7C4FF"/>
          </a:solidFill>
          <a:effectLst/>
        </p:spPr>
        <p:style>
          <a:lnRef idx="2">
            <a:schemeClr val="accent1">
              <a:shade val="15000"/>
            </a:schemeClr>
          </a:lnRef>
          <a:fillRef idx="1">
            <a:schemeClr val="accent1"/>
          </a:fillRef>
          <a:effectRef idx="0">
            <a:schemeClr val="accent1"/>
          </a:effectRef>
          <a:fontRef idx="minor">
            <a:schemeClr val="lt1"/>
          </a:fontRef>
        </p:style>
        <p:txBody>
          <a:bodyPr lIns="457200" tIns="457200" rIns="457200" bIns="457200" rtlCol="0" anchor="t" anchorCtr="0"/>
          <a:lstStyle/>
          <a:p>
            <a:r>
              <a:rPr lang="en-US" sz="4800" b="1" dirty="0">
                <a:solidFill>
                  <a:schemeClr val="tx1"/>
                </a:solidFill>
                <a:latin typeface="Bahnschrift" panose="020B0502040204020203" pitchFamily="34" charset="0"/>
                <a:cs typeface="Arial" panose="020B0604020202020204" pitchFamily="34" charset="0"/>
              </a:rPr>
              <a:t>Project Timeline</a:t>
            </a:r>
            <a:endParaRPr lang="en-US" sz="3200" dirty="0">
              <a:solidFill>
                <a:schemeClr val="tx1"/>
              </a:solidFill>
              <a:latin typeface="Bahnschrift" panose="020B0502040204020203" pitchFamily="34" charset="0"/>
              <a:cs typeface="Arial" panose="020B0604020202020204" pitchFamily="34" charset="0"/>
            </a:endParaRPr>
          </a:p>
          <a:p>
            <a:endParaRPr lang="en-US" sz="3400" baseline="-25000" dirty="0">
              <a:solidFill>
                <a:schemeClr val="tx1"/>
              </a:solidFill>
              <a:latin typeface="Bahnschrift" panose="020B0502040204020203"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C7D11530-02DB-A879-B310-046BA2BC2A40}"/>
              </a:ext>
            </a:extLst>
          </p:cNvPr>
          <p:cNvSpPr/>
          <p:nvPr/>
        </p:nvSpPr>
        <p:spPr>
          <a:xfrm>
            <a:off x="487847" y="6444343"/>
            <a:ext cx="10515600" cy="23279662"/>
          </a:xfrm>
          <a:prstGeom prst="roundRect">
            <a:avLst>
              <a:gd name="adj" fmla="val 3100"/>
            </a:avLst>
          </a:prstGeom>
          <a:solidFill>
            <a:srgbClr val="CCFF99"/>
          </a:solidFill>
          <a:effectLst/>
        </p:spPr>
        <p:style>
          <a:lnRef idx="2">
            <a:schemeClr val="accent1">
              <a:shade val="15000"/>
            </a:schemeClr>
          </a:lnRef>
          <a:fillRef idx="1">
            <a:schemeClr val="accent1"/>
          </a:fillRef>
          <a:effectRef idx="0">
            <a:schemeClr val="accent1"/>
          </a:effectRef>
          <a:fontRef idx="minor">
            <a:schemeClr val="lt1"/>
          </a:fontRef>
        </p:style>
        <p:txBody>
          <a:bodyPr lIns="457200" tIns="457200" rIns="457200" bIns="457200" rtlCol="0" anchor="b" anchorCtr="0"/>
          <a:lstStyle/>
          <a:p>
            <a:endParaRPr lang="en-US" sz="4400" b="1" dirty="0">
              <a:solidFill>
                <a:schemeClr val="tx1"/>
              </a:solidFill>
              <a:latin typeface="Bahnschrift" panose="020B0502040204020203" pitchFamily="34" charset="0"/>
              <a:cs typeface="Arial" panose="020B0604020202020204" pitchFamily="34" charset="0"/>
            </a:endParaRPr>
          </a:p>
          <a:p>
            <a:endParaRPr lang="en-US" sz="4400" b="1" dirty="0">
              <a:solidFill>
                <a:schemeClr val="tx1"/>
              </a:solidFill>
              <a:latin typeface="Bahnschrift" panose="020B0502040204020203" pitchFamily="34" charset="0"/>
              <a:cs typeface="Arial" panose="020B0604020202020204" pitchFamily="34" charset="0"/>
            </a:endParaRPr>
          </a:p>
          <a:p>
            <a:endParaRPr lang="en-US" sz="4400" b="1" dirty="0">
              <a:solidFill>
                <a:schemeClr val="tx1"/>
              </a:solidFill>
              <a:latin typeface="Bahnschrift" panose="020B0502040204020203" pitchFamily="34" charset="0"/>
              <a:cs typeface="Arial" panose="020B0604020202020204" pitchFamily="34" charset="0"/>
            </a:endParaRPr>
          </a:p>
          <a:p>
            <a:endParaRPr lang="en-US" sz="4400" b="1" dirty="0">
              <a:solidFill>
                <a:schemeClr val="tx1"/>
              </a:solidFill>
              <a:latin typeface="Bahnschrift" panose="020B0502040204020203" pitchFamily="34" charset="0"/>
              <a:cs typeface="Arial" panose="020B0604020202020204" pitchFamily="34" charset="0"/>
            </a:endParaRPr>
          </a:p>
          <a:p>
            <a:endParaRPr lang="en-US" sz="4400" b="1" dirty="0">
              <a:solidFill>
                <a:schemeClr val="tx1"/>
              </a:solidFill>
              <a:latin typeface="Bahnschrift" panose="020B0502040204020203" pitchFamily="34" charset="0"/>
              <a:cs typeface="Arial" panose="020B0604020202020204" pitchFamily="34" charset="0"/>
            </a:endParaRPr>
          </a:p>
          <a:p>
            <a:endParaRPr lang="en-US" sz="4400" b="1" dirty="0">
              <a:solidFill>
                <a:schemeClr val="tx1"/>
              </a:solidFill>
              <a:latin typeface="Bahnschrift" panose="020B0502040204020203" pitchFamily="34" charset="0"/>
              <a:cs typeface="Arial" panose="020B0604020202020204" pitchFamily="34" charset="0"/>
            </a:endParaRPr>
          </a:p>
          <a:p>
            <a:endParaRPr lang="en-US" sz="4400" b="1" dirty="0">
              <a:solidFill>
                <a:schemeClr val="tx1"/>
              </a:solidFill>
              <a:latin typeface="Bahnschrift" panose="020B0502040204020203" pitchFamily="34" charset="0"/>
              <a:cs typeface="Arial" panose="020B0604020202020204" pitchFamily="34" charset="0"/>
            </a:endParaRPr>
          </a:p>
          <a:p>
            <a:endParaRPr lang="en-US" sz="4400" b="1" dirty="0">
              <a:solidFill>
                <a:schemeClr val="tx1"/>
              </a:solidFill>
              <a:latin typeface="Bahnschrift" panose="020B0502040204020203" pitchFamily="34" charset="0"/>
              <a:cs typeface="Arial" panose="020B0604020202020204" pitchFamily="34" charset="0"/>
            </a:endParaRPr>
          </a:p>
          <a:p>
            <a:endParaRPr lang="en-US" sz="4400" b="1" dirty="0">
              <a:solidFill>
                <a:schemeClr val="tx1"/>
              </a:solidFill>
              <a:latin typeface="Bahnschrift" panose="020B0502040204020203" pitchFamily="34" charset="0"/>
              <a:cs typeface="Arial" panose="020B0604020202020204" pitchFamily="34" charset="0"/>
            </a:endParaRPr>
          </a:p>
          <a:p>
            <a:endParaRPr lang="en-US" sz="4400" b="1" dirty="0">
              <a:solidFill>
                <a:schemeClr val="tx1"/>
              </a:solidFill>
              <a:latin typeface="Bahnschrift" panose="020B0502040204020203" pitchFamily="34" charset="0"/>
              <a:cs typeface="Arial" panose="020B0604020202020204" pitchFamily="34" charset="0"/>
            </a:endParaRPr>
          </a:p>
          <a:p>
            <a:r>
              <a:rPr lang="en-US" sz="6600" b="1" dirty="0">
                <a:solidFill>
                  <a:schemeClr val="tx1"/>
                </a:solidFill>
                <a:latin typeface="Bahnschrift" panose="020B0502040204020203" pitchFamily="34" charset="0"/>
                <a:cs typeface="Arial" panose="020B0604020202020204" pitchFamily="34" charset="0"/>
              </a:rPr>
              <a:t>Project Objective:</a:t>
            </a:r>
          </a:p>
          <a:p>
            <a:endParaRPr lang="en-US" sz="3600" dirty="0">
              <a:solidFill>
                <a:schemeClr val="tx1"/>
              </a:solidFill>
              <a:latin typeface="Bahnschrift" panose="020B0502040204020203" pitchFamily="34" charset="0"/>
              <a:cs typeface="Arial" panose="020B0604020202020204" pitchFamily="34" charset="0"/>
            </a:endParaRPr>
          </a:p>
          <a:p>
            <a:r>
              <a:rPr lang="en-US" sz="4800" b="1" dirty="0">
                <a:solidFill>
                  <a:schemeClr val="tx1"/>
                </a:solidFill>
                <a:latin typeface="Bahnschrift" panose="020B0502040204020203" pitchFamily="34" charset="0"/>
                <a:cs typeface="Arial" panose="020B0604020202020204" pitchFamily="34" charset="0"/>
              </a:rPr>
              <a:t>Key Motivations:</a:t>
            </a:r>
          </a:p>
          <a:p>
            <a:endParaRPr lang="en-US" sz="3600" dirty="0">
              <a:solidFill>
                <a:schemeClr val="tx1"/>
              </a:solidFill>
              <a:latin typeface="Bahnschrift" panose="020B0502040204020203" pitchFamily="34" charset="0"/>
              <a:cs typeface="Arial" panose="020B0604020202020204" pitchFamily="34" charset="0"/>
            </a:endParaRPr>
          </a:p>
          <a:p>
            <a:r>
              <a:rPr lang="en-US" sz="3600" dirty="0">
                <a:solidFill>
                  <a:schemeClr val="tx1"/>
                </a:solidFill>
                <a:latin typeface="Bahnschrift" panose="020B0502040204020203" pitchFamily="34" charset="0"/>
                <a:cs typeface="Arial" panose="020B0604020202020204" pitchFamily="34" charset="0"/>
              </a:rPr>
              <a:t>Safety Enhancement: Current</a:t>
            </a:r>
            <a:r>
              <a:rPr lang="en-US" sz="3600" b="1" dirty="0">
                <a:solidFill>
                  <a:schemeClr val="tx1"/>
                </a:solidFill>
                <a:latin typeface="Bahnschrift" panose="020B0502040204020203" pitchFamily="34" charset="0"/>
                <a:cs typeface="Arial" panose="020B0604020202020204" pitchFamily="34" charset="0"/>
              </a:rPr>
              <a:t> single-sensor systems </a:t>
            </a:r>
            <a:r>
              <a:rPr lang="en-US" sz="3600" dirty="0">
                <a:solidFill>
                  <a:schemeClr val="tx1"/>
                </a:solidFill>
                <a:latin typeface="Bahnschrift" panose="020B0502040204020203" pitchFamily="34" charset="0"/>
                <a:cs typeface="Arial" panose="020B0604020202020204" pitchFamily="34" charset="0"/>
              </a:rPr>
              <a:t>have critical blind spots. Need for redundancy in safety-critical decisions</a:t>
            </a:r>
          </a:p>
          <a:p>
            <a:endParaRPr lang="en-US" sz="3600" dirty="0">
              <a:solidFill>
                <a:schemeClr val="tx1"/>
              </a:solidFill>
              <a:latin typeface="Bahnschrift" panose="020B0502040204020203" pitchFamily="34" charset="0"/>
              <a:cs typeface="Arial" panose="020B0604020202020204" pitchFamily="34" charset="0"/>
            </a:endParaRPr>
          </a:p>
          <a:p>
            <a:r>
              <a:rPr lang="en-US" sz="3600" dirty="0">
                <a:solidFill>
                  <a:schemeClr val="tx1"/>
                </a:solidFill>
                <a:latin typeface="Bahnschrift" panose="020B0502040204020203" pitchFamily="34" charset="0"/>
                <a:cs typeface="Arial" panose="020B0604020202020204" pitchFamily="34" charset="0"/>
              </a:rPr>
              <a:t>Technical Innovation: Develop novel sensor fusion architecture. Optimize for </a:t>
            </a:r>
            <a:r>
              <a:rPr lang="en-US" sz="3600" b="1" dirty="0">
                <a:solidFill>
                  <a:schemeClr val="tx1"/>
                </a:solidFill>
                <a:latin typeface="Bahnschrift" panose="020B0502040204020203" pitchFamily="34" charset="0"/>
                <a:cs typeface="Arial" panose="020B0604020202020204" pitchFamily="34" charset="0"/>
              </a:rPr>
              <a:t>resource-constrained</a:t>
            </a:r>
            <a:r>
              <a:rPr lang="en-US" sz="3600" dirty="0">
                <a:solidFill>
                  <a:schemeClr val="tx1"/>
                </a:solidFill>
                <a:latin typeface="Bahnschrift" panose="020B0502040204020203" pitchFamily="34" charset="0"/>
                <a:cs typeface="Arial" panose="020B0604020202020204" pitchFamily="34" charset="0"/>
              </a:rPr>
              <a:t> deployment.</a:t>
            </a:r>
          </a:p>
          <a:p>
            <a:endParaRPr lang="en-US" sz="3600" dirty="0">
              <a:solidFill>
                <a:schemeClr val="tx1"/>
              </a:solidFill>
              <a:latin typeface="Bahnschrift" panose="020B0502040204020203" pitchFamily="34" charset="0"/>
              <a:cs typeface="Arial" panose="020B0604020202020204" pitchFamily="34" charset="0"/>
            </a:endParaRPr>
          </a:p>
          <a:p>
            <a:r>
              <a:rPr lang="en-US" sz="3600" dirty="0">
                <a:solidFill>
                  <a:schemeClr val="tx1"/>
                </a:solidFill>
                <a:latin typeface="Bahnschrift" panose="020B0502040204020203" pitchFamily="34" charset="0"/>
                <a:cs typeface="Arial" panose="020B0604020202020204" pitchFamily="34" charset="0"/>
              </a:rPr>
              <a:t>Industry Relevance: Address </a:t>
            </a:r>
            <a:r>
              <a:rPr lang="en-US" sz="3600" b="1" dirty="0">
                <a:solidFill>
                  <a:schemeClr val="tx1"/>
                </a:solidFill>
                <a:latin typeface="Bahnschrift" panose="020B0502040204020203" pitchFamily="34" charset="0"/>
                <a:cs typeface="Arial" panose="020B0604020202020204" pitchFamily="34" charset="0"/>
              </a:rPr>
              <a:t>real-world</a:t>
            </a:r>
            <a:r>
              <a:rPr lang="en-US" sz="3600" dirty="0">
                <a:solidFill>
                  <a:schemeClr val="tx1"/>
                </a:solidFill>
                <a:latin typeface="Bahnschrift" panose="020B0502040204020203" pitchFamily="34" charset="0"/>
                <a:cs typeface="Arial" panose="020B0604020202020204" pitchFamily="34" charset="0"/>
              </a:rPr>
              <a:t> autonomous driving challenges. Provide benchmarkable results using public dataset. </a:t>
            </a:r>
          </a:p>
        </p:txBody>
      </p:sp>
      <p:pic>
        <p:nvPicPr>
          <p:cNvPr id="8" name="Picture 2" descr="(PDF) MVX-Net: Multimodal VoxelNet for 3D Object Detection">
            <a:extLst>
              <a:ext uri="{FF2B5EF4-FFF2-40B4-BE49-F238E27FC236}">
                <a16:creationId xmlns:a16="http://schemas.microsoft.com/office/drawing/2014/main" id="{258E4DDF-99A5-80B9-24A3-8B0F3E78F7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415" b="8624"/>
          <a:stretch/>
        </p:blipFill>
        <p:spPr bwMode="auto">
          <a:xfrm>
            <a:off x="1917260" y="6597763"/>
            <a:ext cx="7656773" cy="506176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FF4C7B5-22FF-A9EB-37DF-43F5C2BECBA7}"/>
              </a:ext>
            </a:extLst>
          </p:cNvPr>
          <p:cNvSpPr txBox="1"/>
          <p:nvPr/>
        </p:nvSpPr>
        <p:spPr>
          <a:xfrm>
            <a:off x="914402" y="11659529"/>
            <a:ext cx="10219671" cy="8679299"/>
          </a:xfrm>
          <a:prstGeom prst="rect">
            <a:avLst/>
          </a:prstGeom>
          <a:noFill/>
        </p:spPr>
        <p:txBody>
          <a:bodyPr wrap="square" rtlCol="0">
            <a:spAutoFit/>
          </a:bodyPr>
          <a:lstStyle/>
          <a:p>
            <a:r>
              <a:rPr lang="en-US" sz="3600" dirty="0">
                <a:latin typeface="Bahnschrift" panose="020B0502040204020203" pitchFamily="34" charset="0"/>
                <a:cs typeface="Arial" panose="020B0604020202020204" pitchFamily="34" charset="0"/>
              </a:rPr>
              <a:t>The fundamental objective of this project is to develop and validate a multi-modal human detection system that enhances autonomous vehicle perception by combining LiDAR and camera sensor data from the Waymo Open Dataset. Our system addresses critical safety challenges in autonomous driving by leveraging complementary sensor strengths - LiDAR's precise depth perception and spatial awareness alongside cameras' rich visual context and semantic understanding. The architecture features real-time sensor fusion with adaptive weighting mechanisms, dynamically adjusting to environmental conditions while maintaining processing times under 100ms.</a:t>
            </a:r>
          </a:p>
          <a:p>
            <a:endParaRPr lang="en-US" dirty="0">
              <a:latin typeface="Bahnschrift" panose="020B0502040204020203"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3E1556FC-E95C-4765-870E-E1CC3AA84212}"/>
              </a:ext>
            </a:extLst>
          </p:cNvPr>
          <p:cNvSpPr/>
          <p:nvPr/>
        </p:nvSpPr>
        <p:spPr>
          <a:xfrm>
            <a:off x="11833834" y="19117586"/>
            <a:ext cx="18235582" cy="10391407"/>
          </a:xfrm>
          <a:prstGeom prst="roundRect">
            <a:avLst>
              <a:gd name="adj" fmla="val 3100"/>
            </a:avLst>
          </a:prstGeom>
          <a:solidFill>
            <a:srgbClr val="99FFCC"/>
          </a:solidFill>
          <a:effectLst/>
        </p:spPr>
        <p:style>
          <a:lnRef idx="2">
            <a:schemeClr val="accent1">
              <a:shade val="15000"/>
            </a:schemeClr>
          </a:lnRef>
          <a:fillRef idx="1">
            <a:schemeClr val="accent1"/>
          </a:fillRef>
          <a:effectRef idx="0">
            <a:schemeClr val="accent1"/>
          </a:effectRef>
          <a:fontRef idx="minor">
            <a:schemeClr val="lt1"/>
          </a:fontRef>
        </p:style>
        <p:txBody>
          <a:bodyPr lIns="457200" tIns="457200" rIns="457200" bIns="457200" rtlCol="0" anchor="t" anchorCtr="0"/>
          <a:lstStyle/>
          <a:p>
            <a:r>
              <a:rPr lang="en-US" sz="4800" b="1" dirty="0">
                <a:solidFill>
                  <a:schemeClr val="tx1"/>
                </a:solidFill>
                <a:latin typeface="Bahnschrift" panose="020B0502040204020203" pitchFamily="34" charset="0"/>
                <a:cs typeface="Arial" panose="020B0604020202020204" pitchFamily="34" charset="0"/>
              </a:rPr>
              <a:t>Potential Challenges and Limitations</a:t>
            </a:r>
            <a:endParaRPr lang="en-US" sz="4800" dirty="0">
              <a:solidFill>
                <a:schemeClr val="tx1"/>
              </a:solidFill>
              <a:latin typeface="Bahnschrift" panose="020B0502040204020203"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26B4F355-8253-6542-42E9-5264EB696791}"/>
              </a:ext>
            </a:extLst>
          </p:cNvPr>
          <p:cNvSpPr/>
          <p:nvPr/>
        </p:nvSpPr>
        <p:spPr>
          <a:xfrm>
            <a:off x="11755180" y="6530101"/>
            <a:ext cx="18235581" cy="12318338"/>
          </a:xfrm>
          <a:prstGeom prst="roundRect">
            <a:avLst>
              <a:gd name="adj" fmla="val 1791"/>
            </a:avLst>
          </a:prstGeom>
          <a:solidFill>
            <a:srgbClr val="698997"/>
          </a:solidFill>
          <a:effectLst/>
        </p:spPr>
        <p:style>
          <a:lnRef idx="2">
            <a:schemeClr val="accent1">
              <a:shade val="15000"/>
            </a:schemeClr>
          </a:lnRef>
          <a:fillRef idx="1">
            <a:schemeClr val="accent1"/>
          </a:fillRef>
          <a:effectRef idx="0">
            <a:schemeClr val="accent1"/>
          </a:effectRef>
          <a:fontRef idx="minor">
            <a:schemeClr val="lt1"/>
          </a:fontRef>
        </p:style>
        <p:txBody>
          <a:bodyPr lIns="457200" tIns="457200" rIns="457200" bIns="457200" rtlCol="0" anchor="t" anchorCtr="0"/>
          <a:lstStyle/>
          <a:p>
            <a:r>
              <a:rPr lang="en-US" sz="4800" b="1" dirty="0">
                <a:solidFill>
                  <a:schemeClr val="bg1"/>
                </a:solidFill>
                <a:latin typeface="Bahnschrift" panose="020B0502040204020203" pitchFamily="34" charset="0"/>
                <a:cs typeface="Arial" panose="020B0604020202020204" pitchFamily="34" charset="0"/>
              </a:rPr>
              <a:t>Data Flow</a:t>
            </a:r>
          </a:p>
        </p:txBody>
      </p:sp>
      <p:pic>
        <p:nvPicPr>
          <p:cNvPr id="1026" name="Picture 2" descr="An example of CNN training and validation accuracy (upper curves), as ...">
            <a:extLst>
              <a:ext uri="{FF2B5EF4-FFF2-40B4-BE49-F238E27FC236}">
                <a16:creationId xmlns:a16="http://schemas.microsoft.com/office/drawing/2014/main" id="{9D233C7F-489B-447A-6BF9-4F650FFEB6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86168" y="20823387"/>
            <a:ext cx="8096250" cy="8067675"/>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9DD87CE-7ED1-10C7-36ED-73AEFC430470}"/>
              </a:ext>
            </a:extLst>
          </p:cNvPr>
          <p:cNvSpPr/>
          <p:nvPr/>
        </p:nvSpPr>
        <p:spPr>
          <a:xfrm>
            <a:off x="30899803" y="7887455"/>
            <a:ext cx="10515600" cy="4310635"/>
          </a:xfrm>
          <a:prstGeom prst="rect">
            <a:avLst/>
          </a:prstGeom>
          <a:solidFill>
            <a:srgbClr val="CC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Bahnschrift" panose="020B0502040204020203" pitchFamily="34" charset="0"/>
                <a:cs typeface="Arial" panose="020B0604020202020204" pitchFamily="34" charset="0"/>
              </a:rPr>
              <a:t>Planning:</a:t>
            </a:r>
          </a:p>
          <a:p>
            <a:pPr algn="ctr"/>
            <a:r>
              <a:rPr lang="en-US" sz="3600" dirty="0">
                <a:solidFill>
                  <a:schemeClr val="tx1"/>
                </a:solidFill>
                <a:latin typeface="Bahnschrift" panose="020B0502040204020203" pitchFamily="34" charset="0"/>
                <a:cs typeface="Arial" panose="020B0604020202020204" pitchFamily="34" charset="0"/>
              </a:rPr>
              <a:t> </a:t>
            </a:r>
            <a:r>
              <a:rPr lang="en-US" sz="3600" dirty="0">
                <a:solidFill>
                  <a:schemeClr val="tx1"/>
                </a:solidFill>
                <a:latin typeface="Bahnschrift" panose="020B0502040204020203" pitchFamily="34" charset="0"/>
              </a:rPr>
              <a:t>Our project aims to enhance pedestrian detection in autonomous driving scenarios by developing an optimized CNN architecture trained on Waymo datasets, incorporating comprehensive data analysis and advanced training strategies to improve detection accuracy across diverse real-world conditions.</a:t>
            </a:r>
            <a:endParaRPr lang="en-US" sz="3600" dirty="0">
              <a:solidFill>
                <a:schemeClr val="tx1"/>
              </a:solidFill>
              <a:latin typeface="Bahnschrift" panose="020B0502040204020203" pitchFamily="34" charset="0"/>
              <a:cs typeface="Arial" panose="020B0604020202020204" pitchFamily="34" charset="0"/>
            </a:endParaRPr>
          </a:p>
        </p:txBody>
      </p:sp>
      <p:sp>
        <p:nvSpPr>
          <p:cNvPr id="35" name="TextBox 34">
            <a:extLst>
              <a:ext uri="{FF2B5EF4-FFF2-40B4-BE49-F238E27FC236}">
                <a16:creationId xmlns:a16="http://schemas.microsoft.com/office/drawing/2014/main" id="{01421A7E-6E8D-85B8-5756-587E33D51F05}"/>
              </a:ext>
            </a:extLst>
          </p:cNvPr>
          <p:cNvSpPr txBox="1"/>
          <p:nvPr/>
        </p:nvSpPr>
        <p:spPr>
          <a:xfrm>
            <a:off x="12124902" y="19117586"/>
            <a:ext cx="8861266" cy="11726287"/>
          </a:xfrm>
          <a:prstGeom prst="rect">
            <a:avLst/>
          </a:prstGeom>
          <a:noFill/>
        </p:spPr>
        <p:txBody>
          <a:bodyPr wrap="square" rtlCol="0">
            <a:spAutoFit/>
          </a:bodyPr>
          <a:lstStyle/>
          <a:p>
            <a:endParaRPr lang="en-US" sz="3600" dirty="0">
              <a:latin typeface="Bahnschrift" panose="020B0502040204020203" pitchFamily="34" charset="0"/>
            </a:endParaRPr>
          </a:p>
          <a:p>
            <a:endParaRPr lang="en-US" sz="3600" dirty="0">
              <a:latin typeface="Bahnschrift" panose="020B0502040204020203" pitchFamily="34" charset="0"/>
            </a:endParaRPr>
          </a:p>
          <a:p>
            <a:endParaRPr lang="en-US" sz="3600" dirty="0">
              <a:latin typeface="Bahnschrift" panose="020B0502040204020203" pitchFamily="34" charset="0"/>
            </a:endParaRPr>
          </a:p>
          <a:p>
            <a:r>
              <a:rPr lang="en-US" sz="3600" dirty="0">
                <a:latin typeface="Bahnschrift" panose="020B0502040204020203" pitchFamily="34" charset="0"/>
              </a:rPr>
              <a:t>Some problems/challenges that this project encounters are</a:t>
            </a:r>
            <a:br>
              <a:rPr lang="en-US" sz="3600" dirty="0">
                <a:latin typeface="Bahnschrift" panose="020B0502040204020203" pitchFamily="34" charset="0"/>
              </a:rPr>
            </a:br>
            <a:br>
              <a:rPr lang="en-US" sz="3600" dirty="0">
                <a:latin typeface="Bahnschrift" panose="020B0502040204020203" pitchFamily="34" charset="0"/>
              </a:rPr>
            </a:br>
            <a:r>
              <a:rPr lang="en-US" sz="3600" dirty="0">
                <a:latin typeface="Bahnschrift" panose="020B0502040204020203" pitchFamily="34" charset="0"/>
              </a:rPr>
              <a:t>1. Synchronization challenges between LiDAR and camera data:</a:t>
            </a:r>
          </a:p>
          <a:p>
            <a:r>
              <a:rPr lang="en-US" sz="3600" dirty="0">
                <a:latin typeface="Bahnschrift" panose="020B0502040204020203" pitchFamily="34" charset="0"/>
              </a:rPr>
              <a:t>This stems from the idea that matching these different data representations requires complex transformations</a:t>
            </a:r>
          </a:p>
          <a:p>
            <a:endParaRPr lang="en-US" sz="3600" dirty="0">
              <a:latin typeface="Bahnschrift" panose="020B0502040204020203" pitchFamily="34" charset="0"/>
            </a:endParaRPr>
          </a:p>
          <a:p>
            <a:r>
              <a:rPr lang="en-US" sz="3600" dirty="0">
                <a:latin typeface="Bahnschrift" panose="020B0502040204020203" pitchFamily="34" charset="0"/>
              </a:rPr>
              <a:t>2. Various causes of data loss in a LiDAR-camera fusion system:</a:t>
            </a:r>
          </a:p>
          <a:p>
            <a:r>
              <a:rPr lang="en-US" sz="3600" dirty="0">
                <a:latin typeface="Bahnschrift" panose="020B0502040204020203" pitchFamily="34" charset="0"/>
              </a:rPr>
              <a:t>This comes from random errors occurring in epochs that are unpredictable. Such errors will get marked as “lost” and the model will move forward.</a:t>
            </a:r>
          </a:p>
          <a:p>
            <a:endParaRPr lang="en-US" sz="3600" dirty="0">
              <a:latin typeface="Bahnschrift" panose="020B0502040204020203" pitchFamily="34" charset="0"/>
            </a:endParaRPr>
          </a:p>
          <a:p>
            <a:endParaRPr lang="en-US" sz="3600" dirty="0">
              <a:latin typeface="Bahnschrift" panose="020B0502040204020203" pitchFamily="34" charset="0"/>
            </a:endParaRPr>
          </a:p>
          <a:p>
            <a:endParaRPr lang="en-US" sz="3600" dirty="0">
              <a:latin typeface="Bahnschrift" panose="020B0502040204020203" pitchFamily="34" charset="0"/>
            </a:endParaRPr>
          </a:p>
        </p:txBody>
      </p:sp>
      <p:pic>
        <p:nvPicPr>
          <p:cNvPr id="4" name="Picture 3">
            <a:extLst>
              <a:ext uri="{FF2B5EF4-FFF2-40B4-BE49-F238E27FC236}">
                <a16:creationId xmlns:a16="http://schemas.microsoft.com/office/drawing/2014/main" id="{8A55353B-88CE-A755-239F-CB433DAAFDA0}"/>
              </a:ext>
            </a:extLst>
          </p:cNvPr>
          <p:cNvPicPr>
            <a:picLocks noChangeAspect="1"/>
          </p:cNvPicPr>
          <p:nvPr/>
        </p:nvPicPr>
        <p:blipFill>
          <a:blip r:embed="rId5"/>
          <a:stretch>
            <a:fillRect/>
          </a:stretch>
        </p:blipFill>
        <p:spPr>
          <a:xfrm>
            <a:off x="36910496" y="29197618"/>
            <a:ext cx="7305210" cy="3851838"/>
          </a:xfrm>
          <a:prstGeom prst="rect">
            <a:avLst/>
          </a:prstGeom>
        </p:spPr>
      </p:pic>
      <p:sp>
        <p:nvSpPr>
          <p:cNvPr id="6" name="Rectangle 5">
            <a:extLst>
              <a:ext uri="{FF2B5EF4-FFF2-40B4-BE49-F238E27FC236}">
                <a16:creationId xmlns:a16="http://schemas.microsoft.com/office/drawing/2014/main" id="{1403BADA-F565-2101-91A7-0BE76EE0F7D1}"/>
              </a:ext>
            </a:extLst>
          </p:cNvPr>
          <p:cNvSpPr/>
          <p:nvPr/>
        </p:nvSpPr>
        <p:spPr>
          <a:xfrm>
            <a:off x="30899803" y="12281796"/>
            <a:ext cx="10515600" cy="4870133"/>
          </a:xfrm>
          <a:prstGeom prst="rect">
            <a:avLst/>
          </a:prstGeom>
          <a:solidFill>
            <a:srgbClr val="68DDF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Bahnschrift" panose="020B0502040204020203" pitchFamily="34" charset="0"/>
                <a:cs typeface="Arial" panose="020B0604020202020204" pitchFamily="34" charset="0"/>
              </a:rPr>
              <a:t>Data Preprocessing:</a:t>
            </a:r>
          </a:p>
          <a:p>
            <a:pPr algn="ctr"/>
            <a:r>
              <a:rPr lang="en-US" sz="3600" dirty="0">
                <a:solidFill>
                  <a:schemeClr val="tx1"/>
                </a:solidFill>
                <a:latin typeface="Bahnschrift" panose="020B0502040204020203" pitchFamily="34" charset="0"/>
                <a:cs typeface="Arial" panose="020B0604020202020204" pitchFamily="34" charset="0"/>
              </a:rPr>
              <a:t>Gather and preprocess the Waymo Open Dataset, focusing on LiDAR and camera sensor data. Filter, label, and augment data to cover diverse real-world scenarios for robust training. Develop initial scripts for preprocessing steps, including noise reduction for LiDAR and image normalization for camera data.</a:t>
            </a:r>
          </a:p>
        </p:txBody>
      </p:sp>
      <p:sp>
        <p:nvSpPr>
          <p:cNvPr id="16" name="Rectangle 15">
            <a:extLst>
              <a:ext uri="{FF2B5EF4-FFF2-40B4-BE49-F238E27FC236}">
                <a16:creationId xmlns:a16="http://schemas.microsoft.com/office/drawing/2014/main" id="{1C594F73-89D7-DB14-3BD0-E5A7A91EEAEB}"/>
              </a:ext>
            </a:extLst>
          </p:cNvPr>
          <p:cNvSpPr/>
          <p:nvPr/>
        </p:nvSpPr>
        <p:spPr>
          <a:xfrm>
            <a:off x="30899803" y="17215206"/>
            <a:ext cx="10515600" cy="6011022"/>
          </a:xfrm>
          <a:prstGeom prst="rect">
            <a:avLst/>
          </a:prstGeom>
          <a:solidFill>
            <a:srgbClr val="0099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Bahnschrift" panose="020B0502040204020203" pitchFamily="34" charset="0"/>
                <a:cs typeface="Arial" panose="020B0604020202020204" pitchFamily="34" charset="0"/>
              </a:rPr>
              <a:t>Model Architecture Design + Dev:</a:t>
            </a:r>
          </a:p>
          <a:p>
            <a:pPr algn="ctr"/>
            <a:r>
              <a:rPr lang="en-US" sz="3600" dirty="0">
                <a:solidFill>
                  <a:schemeClr val="bg1"/>
                </a:solidFill>
                <a:latin typeface="Bahnschrift" panose="020B0502040204020203" pitchFamily="34" charset="0"/>
                <a:cs typeface="Arial" panose="020B0604020202020204" pitchFamily="34" charset="0"/>
              </a:rPr>
              <a:t>Design a Convolutional Neural Network (CNN) optimized for multi-modal sensor fusion. Experiment with different fusion methods to combine LiDAR and camera data. Implement the adaptive weighting mechanism to dynamically adjust sensor contributions based on environmental conditions. Develop the real-time processing pipeline to ensure processing times remain under 100ms.</a:t>
            </a:r>
          </a:p>
        </p:txBody>
      </p:sp>
      <p:sp>
        <p:nvSpPr>
          <p:cNvPr id="18" name="Rectangle 17">
            <a:extLst>
              <a:ext uri="{FF2B5EF4-FFF2-40B4-BE49-F238E27FC236}">
                <a16:creationId xmlns:a16="http://schemas.microsoft.com/office/drawing/2014/main" id="{1332028F-7D65-2EB1-5A2D-522205A5EEF6}"/>
              </a:ext>
            </a:extLst>
          </p:cNvPr>
          <p:cNvSpPr/>
          <p:nvPr/>
        </p:nvSpPr>
        <p:spPr>
          <a:xfrm>
            <a:off x="30899803" y="23289505"/>
            <a:ext cx="10515600" cy="6219488"/>
          </a:xfrm>
          <a:prstGeom prst="rect">
            <a:avLst/>
          </a:prstGeom>
          <a:solidFill>
            <a:srgbClr val="006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Bahnschrift" panose="020B0502040204020203" pitchFamily="34" charset="0"/>
                <a:cs typeface="Arial" panose="020B0604020202020204" pitchFamily="34" charset="0"/>
              </a:rPr>
              <a:t>Testing and Adjustments:</a:t>
            </a:r>
          </a:p>
          <a:p>
            <a:pPr algn="ctr"/>
            <a:r>
              <a:rPr lang="en-US" sz="3600" dirty="0">
                <a:solidFill>
                  <a:schemeClr val="bg1"/>
                </a:solidFill>
                <a:latin typeface="Bahnschrift" panose="020B0502040204020203" pitchFamily="34" charset="0"/>
                <a:cs typeface="Arial" panose="020B0604020202020204" pitchFamily="34" charset="0"/>
              </a:rPr>
              <a:t>Perform optimization techniques, such as model pruning or quantization, to reduce computational load without sacrificing accuracy. Make final adjustments based on validation results, ensuring the system meets all real-time processing and accuracy goals. Prepare the model for deployment, ensuring compatibility with target hardware and software environments.</a:t>
            </a:r>
          </a:p>
        </p:txBody>
      </p:sp>
      <p:pic>
        <p:nvPicPr>
          <p:cNvPr id="24" name="Picture 23">
            <a:extLst>
              <a:ext uri="{FF2B5EF4-FFF2-40B4-BE49-F238E27FC236}">
                <a16:creationId xmlns:a16="http://schemas.microsoft.com/office/drawing/2014/main" id="{D658C0A6-2844-E424-3976-5E8811CF3E76}"/>
              </a:ext>
            </a:extLst>
          </p:cNvPr>
          <p:cNvPicPr>
            <a:picLocks noChangeAspect="1"/>
          </p:cNvPicPr>
          <p:nvPr/>
        </p:nvPicPr>
        <p:blipFill>
          <a:blip r:embed="rId6"/>
          <a:stretch>
            <a:fillRect/>
          </a:stretch>
        </p:blipFill>
        <p:spPr>
          <a:xfrm>
            <a:off x="11912489" y="7428708"/>
            <a:ext cx="3643501" cy="2612321"/>
          </a:xfrm>
          <a:prstGeom prst="rect">
            <a:avLst/>
          </a:prstGeom>
        </p:spPr>
      </p:pic>
      <p:sp>
        <p:nvSpPr>
          <p:cNvPr id="25" name="Arrow: Right 24">
            <a:extLst>
              <a:ext uri="{FF2B5EF4-FFF2-40B4-BE49-F238E27FC236}">
                <a16:creationId xmlns:a16="http://schemas.microsoft.com/office/drawing/2014/main" id="{2FA8A631-3162-3CD5-458B-501F8B1674E9}"/>
              </a:ext>
            </a:extLst>
          </p:cNvPr>
          <p:cNvSpPr/>
          <p:nvPr/>
        </p:nvSpPr>
        <p:spPr>
          <a:xfrm>
            <a:off x="15841729" y="8591549"/>
            <a:ext cx="2806643" cy="438487"/>
          </a:xfrm>
          <a:prstGeom prst="rightArrow">
            <a:avLst/>
          </a:prstGeom>
          <a:solidFill>
            <a:schemeClr val="bg1">
              <a:lumMod val="6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3" name="Picture 19" descr="What is Convolutional Neural Network — CNN (Deep Learning)">
            <a:extLst>
              <a:ext uri="{FF2B5EF4-FFF2-40B4-BE49-F238E27FC236}">
                <a16:creationId xmlns:a16="http://schemas.microsoft.com/office/drawing/2014/main" id="{1093A44E-E2B2-D6DF-58CB-F004FF4EE9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48935" y="11542710"/>
            <a:ext cx="10725716" cy="4793054"/>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24,000+ Data Mining Stock Photos, Pictures &amp; Royalty-Free Images - iStock |  Big data, Data, Mining">
            <a:extLst>
              <a:ext uri="{FF2B5EF4-FFF2-40B4-BE49-F238E27FC236}">
                <a16:creationId xmlns:a16="http://schemas.microsoft.com/office/drawing/2014/main" id="{376599EB-56D6-B9C6-9C60-04E316B55E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97685" y="7428707"/>
            <a:ext cx="3976966" cy="2612321"/>
          </a:xfrm>
          <a:prstGeom prst="rect">
            <a:avLst/>
          </a:prstGeom>
          <a:noFill/>
          <a:extLst>
            <a:ext uri="{909E8E84-426E-40DD-AFC4-6F175D3DCCD1}">
              <a14:hiddenFill xmlns:a14="http://schemas.microsoft.com/office/drawing/2010/main">
                <a:solidFill>
                  <a:srgbClr val="FFFFFF"/>
                </a:solidFill>
              </a14:hiddenFill>
            </a:ext>
          </a:extLst>
        </p:spPr>
      </p:pic>
      <p:sp>
        <p:nvSpPr>
          <p:cNvPr id="27" name="Arrow: Right 26">
            <a:extLst>
              <a:ext uri="{FF2B5EF4-FFF2-40B4-BE49-F238E27FC236}">
                <a16:creationId xmlns:a16="http://schemas.microsoft.com/office/drawing/2014/main" id="{E0CBC2CB-13AF-02F2-93FE-F8EF1D6E3C82}"/>
              </a:ext>
            </a:extLst>
          </p:cNvPr>
          <p:cNvSpPr/>
          <p:nvPr/>
        </p:nvSpPr>
        <p:spPr>
          <a:xfrm rot="5400000">
            <a:off x="20339304" y="10608667"/>
            <a:ext cx="1067331" cy="438487"/>
          </a:xfrm>
          <a:prstGeom prst="rightArrow">
            <a:avLst/>
          </a:prstGeom>
          <a:solidFill>
            <a:schemeClr val="bg1">
              <a:lumMod val="6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9" name="Picture 25" descr="LiDAR data processing for object detection">
            <a:extLst>
              <a:ext uri="{FF2B5EF4-FFF2-40B4-BE49-F238E27FC236}">
                <a16:creationId xmlns:a16="http://schemas.microsoft.com/office/drawing/2014/main" id="{36FE2018-8289-07DB-1DC4-385CF348964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52344"/>
          <a:stretch/>
        </p:blipFill>
        <p:spPr bwMode="auto">
          <a:xfrm>
            <a:off x="25147949" y="7428708"/>
            <a:ext cx="4551952" cy="4464893"/>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descr="LiDAR data processing for object detection">
            <a:extLst>
              <a:ext uri="{FF2B5EF4-FFF2-40B4-BE49-F238E27FC236}">
                <a16:creationId xmlns:a16="http://schemas.microsoft.com/office/drawing/2014/main" id="{EA28BCF7-1C3D-4BE6-4D21-D920963CD156}"/>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52344"/>
          <a:stretch/>
        </p:blipFill>
        <p:spPr bwMode="auto">
          <a:xfrm>
            <a:off x="25147949" y="11893601"/>
            <a:ext cx="4551952" cy="4464893"/>
          </a:xfrm>
          <a:prstGeom prst="rect">
            <a:avLst/>
          </a:prstGeom>
          <a:noFill/>
          <a:extLst>
            <a:ext uri="{909E8E84-426E-40DD-AFC4-6F175D3DCCD1}">
              <a14:hiddenFill xmlns:a14="http://schemas.microsoft.com/office/drawing/2010/main">
                <a:solidFill>
                  <a:srgbClr val="FFFFFF"/>
                </a:solidFill>
              </a14:hiddenFill>
            </a:ext>
          </a:extLst>
        </p:spPr>
      </p:pic>
      <p:sp>
        <p:nvSpPr>
          <p:cNvPr id="28" name="Arrow: Right 27">
            <a:extLst>
              <a:ext uri="{FF2B5EF4-FFF2-40B4-BE49-F238E27FC236}">
                <a16:creationId xmlns:a16="http://schemas.microsoft.com/office/drawing/2014/main" id="{C8EB62B6-1E34-42B8-FDD1-5A37A10B152B}"/>
              </a:ext>
            </a:extLst>
          </p:cNvPr>
          <p:cNvSpPr/>
          <p:nvPr/>
        </p:nvSpPr>
        <p:spPr>
          <a:xfrm>
            <a:off x="23227733" y="13719993"/>
            <a:ext cx="1629356" cy="438487"/>
          </a:xfrm>
          <a:prstGeom prst="rightArrow">
            <a:avLst/>
          </a:prstGeom>
          <a:solidFill>
            <a:schemeClr val="bg1">
              <a:lumMod val="6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4CB5BB0-313F-3914-6B33-9ACE4A400B0E}"/>
              </a:ext>
            </a:extLst>
          </p:cNvPr>
          <p:cNvSpPr txBox="1"/>
          <p:nvPr/>
        </p:nvSpPr>
        <p:spPr>
          <a:xfrm>
            <a:off x="12248936" y="16845280"/>
            <a:ext cx="10725716" cy="1754326"/>
          </a:xfrm>
          <a:prstGeom prst="rect">
            <a:avLst/>
          </a:prstGeom>
          <a:noFill/>
        </p:spPr>
        <p:txBody>
          <a:bodyPr wrap="square" rtlCol="0">
            <a:spAutoFit/>
          </a:bodyPr>
          <a:lstStyle/>
          <a:p>
            <a:r>
              <a:rPr lang="en-US" sz="3600" dirty="0">
                <a:solidFill>
                  <a:schemeClr val="bg1"/>
                </a:solidFill>
                <a:latin typeface="Bahnschrift" panose="020B0502040204020203" pitchFamily="34" charset="0"/>
                <a:cs typeface="Arial" panose="020B0604020202020204" pitchFamily="34" charset="0"/>
              </a:rPr>
              <a:t>Disclaimer: Our neural network is comprised of a combination of MVX-net and EfficentB0 architectures</a:t>
            </a:r>
            <a:endParaRPr lang="en-US" dirty="0">
              <a:solidFill>
                <a:schemeClr val="bg1"/>
              </a:solidFill>
              <a:latin typeface="Bahnschrift" panose="020B0502040204020203" pitchFamily="34" charset="0"/>
            </a:endParaRPr>
          </a:p>
        </p:txBody>
      </p:sp>
      <p:sp>
        <p:nvSpPr>
          <p:cNvPr id="13" name="TextBox 12">
            <a:extLst>
              <a:ext uri="{FF2B5EF4-FFF2-40B4-BE49-F238E27FC236}">
                <a16:creationId xmlns:a16="http://schemas.microsoft.com/office/drawing/2014/main" id="{26587E7F-80D9-8954-B1EB-59FA28BE62C1}"/>
              </a:ext>
            </a:extLst>
          </p:cNvPr>
          <p:cNvSpPr txBox="1"/>
          <p:nvPr/>
        </p:nvSpPr>
        <p:spPr>
          <a:xfrm>
            <a:off x="20398910" y="6737085"/>
            <a:ext cx="3643501" cy="646331"/>
          </a:xfrm>
          <a:prstGeom prst="rect">
            <a:avLst/>
          </a:prstGeom>
          <a:noFill/>
        </p:spPr>
        <p:txBody>
          <a:bodyPr wrap="square" rtlCol="0">
            <a:spAutoFit/>
          </a:bodyPr>
          <a:lstStyle/>
          <a:p>
            <a:r>
              <a:rPr lang="en-US" sz="3600" dirty="0">
                <a:solidFill>
                  <a:schemeClr val="bg1"/>
                </a:solidFill>
                <a:latin typeface="Bahnschrift" panose="020B0502040204020203" pitchFamily="34" charset="0"/>
                <a:cs typeface="Arial" panose="020B0604020202020204" pitchFamily="34" charset="0"/>
              </a:rPr>
              <a:t>Data </a:t>
            </a:r>
          </a:p>
        </p:txBody>
      </p:sp>
      <p:sp>
        <p:nvSpPr>
          <p:cNvPr id="14" name="TextBox 13">
            <a:extLst>
              <a:ext uri="{FF2B5EF4-FFF2-40B4-BE49-F238E27FC236}">
                <a16:creationId xmlns:a16="http://schemas.microsoft.com/office/drawing/2014/main" id="{9558F9EA-865B-D085-14F8-2ABBF49BFC7F}"/>
              </a:ext>
            </a:extLst>
          </p:cNvPr>
          <p:cNvSpPr txBox="1"/>
          <p:nvPr/>
        </p:nvSpPr>
        <p:spPr>
          <a:xfrm>
            <a:off x="12133975" y="9838415"/>
            <a:ext cx="3643501" cy="646331"/>
          </a:xfrm>
          <a:prstGeom prst="rect">
            <a:avLst/>
          </a:prstGeom>
          <a:noFill/>
        </p:spPr>
        <p:txBody>
          <a:bodyPr wrap="square" rtlCol="0">
            <a:spAutoFit/>
          </a:bodyPr>
          <a:lstStyle/>
          <a:p>
            <a:r>
              <a:rPr lang="en-US" sz="3600" dirty="0">
                <a:solidFill>
                  <a:schemeClr val="bg1"/>
                </a:solidFill>
                <a:latin typeface="Bahnschrift" panose="020B0502040204020203" pitchFamily="34" charset="0"/>
                <a:cs typeface="Arial" panose="020B0604020202020204" pitchFamily="34" charset="0"/>
              </a:rPr>
              <a:t>Data Collection</a:t>
            </a:r>
          </a:p>
        </p:txBody>
      </p:sp>
      <p:sp>
        <p:nvSpPr>
          <p:cNvPr id="15" name="TextBox 14">
            <a:extLst>
              <a:ext uri="{FF2B5EF4-FFF2-40B4-BE49-F238E27FC236}">
                <a16:creationId xmlns:a16="http://schemas.microsoft.com/office/drawing/2014/main" id="{5E1964AF-3779-A037-22C2-CCBE31DA6319}"/>
              </a:ext>
            </a:extLst>
          </p:cNvPr>
          <p:cNvSpPr txBox="1"/>
          <p:nvPr/>
        </p:nvSpPr>
        <p:spPr>
          <a:xfrm>
            <a:off x="25602174" y="16706472"/>
            <a:ext cx="3643501" cy="1200329"/>
          </a:xfrm>
          <a:prstGeom prst="rect">
            <a:avLst/>
          </a:prstGeom>
          <a:noFill/>
        </p:spPr>
        <p:txBody>
          <a:bodyPr wrap="square" rtlCol="0">
            <a:spAutoFit/>
          </a:bodyPr>
          <a:lstStyle/>
          <a:p>
            <a:r>
              <a:rPr lang="en-US" sz="3600" dirty="0">
                <a:solidFill>
                  <a:schemeClr val="bg1"/>
                </a:solidFill>
                <a:latin typeface="Bahnschrift" panose="020B0502040204020203" pitchFamily="34" charset="0"/>
                <a:cs typeface="Arial" panose="020B0604020202020204" pitchFamily="34" charset="0"/>
              </a:rPr>
              <a:t>Examples of better images</a:t>
            </a:r>
          </a:p>
        </p:txBody>
      </p:sp>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264</TotalTime>
  <Words>508</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Bahnschrift</vt:lpstr>
      <vt:lpstr>Calibri</vt:lpstr>
      <vt:lpstr>Calibri Light</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David Anthony</cp:lastModifiedBy>
  <cp:revision>36</cp:revision>
  <cp:lastPrinted>2020-02-13T13:03:36Z</cp:lastPrinted>
  <dcterms:created xsi:type="dcterms:W3CDTF">2018-02-06T18:12:23Z</dcterms:created>
  <dcterms:modified xsi:type="dcterms:W3CDTF">2024-11-17T21:45:20Z</dcterms:modified>
</cp:coreProperties>
</file>