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64" r:id="rId2"/>
  </p:sldMasterIdLst>
  <p:notesMasterIdLst>
    <p:notesMasterId r:id="rId4"/>
  </p:notesMasterIdLst>
  <p:sldIdLst>
    <p:sldId id="256" r:id="rId3"/>
  </p:sldIdLst>
  <p:sldSz cx="43891200" cy="32918400"/>
  <p:notesSz cx="6858000" cy="9144000"/>
  <p:defaultTextStyle>
    <a:defPPr>
      <a:defRPr lang="en-US"/>
    </a:defPPr>
    <a:lvl1pPr marL="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1pPr>
    <a:lvl2pPr marL="175564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2pPr>
    <a:lvl3pPr marL="351129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3pPr>
    <a:lvl4pPr marL="526694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4pPr>
    <a:lvl5pPr marL="7022592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5pPr>
    <a:lvl6pPr marL="877824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6pPr>
    <a:lvl7pPr marL="1053388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7pPr>
    <a:lvl8pPr marL="1228953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8pPr>
    <a:lvl9pPr marL="1404518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A90686-8F6B-3499-D7C9-DA7ECEDD36C2}" name="Esha Sharma" initials="" userId="S::esharma@vcu.edu::1c4c7749-7fa3-4a99-a50d-8fcebce97a0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301"/>
    <a:srgbClr val="F6B5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2335"/>
    <p:restoredTop sz="96296"/>
  </p:normalViewPr>
  <p:slideViewPr>
    <p:cSldViewPr snapToGrid="0" snapToObjects="1">
      <p:cViewPr>
        <p:scale>
          <a:sx n="32" d="100"/>
          <a:sy n="32" d="100"/>
        </p:scale>
        <p:origin x="1320" y="144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D18D7-E147-F042-A4FE-0C3EB2CD8513}" type="datetimeFigureOut">
              <a:rPr lang="en-US" smtClean="0"/>
              <a:t>3/30/25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C948B-1C61-E646-A778-11B5A84A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1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1pPr>
    <a:lvl2pPr marL="1755648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2pPr>
    <a:lvl3pPr marL="3511296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3pPr>
    <a:lvl4pPr marL="5266944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4pPr>
    <a:lvl5pPr marL="7022592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5pPr>
    <a:lvl6pPr marL="8778240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6pPr>
    <a:lvl7pPr marL="10533888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7pPr>
    <a:lvl8pPr marL="12289536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8pPr>
    <a:lvl9pPr marL="14045184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b="0" i="0" dirty="0">
                <a:solidFill>
                  <a:srgbClr val="2E414F"/>
                </a:solidFill>
                <a:effectLst/>
                <a:latin typeface="Roboto" panose="020F0502020204030204" pitchFamily="34" charset="0"/>
              </a:rPr>
              <a:t>Ahmed, O. (1996). Model-based control of laboratory HVAC systems.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C948B-1C61-E646-A778-11B5A84A91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842745-5CC8-1A47-BC33-48D929B32B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8" t="-1" b="92644"/>
          <a:stretch/>
        </p:blipFill>
        <p:spPr>
          <a:xfrm>
            <a:off x="7815943" y="1"/>
            <a:ext cx="36075257" cy="24218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88D19C-9E12-448E-9617-577FF8AE4C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"/>
            <a:ext cx="7690245" cy="2421856"/>
          </a:xfrm>
          <a:prstGeom prst="rect">
            <a:avLst/>
          </a:prstGeom>
        </p:spPr>
      </p:pic>
      <p:pic>
        <p:nvPicPr>
          <p:cNvPr id="5" name="Picture 4" descr="A yellow rectangular object with black background&#10;&#10;Description automatically generated">
            <a:extLst>
              <a:ext uri="{FF2B5EF4-FFF2-40B4-BE49-F238E27FC236}">
                <a16:creationId xmlns:a16="http://schemas.microsoft.com/office/drawing/2014/main" id="{314A68D0-5192-BA90-1E53-84F08258388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184401" y="29149927"/>
            <a:ext cx="15298498" cy="222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6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9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20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83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rectangular object with black background&#10;&#10;Description automatically generated">
            <a:extLst>
              <a:ext uri="{FF2B5EF4-FFF2-40B4-BE49-F238E27FC236}">
                <a16:creationId xmlns:a16="http://schemas.microsoft.com/office/drawing/2014/main" id="{314A68D0-5192-BA90-1E53-84F0825838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8046" y="29857153"/>
            <a:ext cx="15298498" cy="19157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4610B8-87D0-47C7-B525-B0569412E7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3891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0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0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8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3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2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1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98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2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6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80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43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1C34A8-5D7F-4C70-94FC-16CE283023F8}"/>
              </a:ext>
            </a:extLst>
          </p:cNvPr>
          <p:cNvSpPr txBox="1"/>
          <p:nvPr/>
        </p:nvSpPr>
        <p:spPr>
          <a:xfrm>
            <a:off x="38840228" y="804054"/>
            <a:ext cx="49638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0" i="0" dirty="0">
                <a:solidFill>
                  <a:srgbClr val="F6B519"/>
                </a:solidFill>
                <a:effectLst/>
                <a:latin typeface="Arial" panose="020B0604020202020204" pitchFamily="34" charset="0"/>
              </a:rPr>
              <a:t>25-610</a:t>
            </a:r>
            <a:endParaRPr lang="en-US" sz="8000" dirty="0">
              <a:solidFill>
                <a:srgbClr val="F6B519"/>
              </a:solidFill>
            </a:endParaRPr>
          </a:p>
        </p:txBody>
      </p:sp>
      <p:sp>
        <p:nvSpPr>
          <p:cNvPr id="3" name="Google Shape;24;g11a88963fa4_0_0">
            <a:extLst>
              <a:ext uri="{FF2B5EF4-FFF2-40B4-BE49-F238E27FC236}">
                <a16:creationId xmlns:a16="http://schemas.microsoft.com/office/drawing/2014/main" id="{D95FD647-C192-45C1-9680-790D52DED487}"/>
              </a:ext>
            </a:extLst>
          </p:cNvPr>
          <p:cNvSpPr txBox="1"/>
          <p:nvPr/>
        </p:nvSpPr>
        <p:spPr>
          <a:xfrm>
            <a:off x="696687" y="2954747"/>
            <a:ext cx="43107427" cy="326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1000"/>
            </a:pPr>
            <a:r>
              <a:rPr lang="en-US" sz="11000" b="1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Times New Roman" panose="02020603050405020304" pitchFamily="18" charset="0"/>
                <a:sym typeface="Arial"/>
              </a:rPr>
              <a:t>Smart Buildings: Sustainability and Efficiency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3C3C3B"/>
                </a:solidFill>
                <a:latin typeface="Georgia" panose="02040502050405020303" pitchFamily="18" charset="0"/>
                <a:ea typeface="Arial"/>
                <a:cs typeface="Times New Roman" panose="02020603050405020304" pitchFamily="18" charset="0"/>
                <a:sym typeface="Arial"/>
              </a:rPr>
              <a:t>Team members: </a:t>
            </a:r>
            <a:r>
              <a:rPr lang="en-US" sz="3600" i="0" u="none" strike="noStrike" cap="none" dirty="0">
                <a:solidFill>
                  <a:srgbClr val="3C3C3B"/>
                </a:solidFill>
                <a:latin typeface="Georgia" panose="02040502050405020303" pitchFamily="18" charset="0"/>
                <a:ea typeface="Arial"/>
                <a:cs typeface="Times New Roman" panose="02020603050405020304" pitchFamily="18" charset="0"/>
                <a:sym typeface="Arial"/>
              </a:rPr>
              <a:t>Daniel Gubay</a:t>
            </a:r>
            <a:r>
              <a:rPr lang="en-US" sz="3600" b="0" i="0" u="none" strike="noStrike" cap="none" dirty="0">
                <a:solidFill>
                  <a:srgbClr val="3C3C3B"/>
                </a:solidFill>
                <a:latin typeface="Georgia" panose="02040502050405020303" pitchFamily="18" charset="0"/>
                <a:ea typeface="Arial"/>
                <a:cs typeface="Times New Roman" panose="02020603050405020304" pitchFamily="18" charset="0"/>
                <a:sym typeface="Arial"/>
              </a:rPr>
              <a:t>, Esha Sharma, Jaime Gerardo Juarez, Grant Forest-Collins |  </a:t>
            </a:r>
            <a:r>
              <a:rPr lang="en-US" sz="3600" b="1" i="0" u="none" strike="noStrike" cap="none" dirty="0">
                <a:solidFill>
                  <a:srgbClr val="3C3C3B"/>
                </a:solidFill>
                <a:latin typeface="Georgia" panose="02040502050405020303" pitchFamily="18" charset="0"/>
                <a:ea typeface="Arial"/>
                <a:cs typeface="Times New Roman" panose="02020603050405020304" pitchFamily="18" charset="0"/>
                <a:sym typeface="Arial"/>
              </a:rPr>
              <a:t>Faculty advisers: </a:t>
            </a:r>
            <a:r>
              <a:rPr lang="en-US" sz="3600" dirty="0">
                <a:solidFill>
                  <a:srgbClr val="3C3C3B"/>
                </a:solidFill>
                <a:latin typeface="Georgia" panose="02040502050405020303" pitchFamily="18" charset="0"/>
                <a:ea typeface="Arial"/>
                <a:cs typeface="Times New Roman" panose="02020603050405020304" pitchFamily="18" charset="0"/>
                <a:sym typeface="Arial"/>
              </a:rPr>
              <a:t>Daniel Cranston Ph.D., Joao Soares Ph.D.</a:t>
            </a:r>
            <a:r>
              <a:rPr lang="en-US" sz="3600" b="0" i="0" u="none" strike="noStrike" cap="none" dirty="0">
                <a:solidFill>
                  <a:srgbClr val="3C3C3B"/>
                </a:solidFill>
                <a:latin typeface="Georgia" panose="02040502050405020303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endParaRPr lang="en-US" sz="3600" dirty="0">
              <a:solidFill>
                <a:srgbClr val="3C3C3B"/>
              </a:solidFill>
              <a:latin typeface="Georgia" panose="02040502050405020303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3C3C3B"/>
                </a:solidFill>
                <a:latin typeface="Georgia" panose="02040502050405020303" pitchFamily="18" charset="0"/>
                <a:ea typeface="Arial"/>
                <a:cs typeface="Times New Roman" panose="02020603050405020304" pitchFamily="18" charset="0"/>
                <a:sym typeface="Arial"/>
              </a:rPr>
              <a:t>Sponsor: </a:t>
            </a:r>
            <a:r>
              <a:rPr lang="en-US" sz="3600" b="0" i="0" u="none" strike="noStrike" cap="none" dirty="0">
                <a:solidFill>
                  <a:srgbClr val="3C3C3B"/>
                </a:solidFill>
                <a:latin typeface="Georgia" panose="02040502050405020303" pitchFamily="18" charset="0"/>
                <a:ea typeface="Arial"/>
                <a:cs typeface="Times New Roman" panose="02020603050405020304" pitchFamily="18" charset="0"/>
                <a:sym typeface="Arial"/>
              </a:rPr>
              <a:t>Siemens |  </a:t>
            </a:r>
            <a:r>
              <a:rPr lang="en-US" sz="3600" b="1" i="0" u="none" strike="noStrike" cap="none" dirty="0">
                <a:solidFill>
                  <a:srgbClr val="3C3C3B"/>
                </a:solidFill>
                <a:latin typeface="Georgia" panose="02040502050405020303" pitchFamily="18" charset="0"/>
                <a:ea typeface="Arial"/>
                <a:cs typeface="Times New Roman" panose="02020603050405020304" pitchFamily="18" charset="0"/>
                <a:sym typeface="Arial"/>
              </a:rPr>
              <a:t>Mentors: </a:t>
            </a:r>
            <a:r>
              <a:rPr lang="en-US" sz="3600" i="0" u="none" strike="noStrike" cap="none" dirty="0">
                <a:solidFill>
                  <a:srgbClr val="3C3C3B"/>
                </a:solidFill>
                <a:latin typeface="Georgia" panose="02040502050405020303" pitchFamily="18" charset="0"/>
                <a:ea typeface="Arial"/>
                <a:cs typeface="Times New Roman" panose="02020603050405020304" pitchFamily="18" charset="0"/>
                <a:sym typeface="Arial"/>
              </a:rPr>
              <a:t>Kenneth Cossaboon</a:t>
            </a:r>
            <a:r>
              <a:rPr lang="en-US" sz="3600" dirty="0">
                <a:solidFill>
                  <a:srgbClr val="3C3C3B"/>
                </a:solidFill>
                <a:latin typeface="Georgia" panose="02040502050405020303" pitchFamily="18" charset="0"/>
                <a:ea typeface="Arial"/>
                <a:cs typeface="Times New Roman" panose="02020603050405020304" pitchFamily="18" charset="0"/>
                <a:sym typeface="Arial"/>
              </a:rPr>
              <a:t>,</a:t>
            </a:r>
            <a:r>
              <a:rPr lang="en-US" sz="3600" i="0" u="none" strike="noStrike" cap="none" dirty="0">
                <a:solidFill>
                  <a:srgbClr val="3C3C3B"/>
                </a:solidFill>
                <a:latin typeface="Georgia" panose="02040502050405020303" pitchFamily="18" charset="0"/>
                <a:ea typeface="Arial"/>
                <a:cs typeface="Times New Roman" panose="02020603050405020304" pitchFamily="18" charset="0"/>
                <a:sym typeface="Arial"/>
              </a:rPr>
              <a:t> Byron Burns</a:t>
            </a:r>
            <a:endParaRPr lang="en-US" sz="4800" b="1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9E1828-954A-3C36-9962-BF0D5C5D86B0}"/>
              </a:ext>
            </a:extLst>
          </p:cNvPr>
          <p:cNvSpPr txBox="1"/>
          <p:nvPr/>
        </p:nvSpPr>
        <p:spPr>
          <a:xfrm>
            <a:off x="30655390" y="6623401"/>
            <a:ext cx="13235810" cy="252374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E6208C-C283-FB3D-0C12-FE422E7DA40D}"/>
              </a:ext>
            </a:extLst>
          </p:cNvPr>
          <p:cNvSpPr txBox="1"/>
          <p:nvPr/>
        </p:nvSpPr>
        <p:spPr>
          <a:xfrm>
            <a:off x="-1" y="6856464"/>
            <a:ext cx="12974919" cy="224652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092DB4-F927-4D56-2FA2-032028DCD5BA}"/>
              </a:ext>
            </a:extLst>
          </p:cNvPr>
          <p:cNvSpPr txBox="1"/>
          <p:nvPr/>
        </p:nvSpPr>
        <p:spPr>
          <a:xfrm>
            <a:off x="190490" y="6862964"/>
            <a:ext cx="12841454" cy="91440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200" b="1" dirty="0">
                <a:solidFill>
                  <a:schemeClr val="accent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Understanding The Problem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F716AF-7157-DAFC-B9B1-E1A4A6966059}"/>
              </a:ext>
            </a:extLst>
          </p:cNvPr>
          <p:cNvSpPr txBox="1"/>
          <p:nvPr/>
        </p:nvSpPr>
        <p:spPr>
          <a:xfrm>
            <a:off x="13941337" y="6856464"/>
            <a:ext cx="16080007" cy="9144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200" b="1" dirty="0">
                <a:solidFill>
                  <a:schemeClr val="accent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Model Architecture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68A9C0-7206-EDAB-EA87-809CD7B66E84}"/>
              </a:ext>
            </a:extLst>
          </p:cNvPr>
          <p:cNvSpPr txBox="1"/>
          <p:nvPr/>
        </p:nvSpPr>
        <p:spPr>
          <a:xfrm>
            <a:off x="542654" y="11117166"/>
            <a:ext cx="121618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Georgia" panose="02040502050405020303" pitchFamily="18" charset="0"/>
                <a:cs typeface="Times New Roman" panose="02020603050405020304" pitchFamily="18" charset="0"/>
              </a:rPr>
              <a:t>Breakdowns in HVAC systems are fixed after they occur, which can cause delays and increase costs.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CDEB3C-6A83-700F-C404-99F67C6CD4B6}"/>
              </a:ext>
            </a:extLst>
          </p:cNvPr>
          <p:cNvSpPr txBox="1"/>
          <p:nvPr/>
        </p:nvSpPr>
        <p:spPr>
          <a:xfrm>
            <a:off x="542654" y="8423192"/>
            <a:ext cx="121618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Georgia" panose="02040502050405020303" pitchFamily="18" charset="0"/>
                <a:cs typeface="Times New Roman" panose="02020603050405020304" pitchFamily="18" charset="0"/>
              </a:rPr>
              <a:t>Siemens provides HVAC equipment like sensors, valves, and actuators for VCU buildings.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EA8E87-FE6F-9898-883A-73DC4C3FE9D6}"/>
              </a:ext>
            </a:extLst>
          </p:cNvPr>
          <p:cNvSpPr txBox="1"/>
          <p:nvPr/>
        </p:nvSpPr>
        <p:spPr>
          <a:xfrm>
            <a:off x="30861000" y="6834616"/>
            <a:ext cx="12839710" cy="9144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200" b="1" dirty="0">
                <a:solidFill>
                  <a:schemeClr val="accent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Preliminary vs. Best 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584F8A-27A8-0FD2-99A0-605C0DDC802C}"/>
              </a:ext>
            </a:extLst>
          </p:cNvPr>
          <p:cNvSpPr txBox="1"/>
          <p:nvPr/>
        </p:nvSpPr>
        <p:spPr>
          <a:xfrm>
            <a:off x="13937367" y="24668885"/>
            <a:ext cx="9601551" cy="642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Georgia" panose="02040502050405020303" pitchFamily="18" charset="0"/>
                <a:cs typeface="Times New Roman" panose="02020603050405020304" pitchFamily="18" charset="0"/>
              </a:rPr>
              <a:t>Figure 2</a:t>
            </a:r>
            <a:r>
              <a:rPr lang="en-US" sz="3500" dirty="0">
                <a:latin typeface="Georgia" panose="02040502050405020303" pitchFamily="18" charset="0"/>
                <a:cs typeface="Times New Roman" panose="02020603050405020304" pitchFamily="18" charset="0"/>
              </a:rPr>
              <a:t>. Model Architecture Overview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EB41B7-E1A2-2D2B-DA01-0E1356EDB995}"/>
              </a:ext>
            </a:extLst>
          </p:cNvPr>
          <p:cNvSpPr txBox="1"/>
          <p:nvPr/>
        </p:nvSpPr>
        <p:spPr>
          <a:xfrm>
            <a:off x="30860999" y="25373941"/>
            <a:ext cx="125820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Georgia" panose="02040502050405020303" pitchFamily="18" charset="0"/>
                <a:cs typeface="Arial" panose="020B0604020202020204" pitchFamily="34" charset="0"/>
              </a:rPr>
              <a:t>Figure 4</a:t>
            </a:r>
            <a:r>
              <a:rPr lang="en-US" sz="3500" dirty="0">
                <a:latin typeface="Georgia" panose="02040502050405020303" pitchFamily="18" charset="0"/>
                <a:cs typeface="Arial" panose="020B0604020202020204" pitchFamily="34" charset="0"/>
              </a:rPr>
              <a:t>. Best Model: Reconstruction Loss</a:t>
            </a:r>
            <a:endParaRPr lang="en-US" sz="3500" b="1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393C0-8983-FD3D-9B2B-54573073EC70}"/>
              </a:ext>
            </a:extLst>
          </p:cNvPr>
          <p:cNvSpPr txBox="1"/>
          <p:nvPr/>
        </p:nvSpPr>
        <p:spPr>
          <a:xfrm>
            <a:off x="190489" y="12978883"/>
            <a:ext cx="12841453" cy="89255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200" b="1" dirty="0">
                <a:solidFill>
                  <a:schemeClr val="accent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Solution: Predictive Maintenance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09F57F-7DCA-0A70-C9F1-98AFF9A5CC7F}"/>
              </a:ext>
            </a:extLst>
          </p:cNvPr>
          <p:cNvSpPr txBox="1"/>
          <p:nvPr/>
        </p:nvSpPr>
        <p:spPr>
          <a:xfrm>
            <a:off x="190489" y="14685982"/>
            <a:ext cx="1227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Georgia" panose="02040502050405020303" pitchFamily="18" charset="0"/>
                <a:cs typeface="Times New Roman" panose="02020603050405020304" pitchFamily="18" charset="0"/>
              </a:rPr>
              <a:t>Our predictive maintenance model will: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0C75C7-112C-E73F-66E0-2AE11E9823B4}"/>
              </a:ext>
            </a:extLst>
          </p:cNvPr>
          <p:cNvSpPr txBox="1"/>
          <p:nvPr/>
        </p:nvSpPr>
        <p:spPr>
          <a:xfrm>
            <a:off x="542654" y="16186566"/>
            <a:ext cx="11853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Georgia" panose="02040502050405020303" pitchFamily="18" charset="0"/>
                <a:cs typeface="Times New Roman" panose="02020603050405020304" pitchFamily="18" charset="0"/>
              </a:rPr>
              <a:t>Use operational data of a fan coil unit (FCU) in a VCU COE West Hall lab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A569CF-6ACE-9C8F-6CFE-652035EC6AE6}"/>
              </a:ext>
            </a:extLst>
          </p:cNvPr>
          <p:cNvSpPr txBox="1"/>
          <p:nvPr/>
        </p:nvSpPr>
        <p:spPr>
          <a:xfrm>
            <a:off x="542654" y="18302703"/>
            <a:ext cx="11853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Georgia" panose="02040502050405020303" pitchFamily="18" charset="0"/>
                <a:cs typeface="Times New Roman" panose="02020603050405020304" pitchFamily="18" charset="0"/>
              </a:rPr>
              <a:t>Prevent unexpected breakdowns of the FCU through fault detection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5BDD88-97F4-9750-536C-17D50A368129}"/>
              </a:ext>
            </a:extLst>
          </p:cNvPr>
          <p:cNvSpPr txBox="1"/>
          <p:nvPr/>
        </p:nvSpPr>
        <p:spPr>
          <a:xfrm>
            <a:off x="30861000" y="26918865"/>
            <a:ext cx="12839709" cy="9144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200" b="1" dirty="0">
                <a:solidFill>
                  <a:schemeClr val="accent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2093ABC-BBF3-6907-C928-78862E18B976}"/>
              </a:ext>
            </a:extLst>
          </p:cNvPr>
          <p:cNvSpPr txBox="1"/>
          <p:nvPr/>
        </p:nvSpPr>
        <p:spPr>
          <a:xfrm>
            <a:off x="31309117" y="28653405"/>
            <a:ext cx="123741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Georgia" panose="02040502050405020303" pitchFamily="18" charset="0"/>
                <a:cs typeface="Arial" panose="020B0604020202020204" pitchFamily="34" charset="0"/>
              </a:rPr>
              <a:t>The model performs well on purely normal or purely faulty datasets but struggles to distinguish faults in mixed datasets. This suggests that sensitivity to faults in near-normal conditions needs to be improved.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CF7C606-4BA4-826B-4769-6CC141188386}"/>
              </a:ext>
            </a:extLst>
          </p:cNvPr>
          <p:cNvSpPr txBox="1"/>
          <p:nvPr/>
        </p:nvSpPr>
        <p:spPr>
          <a:xfrm>
            <a:off x="190491" y="28421348"/>
            <a:ext cx="123352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Georgia" panose="02040502050405020303" pitchFamily="18" charset="0"/>
                <a:cs typeface="Times New Roman" panose="02020603050405020304" pitchFamily="18" charset="0"/>
              </a:rPr>
              <a:t>Figure 1</a:t>
            </a:r>
            <a:r>
              <a:rPr lang="en-US" sz="3500" dirty="0">
                <a:latin typeface="Georgia" panose="02040502050405020303" pitchFamily="18" charset="0"/>
                <a:cs typeface="Times New Roman" panose="02020603050405020304" pitchFamily="18" charset="0"/>
              </a:rPr>
              <a:t>. Fan Coil Unit Schematic</a:t>
            </a:r>
          </a:p>
          <a:p>
            <a:r>
              <a:rPr lang="en-US" sz="3500" dirty="0">
                <a:latin typeface="Georgia" panose="02040502050405020303" pitchFamily="18" charset="0"/>
                <a:cs typeface="Times New Roman" panose="02020603050405020304" pitchFamily="18" charset="0"/>
              </a:rPr>
              <a:t>Source: https://thefurnaceoutlet.com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2A4EFE-1FC5-E082-E594-63BA4B01A4D2}"/>
              </a:ext>
            </a:extLst>
          </p:cNvPr>
          <p:cNvSpPr txBox="1"/>
          <p:nvPr/>
        </p:nvSpPr>
        <p:spPr>
          <a:xfrm>
            <a:off x="14518359" y="8423192"/>
            <a:ext cx="154990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Georgia" panose="02040502050405020303" pitchFamily="18" charset="0"/>
                <a:cs typeface="Times New Roman" panose="02020603050405020304" pitchFamily="18" charset="0"/>
              </a:rPr>
              <a:t>Feature data includes valve positions, temperature readings, occupancy status, and engineered time indicators (day, hour, season).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EE48F0-F712-D987-BF3A-52A437F03541}"/>
              </a:ext>
            </a:extLst>
          </p:cNvPr>
          <p:cNvSpPr txBox="1"/>
          <p:nvPr/>
        </p:nvSpPr>
        <p:spPr>
          <a:xfrm>
            <a:off x="14518359" y="11000126"/>
            <a:ext cx="15499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Georgia" panose="02040502050405020303" pitchFamily="18" charset="0"/>
                <a:cs typeface="Times New Roman" panose="02020603050405020304" pitchFamily="18" charset="0"/>
              </a:rPr>
              <a:t>The training data contains normal behavior, while abnormal patterns are set aside for the testing data.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05C96E-C635-8102-CBDB-DFF9C090702E}"/>
              </a:ext>
            </a:extLst>
          </p:cNvPr>
          <p:cNvSpPr txBox="1"/>
          <p:nvPr/>
        </p:nvSpPr>
        <p:spPr>
          <a:xfrm>
            <a:off x="14518359" y="12961507"/>
            <a:ext cx="15499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Georgia" panose="02040502050405020303" pitchFamily="18" charset="0"/>
                <a:cs typeface="Times New Roman" panose="02020603050405020304" pitchFamily="18" charset="0"/>
              </a:rPr>
              <a:t>Data is normalized and encoded for consistent model input.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2EFFA4-C737-3E36-C5A4-686607CC0116}"/>
              </a:ext>
            </a:extLst>
          </p:cNvPr>
          <p:cNvSpPr txBox="1"/>
          <p:nvPr/>
        </p:nvSpPr>
        <p:spPr>
          <a:xfrm>
            <a:off x="14500892" y="26220832"/>
            <a:ext cx="15499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Georgia" panose="02040502050405020303" pitchFamily="18" charset="0"/>
                <a:cs typeface="Times New Roman" panose="02020603050405020304" pitchFamily="18" charset="0"/>
              </a:rPr>
              <a:t>The LSTM Autoencoder learns to reconstruct normal behavior. When it cannot, reconstruction loss increases.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D8EA5B6-DC2D-7F49-7ABE-8DB9B20B79F8}"/>
              </a:ext>
            </a:extLst>
          </p:cNvPr>
          <p:cNvSpPr txBox="1"/>
          <p:nvPr/>
        </p:nvSpPr>
        <p:spPr>
          <a:xfrm>
            <a:off x="14518359" y="28453350"/>
            <a:ext cx="154990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Georgia" panose="02040502050405020303" pitchFamily="18" charset="0"/>
                <a:cs typeface="Times New Roman" panose="02020603050405020304" pitchFamily="18" charset="0"/>
              </a:rPr>
              <a:t>Faults are detected when test reconstruction loss exceeds the anomaly threshold. </a:t>
            </a:r>
          </a:p>
        </p:txBody>
      </p:sp>
      <p:pic>
        <p:nvPicPr>
          <p:cNvPr id="50" name="Picture 49" descr="A graph of a loss&#10;&#10;AI-generated content may be incorrect.">
            <a:extLst>
              <a:ext uri="{FF2B5EF4-FFF2-40B4-BE49-F238E27FC236}">
                <a16:creationId xmlns:a16="http://schemas.microsoft.com/office/drawing/2014/main" id="{0541EF64-C15B-A0FE-B614-7C3B4A30D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00" y="17751023"/>
            <a:ext cx="11942028" cy="7706432"/>
          </a:xfrm>
          <a:prstGeom prst="rect">
            <a:avLst/>
          </a:prstGeom>
        </p:spPr>
      </p:pic>
      <p:pic>
        <p:nvPicPr>
          <p:cNvPr id="52" name="Picture 51" descr="A graph showing a loss of a model&#10;&#10;AI-generated content may be incorrect.">
            <a:extLst>
              <a:ext uri="{FF2B5EF4-FFF2-40B4-BE49-F238E27FC236}">
                <a16:creationId xmlns:a16="http://schemas.microsoft.com/office/drawing/2014/main" id="{15DF0203-A8F1-6038-5A1B-9360AB2EF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90997" y="8423192"/>
            <a:ext cx="11942064" cy="766867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3B50102-C8B1-03E8-314A-583372263633}"/>
              </a:ext>
            </a:extLst>
          </p:cNvPr>
          <p:cNvSpPr txBox="1"/>
          <p:nvPr/>
        </p:nvSpPr>
        <p:spPr>
          <a:xfrm>
            <a:off x="30861000" y="15974142"/>
            <a:ext cx="125820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Georgia" panose="02040502050405020303" pitchFamily="18" charset="0"/>
                <a:cs typeface="Times New Roman" panose="02020603050405020304" pitchFamily="18" charset="0"/>
              </a:rPr>
              <a:t>Figure 3</a:t>
            </a:r>
            <a:r>
              <a:rPr lang="en-US" sz="3500" dirty="0">
                <a:latin typeface="Georgia" panose="02040502050405020303" pitchFamily="18" charset="0"/>
                <a:cs typeface="Times New Roman" panose="02020603050405020304" pitchFamily="18" charset="0"/>
              </a:rPr>
              <a:t>. Preliminary Model: Reconstruction Loss</a:t>
            </a:r>
            <a:endParaRPr lang="en-US" sz="3500" b="1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 descr="Diagram of a cooling unit&#10;&#10;AI-generated content may be incorrect.">
            <a:extLst>
              <a:ext uri="{FF2B5EF4-FFF2-40B4-BE49-F238E27FC236}">
                <a16:creationId xmlns:a16="http://schemas.microsoft.com/office/drawing/2014/main" id="{F6F549BF-95BE-F8FA-30A6-B3E52E3B6A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491" y="20055141"/>
            <a:ext cx="12841452" cy="8249377"/>
          </a:xfrm>
          <a:prstGeom prst="rect">
            <a:avLst/>
          </a:prstGeom>
        </p:spPr>
      </p:pic>
      <p:pic>
        <p:nvPicPr>
          <p:cNvPr id="7" name="Picture 6" descr="A diagram of a data processing process&#10;&#10;AI-generated content may be incorrect.">
            <a:extLst>
              <a:ext uri="{FF2B5EF4-FFF2-40B4-BE49-F238E27FC236}">
                <a16:creationId xmlns:a16="http://schemas.microsoft.com/office/drawing/2014/main" id="{EC601FB6-FA37-CBB0-DD31-5499B4A440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39550" y="14307335"/>
            <a:ext cx="16374216" cy="10361550"/>
          </a:xfrm>
          <a:prstGeom prst="rect">
            <a:avLst/>
          </a:prstGeom>
        </p:spPr>
      </p:pic>
      <p:pic>
        <p:nvPicPr>
          <p:cNvPr id="11" name="Picture 10" descr="A black background with blue letters&#10;&#10;AI-generated content may be incorrect.">
            <a:extLst>
              <a:ext uri="{FF2B5EF4-FFF2-40B4-BE49-F238E27FC236}">
                <a16:creationId xmlns:a16="http://schemas.microsoft.com/office/drawing/2014/main" id="{323E8B77-D95E-E72B-90A7-D6744B120D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56563" y="3531144"/>
            <a:ext cx="3586519" cy="201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3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4351</TotalTime>
  <Words>295</Words>
  <Application>Microsoft Macintosh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Georgia</vt:lpstr>
      <vt:lpstr>Roboto</vt:lpstr>
      <vt:lpstr>Wingdings</vt:lpstr>
      <vt:lpstr>Custom Design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Esha Sharma</cp:lastModifiedBy>
  <cp:revision>197</cp:revision>
  <dcterms:created xsi:type="dcterms:W3CDTF">2018-02-06T18:12:23Z</dcterms:created>
  <dcterms:modified xsi:type="dcterms:W3CDTF">2025-03-30T23:36:36Z</dcterms:modified>
</cp:coreProperties>
</file>