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p:scale>
          <a:sx n="25" d="100"/>
          <a:sy n="25" d="100"/>
        </p:scale>
        <p:origin x="3336" y="18"/>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Rounded Corners 125">
            <a:extLst>
              <a:ext uri="{FF2B5EF4-FFF2-40B4-BE49-F238E27FC236}">
                <a16:creationId xmlns:a16="http://schemas.microsoft.com/office/drawing/2014/main" id="{4160A8C7-F4A9-FAFA-EF7D-B734079411CD}"/>
              </a:ext>
            </a:extLst>
          </p:cNvPr>
          <p:cNvSpPr/>
          <p:nvPr/>
        </p:nvSpPr>
        <p:spPr>
          <a:xfrm>
            <a:off x="14859000" y="8179903"/>
            <a:ext cx="16608242" cy="22490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C3343AE9-66F4-06B9-DD6B-614F1A1E5ED8}"/>
              </a:ext>
            </a:extLst>
          </p:cNvPr>
          <p:cNvSpPr/>
          <p:nvPr/>
        </p:nvSpPr>
        <p:spPr>
          <a:xfrm>
            <a:off x="18888309" y="10258969"/>
            <a:ext cx="8971065" cy="469401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8C8DB9D-B3A8-918B-8903-5C187B74A1D7}"/>
              </a:ext>
            </a:extLst>
          </p:cNvPr>
          <p:cNvSpPr/>
          <p:nvPr/>
        </p:nvSpPr>
        <p:spPr>
          <a:xfrm>
            <a:off x="32828575" y="15311033"/>
            <a:ext cx="9621078" cy="535965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87CF798-6B63-9D26-75B7-C2A5756B3FA2}"/>
              </a:ext>
            </a:extLst>
          </p:cNvPr>
          <p:cNvSpPr/>
          <p:nvPr/>
        </p:nvSpPr>
        <p:spPr>
          <a:xfrm>
            <a:off x="32892717" y="21747116"/>
            <a:ext cx="9621078" cy="535965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7BA213C-1ED7-65A1-5D64-6978A4CB3F46}"/>
              </a:ext>
            </a:extLst>
          </p:cNvPr>
          <p:cNvSpPr/>
          <p:nvPr/>
        </p:nvSpPr>
        <p:spPr>
          <a:xfrm>
            <a:off x="32822606" y="9783304"/>
            <a:ext cx="9621078" cy="488332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4B965BC-275C-27DC-7F65-D8CD4BDFD2B5}"/>
              </a:ext>
            </a:extLst>
          </p:cNvPr>
          <p:cNvSpPr/>
          <p:nvPr/>
        </p:nvSpPr>
        <p:spPr>
          <a:xfrm>
            <a:off x="954156" y="14958681"/>
            <a:ext cx="13230146" cy="861532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2A0D1BA-8790-DCBB-66DA-8C26D0B0AEAB}"/>
              </a:ext>
            </a:extLst>
          </p:cNvPr>
          <p:cNvSpPr/>
          <p:nvPr/>
        </p:nvSpPr>
        <p:spPr>
          <a:xfrm>
            <a:off x="954155" y="24026665"/>
            <a:ext cx="13183129" cy="536129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633A05C-0B48-3EC4-7FB4-E8177E963DD6}"/>
              </a:ext>
            </a:extLst>
          </p:cNvPr>
          <p:cNvSpPr/>
          <p:nvPr/>
        </p:nvSpPr>
        <p:spPr>
          <a:xfrm>
            <a:off x="954156" y="8445490"/>
            <a:ext cx="13230145" cy="609397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Google Shape;24;g11a88963fa4_0_0">
            <a:extLst>
              <a:ext uri="{FF2B5EF4-FFF2-40B4-BE49-F238E27FC236}">
                <a16:creationId xmlns:a16="http://schemas.microsoft.com/office/drawing/2014/main" id="{D95FD647-C192-45C1-9680-790D52DED487}"/>
              </a:ext>
            </a:extLst>
          </p:cNvPr>
          <p:cNvSpPr txBox="1"/>
          <p:nvPr/>
        </p:nvSpPr>
        <p:spPr>
          <a:xfrm>
            <a:off x="391885" y="3409407"/>
            <a:ext cx="43107427" cy="47704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Virtual Reality (XR) Content Technology Based on Generative AI and Emotion Recognition</a:t>
            </a:r>
            <a:endParaRPr sz="24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dirty="0" err="1">
                <a:solidFill>
                  <a:srgbClr val="3C3C3B"/>
                </a:solidFill>
                <a:latin typeface="Arial"/>
                <a:ea typeface="Arial"/>
                <a:cs typeface="Arial"/>
                <a:sym typeface="Arial"/>
              </a:rPr>
              <a:t>Zanika</a:t>
            </a:r>
            <a:r>
              <a:rPr lang="en-US" sz="3600" dirty="0">
                <a:solidFill>
                  <a:srgbClr val="3C3C3B"/>
                </a:solidFill>
                <a:latin typeface="Arial"/>
                <a:ea typeface="Arial"/>
                <a:cs typeface="Arial"/>
                <a:sym typeface="Arial"/>
              </a:rPr>
              <a:t> Hossain, Natalia </a:t>
            </a:r>
            <a:r>
              <a:rPr lang="en-US" sz="3600" dirty="0" err="1">
                <a:solidFill>
                  <a:srgbClr val="3C3C3B"/>
                </a:solidFill>
                <a:latin typeface="Arial"/>
                <a:ea typeface="Arial"/>
                <a:cs typeface="Arial"/>
                <a:sym typeface="Arial"/>
              </a:rPr>
              <a:t>Tondi</a:t>
            </a:r>
            <a:r>
              <a:rPr lang="en-US" sz="3600" b="0" i="0" u="none" strike="noStrike" cap="none"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Gokul </a:t>
            </a:r>
            <a:r>
              <a:rPr lang="en-US" sz="3600" dirty="0" err="1">
                <a:solidFill>
                  <a:srgbClr val="3C3C3B"/>
                </a:solidFill>
                <a:latin typeface="Arial"/>
                <a:ea typeface="Arial"/>
                <a:cs typeface="Arial"/>
                <a:sym typeface="Arial"/>
              </a:rPr>
              <a:t>Chaluvadi</a:t>
            </a:r>
            <a:r>
              <a:rPr lang="en-US" sz="3600" b="0" i="0" u="none" strike="noStrike" cap="none"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Kshitij Kokkera</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i="0" u="none" strike="noStrike" cap="none" dirty="0" err="1">
                <a:solidFill>
                  <a:srgbClr val="3C3C3B"/>
                </a:solidFill>
                <a:latin typeface="Arial"/>
                <a:ea typeface="Arial"/>
                <a:cs typeface="Arial"/>
                <a:sym typeface="Arial"/>
              </a:rPr>
              <a:t>Kostadin</a:t>
            </a:r>
            <a:r>
              <a:rPr lang="en-US" sz="3600" i="0" u="none" strike="noStrike" cap="none" dirty="0">
                <a:solidFill>
                  <a:srgbClr val="3C3C3B"/>
                </a:solidFill>
                <a:latin typeface="Arial"/>
                <a:ea typeface="Arial"/>
                <a:cs typeface="Arial"/>
                <a:sym typeface="Arial"/>
              </a:rPr>
              <a:t> </a:t>
            </a:r>
            <a:r>
              <a:rPr lang="en-US" sz="3600" i="0" u="none" strike="noStrike" cap="none" dirty="0" err="1">
                <a:solidFill>
                  <a:srgbClr val="3C3C3B"/>
                </a:solidFill>
                <a:latin typeface="Arial"/>
                <a:ea typeface="Arial"/>
                <a:cs typeface="Arial"/>
                <a:sym typeface="Arial"/>
              </a:rPr>
              <a:t>Damevski</a:t>
            </a:r>
            <a:r>
              <a:rPr lang="en-US" sz="3600" dirty="0">
                <a:solidFill>
                  <a:srgbClr val="3C3C3B"/>
                </a:solidFill>
                <a:latin typeface="Arial"/>
                <a:ea typeface="Arial"/>
                <a:cs typeface="Arial"/>
                <a:sym typeface="Arial"/>
              </a:rPr>
              <a:t>,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i="0" u="none" strike="noStrike" cap="none" dirty="0">
                <a:solidFill>
                  <a:srgbClr val="3C3C3B"/>
                </a:solidFill>
                <a:latin typeface="Arial"/>
                <a:ea typeface="Arial"/>
                <a:cs typeface="Arial"/>
                <a:sym typeface="Arial"/>
              </a:rPr>
              <a:t>VCU College of Engineering</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25-311</a:t>
            </a:r>
            <a:endParaRPr lang="en-US" sz="8000" dirty="0">
              <a:solidFill>
                <a:srgbClr val="77C159"/>
              </a:solidFill>
            </a:endParaRPr>
          </a:p>
        </p:txBody>
      </p:sp>
      <p:sp>
        <p:nvSpPr>
          <p:cNvPr id="6" name="TextBox 5">
            <a:extLst>
              <a:ext uri="{FF2B5EF4-FFF2-40B4-BE49-F238E27FC236}">
                <a16:creationId xmlns:a16="http://schemas.microsoft.com/office/drawing/2014/main" id="{7C1E62CA-68D0-2597-A9C0-D98A69440747}"/>
              </a:ext>
            </a:extLst>
          </p:cNvPr>
          <p:cNvSpPr txBox="1"/>
          <p:nvPr/>
        </p:nvSpPr>
        <p:spPr>
          <a:xfrm>
            <a:off x="1446374" y="8864705"/>
            <a:ext cx="12737927" cy="6093976"/>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Introduction</a:t>
            </a:r>
            <a:endParaRPr lang="en-US" sz="8000" b="1" dirty="0">
              <a:latin typeface="Arial" panose="020B0604020202020204" pitchFamily="34" charset="0"/>
              <a:cs typeface="Arial" panose="020B0604020202020204" pitchFamily="34" charset="0"/>
            </a:endParaRPr>
          </a:p>
          <a:p>
            <a:pPr>
              <a:lnSpc>
                <a:spcPct val="150000"/>
              </a:lnSpc>
            </a:pPr>
            <a:r>
              <a:rPr lang="en-US" sz="3600" b="0" i="0" dirty="0">
                <a:solidFill>
                  <a:srgbClr val="030712"/>
                </a:solidFill>
                <a:effectLst/>
                <a:latin typeface="Arial" panose="020B0604020202020204" pitchFamily="34" charset="0"/>
                <a:cs typeface="Arial" panose="020B0604020202020204" pitchFamily="34" charset="0"/>
              </a:rPr>
              <a:t>Real-time emotion recognition in VR environments presents unique challenges requiring both speed and accuracy. This research extends recent work in multilingual speech emotion recognition by introducing pseudo labeling and optimizing for real-time performance in VR settings.</a:t>
            </a:r>
          </a:p>
          <a:p>
            <a:pPr algn="ctr"/>
            <a:br>
              <a:rPr lang="en-US" sz="3600" b="0" i="0" dirty="0">
                <a:solidFill>
                  <a:srgbClr val="030712"/>
                </a:solidFill>
                <a:effectLst/>
                <a:latin typeface="ui-sans-serif"/>
              </a:rPr>
            </a:br>
            <a:endParaRPr lang="en-US"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6E73E9-7DAF-C037-2479-B35140378DF4}"/>
              </a:ext>
            </a:extLst>
          </p:cNvPr>
          <p:cNvSpPr txBox="1"/>
          <p:nvPr/>
        </p:nvSpPr>
        <p:spPr>
          <a:xfrm>
            <a:off x="1446374" y="15111080"/>
            <a:ext cx="12737927" cy="9038308"/>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Prior Work</a:t>
            </a:r>
            <a:endParaRPr lang="en-US" sz="8000" b="1" dirty="0">
              <a:latin typeface="Arial" panose="020B0604020202020204" pitchFamily="34" charset="0"/>
              <a:cs typeface="Arial" panose="020B0604020202020204" pitchFamily="34" charset="0"/>
            </a:endParaRP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Based on Osman, M., Nadeem, T., &amp; </a:t>
            </a:r>
            <a:r>
              <a:rPr lang="en-US" sz="3600" b="0" i="0" dirty="0" err="1">
                <a:solidFill>
                  <a:srgbClr val="030712"/>
                </a:solidFill>
                <a:effectLst/>
                <a:latin typeface="Arial" panose="020B0604020202020204" pitchFamily="34" charset="0"/>
                <a:cs typeface="Arial" panose="020B0604020202020204" pitchFamily="34" charset="0"/>
              </a:rPr>
              <a:t>Khoriba</a:t>
            </a:r>
            <a:r>
              <a:rPr lang="en-US" sz="3600" b="0" i="0" dirty="0">
                <a:solidFill>
                  <a:srgbClr val="030712"/>
                </a:solidFill>
                <a:effectLst/>
                <a:latin typeface="Arial" panose="020B0604020202020204" pitchFamily="34" charset="0"/>
                <a:cs typeface="Arial" panose="020B0604020202020204" pitchFamily="34" charset="0"/>
              </a:rPr>
              <a:t>, G. (2023). Towards Generalizable SER: Soft Labeling and Data Augmentation for Modeling Temporal Emotion Shifts in Large-Scale Multilingual Speech. </a:t>
            </a:r>
            <a:r>
              <a:rPr lang="en-US" sz="3600" b="0" i="0" dirty="0" err="1">
                <a:solidFill>
                  <a:srgbClr val="030712"/>
                </a:solidFill>
                <a:effectLst/>
                <a:latin typeface="Arial" panose="020B0604020202020204" pitchFamily="34" charset="0"/>
                <a:cs typeface="Arial" panose="020B0604020202020204" pitchFamily="34" charset="0"/>
              </a:rPr>
              <a:t>arXiv</a:t>
            </a:r>
            <a:r>
              <a:rPr lang="en-US" sz="3600" b="0" i="0" dirty="0">
                <a:solidFill>
                  <a:srgbClr val="030712"/>
                </a:solidFill>
                <a:effectLst/>
                <a:latin typeface="Arial" panose="020B0604020202020204" pitchFamily="34" charset="0"/>
                <a:cs typeface="Arial" panose="020B0604020202020204" pitchFamily="34" charset="0"/>
              </a:rPr>
              <a:t> preprint arXiv:2311.08607.</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Combined 16 datasets (375 hours)</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Whisper encoder architecture</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Soft labeling approach</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Strong zero-shot performance</a:t>
            </a:r>
            <a:br>
              <a:rPr lang="en-US" sz="3600" b="0" i="0" dirty="0">
                <a:solidFill>
                  <a:srgbClr val="030712"/>
                </a:solidFill>
                <a:effectLst/>
                <a:latin typeface="ui-sans-serif"/>
              </a:rPr>
            </a:br>
            <a:endParaRPr lang="en-US" sz="3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2C2E03E-E064-8901-3F68-ABA1409A8385}"/>
              </a:ext>
            </a:extLst>
          </p:cNvPr>
          <p:cNvSpPr txBox="1"/>
          <p:nvPr/>
        </p:nvSpPr>
        <p:spPr>
          <a:xfrm>
            <a:off x="2030856" y="24247333"/>
            <a:ext cx="8810807" cy="5714321"/>
          </a:xfrm>
          <a:prstGeom prst="rect">
            <a:avLst/>
          </a:prstGeom>
          <a:noFill/>
        </p:spPr>
        <p:txBody>
          <a:bodyPr wrap="square" rtlCol="0">
            <a:spAutoFit/>
          </a:bodyPr>
          <a:lstStyle/>
          <a:p>
            <a:pPr algn="ctr"/>
            <a:r>
              <a:rPr lang="en-US" sz="4800" b="1" i="0" dirty="0">
                <a:effectLst/>
                <a:latin typeface="Arial" panose="020B0604020202020204" pitchFamily="34" charset="0"/>
                <a:cs typeface="Arial" panose="020B0604020202020204" pitchFamily="34" charset="0"/>
              </a:rPr>
              <a:t>Research Challenges</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Real-time processing requirements</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VR environmental noise</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Speaker variability</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Limited labeled data</a:t>
            </a:r>
          </a:p>
          <a:p>
            <a:pPr marL="571500" indent="-571500">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Latency constraints</a:t>
            </a:r>
            <a:br>
              <a:rPr lang="en-US" sz="3600" b="0" i="0" dirty="0">
                <a:solidFill>
                  <a:srgbClr val="030712"/>
                </a:solidFill>
                <a:effectLst/>
                <a:latin typeface="ui-sans-serif"/>
              </a:rPr>
            </a:br>
            <a:endParaRPr lang="en-US" sz="36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3B126FB-52A8-3C2B-AFFB-B136F4CC81F0}"/>
              </a:ext>
            </a:extLst>
          </p:cNvPr>
          <p:cNvSpPr txBox="1"/>
          <p:nvPr/>
        </p:nvSpPr>
        <p:spPr>
          <a:xfrm>
            <a:off x="33299684" y="10198803"/>
            <a:ext cx="9463954" cy="4052328"/>
          </a:xfrm>
          <a:prstGeom prst="rect">
            <a:avLst/>
          </a:prstGeom>
          <a:noFill/>
        </p:spPr>
        <p:txBody>
          <a:bodyPr wrap="square" rtlCol="0">
            <a:spAutoFit/>
          </a:bodyPr>
          <a:lstStyle/>
          <a:p>
            <a:pPr algn="ctr"/>
            <a:r>
              <a:rPr lang="en-US" sz="4800" b="1" i="0" dirty="0">
                <a:effectLst/>
                <a:latin typeface="Arial" panose="020B0604020202020204" pitchFamily="34" charset="0"/>
                <a:cs typeface="Arial" panose="020B0604020202020204" pitchFamily="34" charset="0"/>
              </a:rPr>
              <a:t>Expected Outcomes</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Real-time emotion recognition (&lt; 100ms)</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Improved accuracy via pseudo labeling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Robust VR noise handling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Cross-speaker generalization</a:t>
            </a:r>
          </a:p>
        </p:txBody>
      </p:sp>
      <p:sp>
        <p:nvSpPr>
          <p:cNvPr id="18" name="TextBox 17">
            <a:extLst>
              <a:ext uri="{FF2B5EF4-FFF2-40B4-BE49-F238E27FC236}">
                <a16:creationId xmlns:a16="http://schemas.microsoft.com/office/drawing/2014/main" id="{66C63B04-EA52-0EB3-835A-281C9FB7E1C9}"/>
              </a:ext>
            </a:extLst>
          </p:cNvPr>
          <p:cNvSpPr txBox="1"/>
          <p:nvPr/>
        </p:nvSpPr>
        <p:spPr>
          <a:xfrm>
            <a:off x="33305653" y="15399017"/>
            <a:ext cx="9463954" cy="4883325"/>
          </a:xfrm>
          <a:prstGeom prst="rect">
            <a:avLst/>
          </a:prstGeom>
          <a:noFill/>
        </p:spPr>
        <p:txBody>
          <a:bodyPr wrap="square" rtlCol="0">
            <a:spAutoFit/>
          </a:bodyPr>
          <a:lstStyle/>
          <a:p>
            <a:pPr algn="ctr"/>
            <a:r>
              <a:rPr lang="en-US" sz="4800" b="1" i="0" dirty="0">
                <a:effectLst/>
                <a:latin typeface="Arial" panose="020B0604020202020204" pitchFamily="34" charset="0"/>
                <a:cs typeface="Arial" panose="020B0604020202020204" pitchFamily="34" charset="0"/>
              </a:rPr>
              <a:t>Research Timeline</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Phase 1: Implementation of base model</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Phase 2: Pseudo labeling integration</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Phase 3: Real-time optimization</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Phase 4: VR integration &amp; testing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Phase 5: Evaluation &amp; refinement</a:t>
            </a:r>
          </a:p>
        </p:txBody>
      </p:sp>
      <p:sp>
        <p:nvSpPr>
          <p:cNvPr id="19" name="TextBox 18">
            <a:extLst>
              <a:ext uri="{FF2B5EF4-FFF2-40B4-BE49-F238E27FC236}">
                <a16:creationId xmlns:a16="http://schemas.microsoft.com/office/drawing/2014/main" id="{EDFE9589-5E64-0C2F-FF23-706C4A800B42}"/>
              </a:ext>
            </a:extLst>
          </p:cNvPr>
          <p:cNvSpPr txBox="1"/>
          <p:nvPr/>
        </p:nvSpPr>
        <p:spPr>
          <a:xfrm>
            <a:off x="33369795" y="21862249"/>
            <a:ext cx="9463954" cy="4883325"/>
          </a:xfrm>
          <a:prstGeom prst="rect">
            <a:avLst/>
          </a:prstGeom>
          <a:noFill/>
        </p:spPr>
        <p:txBody>
          <a:bodyPr wrap="square" rtlCol="0">
            <a:spAutoFit/>
          </a:bodyPr>
          <a:lstStyle/>
          <a:p>
            <a:pPr algn="ctr"/>
            <a:r>
              <a:rPr lang="en-US" sz="4800" b="1" i="0" dirty="0">
                <a:effectLst/>
                <a:latin typeface="Arial" panose="020B0604020202020204" pitchFamily="34" charset="0"/>
                <a:cs typeface="Arial" panose="020B0604020202020204" pitchFamily="34" charset="0"/>
              </a:rPr>
              <a:t>Evaluation Plan</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Accuracy metrics</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Latency measurements</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Cross-dataset validation</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VR environment testing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User experience studies</a:t>
            </a:r>
          </a:p>
        </p:txBody>
      </p:sp>
      <p:sp>
        <p:nvSpPr>
          <p:cNvPr id="92" name="TextBox 91">
            <a:extLst>
              <a:ext uri="{FF2B5EF4-FFF2-40B4-BE49-F238E27FC236}">
                <a16:creationId xmlns:a16="http://schemas.microsoft.com/office/drawing/2014/main" id="{75ADA645-F709-2941-1306-FBBC0A846DDE}"/>
              </a:ext>
            </a:extLst>
          </p:cNvPr>
          <p:cNvSpPr txBox="1"/>
          <p:nvPr/>
        </p:nvSpPr>
        <p:spPr>
          <a:xfrm>
            <a:off x="19889093" y="8741641"/>
            <a:ext cx="7034298" cy="1446550"/>
          </a:xfrm>
          <a:prstGeom prst="rect">
            <a:avLst/>
          </a:prstGeom>
          <a:noFill/>
        </p:spPr>
        <p:txBody>
          <a:bodyPr wrap="none" rtlCol="0">
            <a:spAutoFit/>
          </a:bodyPr>
          <a:lstStyle/>
          <a:p>
            <a:r>
              <a:rPr lang="en-US" sz="4800" b="1" i="0" dirty="0">
                <a:effectLst/>
                <a:latin typeface="Arial" panose="020B0604020202020204" pitchFamily="34" charset="0"/>
                <a:cs typeface="Arial" panose="020B0604020202020204" pitchFamily="34" charset="0"/>
              </a:rPr>
              <a:t>Proposed Methodology</a:t>
            </a:r>
          </a:p>
          <a:p>
            <a:endParaRPr lang="en-US" sz="4000" dirty="0"/>
          </a:p>
        </p:txBody>
      </p:sp>
      <p:grpSp>
        <p:nvGrpSpPr>
          <p:cNvPr id="102" name="Group 101">
            <a:extLst>
              <a:ext uri="{FF2B5EF4-FFF2-40B4-BE49-F238E27FC236}">
                <a16:creationId xmlns:a16="http://schemas.microsoft.com/office/drawing/2014/main" id="{A3714356-6FE3-7075-6B75-C9382ADBF662}"/>
              </a:ext>
            </a:extLst>
          </p:cNvPr>
          <p:cNvGrpSpPr/>
          <p:nvPr/>
        </p:nvGrpSpPr>
        <p:grpSpPr>
          <a:xfrm>
            <a:off x="17112235" y="15540542"/>
            <a:ext cx="12561810" cy="3126464"/>
            <a:chOff x="19759308" y="22824634"/>
            <a:chExt cx="12561810" cy="3126464"/>
          </a:xfrm>
        </p:grpSpPr>
        <p:grpSp>
          <p:nvGrpSpPr>
            <p:cNvPr id="101" name="Group 100">
              <a:extLst>
                <a:ext uri="{FF2B5EF4-FFF2-40B4-BE49-F238E27FC236}">
                  <a16:creationId xmlns:a16="http://schemas.microsoft.com/office/drawing/2014/main" id="{F0E41FB2-4014-9837-70FD-C46B460D805C}"/>
                </a:ext>
              </a:extLst>
            </p:cNvPr>
            <p:cNvGrpSpPr/>
            <p:nvPr/>
          </p:nvGrpSpPr>
          <p:grpSpPr>
            <a:xfrm>
              <a:off x="19759308" y="22824634"/>
              <a:ext cx="12561810" cy="3126464"/>
              <a:chOff x="19759308" y="22824634"/>
              <a:chExt cx="12561810" cy="3126464"/>
            </a:xfrm>
          </p:grpSpPr>
          <p:sp>
            <p:nvSpPr>
              <p:cNvPr id="88" name="Flowchart: Alternate Process 87">
                <a:extLst>
                  <a:ext uri="{FF2B5EF4-FFF2-40B4-BE49-F238E27FC236}">
                    <a16:creationId xmlns:a16="http://schemas.microsoft.com/office/drawing/2014/main" id="{4CBD9334-6707-31DE-B032-99639185C149}"/>
                  </a:ext>
                </a:extLst>
              </p:cNvPr>
              <p:cNvSpPr/>
              <p:nvPr/>
            </p:nvSpPr>
            <p:spPr>
              <a:xfrm>
                <a:off x="28434918" y="23778887"/>
                <a:ext cx="3886200" cy="1485900"/>
              </a:xfrm>
              <a:prstGeom prst="flowChartAlternate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Model</a:t>
                </a:r>
              </a:p>
            </p:txBody>
          </p:sp>
          <p:grpSp>
            <p:nvGrpSpPr>
              <p:cNvPr id="91" name="Group 90">
                <a:extLst>
                  <a:ext uri="{FF2B5EF4-FFF2-40B4-BE49-F238E27FC236}">
                    <a16:creationId xmlns:a16="http://schemas.microsoft.com/office/drawing/2014/main" id="{361629FC-80CB-AF55-9B7C-17D084D92293}"/>
                  </a:ext>
                </a:extLst>
              </p:cNvPr>
              <p:cNvGrpSpPr/>
              <p:nvPr/>
            </p:nvGrpSpPr>
            <p:grpSpPr>
              <a:xfrm>
                <a:off x="19759308" y="22824634"/>
                <a:ext cx="5143502" cy="3126464"/>
                <a:chOff x="17430747" y="24803100"/>
                <a:chExt cx="5143502" cy="5418019"/>
              </a:xfrm>
            </p:grpSpPr>
            <p:sp>
              <p:nvSpPr>
                <p:cNvPr id="89" name="Rectangle: Rounded Corners 88">
                  <a:extLst>
                    <a:ext uri="{FF2B5EF4-FFF2-40B4-BE49-F238E27FC236}">
                      <a16:creationId xmlns:a16="http://schemas.microsoft.com/office/drawing/2014/main" id="{8113DC7F-9AD1-4676-BC27-4B80EAA9E549}"/>
                    </a:ext>
                  </a:extLst>
                </p:cNvPr>
                <p:cNvSpPr/>
                <p:nvPr/>
              </p:nvSpPr>
              <p:spPr>
                <a:xfrm>
                  <a:off x="17430747" y="24803100"/>
                  <a:ext cx="5143502" cy="54180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Arial" panose="020B0604020202020204" pitchFamily="34" charset="0"/>
                    <a:cs typeface="Arial" panose="020B0604020202020204" pitchFamily="34" charset="0"/>
                  </a:endParaRPr>
                </a:p>
              </p:txBody>
            </p:sp>
            <p:sp>
              <p:nvSpPr>
                <p:cNvPr id="86" name="Flowchart: Alternate Process 85">
                  <a:extLst>
                    <a:ext uri="{FF2B5EF4-FFF2-40B4-BE49-F238E27FC236}">
                      <a16:creationId xmlns:a16="http://schemas.microsoft.com/office/drawing/2014/main" id="{CEE5E4FE-9537-AE2C-B8C0-73F5B8F74356}"/>
                    </a:ext>
                  </a:extLst>
                </p:cNvPr>
                <p:cNvSpPr/>
                <p:nvPr/>
              </p:nvSpPr>
              <p:spPr>
                <a:xfrm>
                  <a:off x="18059400" y="26403300"/>
                  <a:ext cx="3886200" cy="148590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Labeled Data</a:t>
                  </a:r>
                </a:p>
              </p:txBody>
            </p:sp>
            <p:sp>
              <p:nvSpPr>
                <p:cNvPr id="87" name="Flowchart: Alternate Process 86">
                  <a:extLst>
                    <a:ext uri="{FF2B5EF4-FFF2-40B4-BE49-F238E27FC236}">
                      <a16:creationId xmlns:a16="http://schemas.microsoft.com/office/drawing/2014/main" id="{3D718D82-141A-0046-9D0E-9DED20321781}"/>
                    </a:ext>
                  </a:extLst>
                </p:cNvPr>
                <p:cNvSpPr/>
                <p:nvPr/>
              </p:nvSpPr>
              <p:spPr>
                <a:xfrm>
                  <a:off x="18059398" y="28192352"/>
                  <a:ext cx="3886200" cy="148590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Unlabeled Data</a:t>
                  </a:r>
                </a:p>
              </p:txBody>
            </p:sp>
            <p:sp>
              <p:nvSpPr>
                <p:cNvPr id="90" name="TextBox 89">
                  <a:extLst>
                    <a:ext uri="{FF2B5EF4-FFF2-40B4-BE49-F238E27FC236}">
                      <a16:creationId xmlns:a16="http://schemas.microsoft.com/office/drawing/2014/main" id="{4295964D-63AA-1D73-C0EA-0E4DD4C57B74}"/>
                    </a:ext>
                  </a:extLst>
                </p:cNvPr>
                <p:cNvSpPr txBox="1"/>
                <p:nvPr/>
              </p:nvSpPr>
              <p:spPr>
                <a:xfrm>
                  <a:off x="18718365" y="25214102"/>
                  <a:ext cx="2568265"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Input Data</a:t>
                  </a:r>
                </a:p>
              </p:txBody>
            </p:sp>
          </p:grpSp>
        </p:grpSp>
        <p:cxnSp>
          <p:nvCxnSpPr>
            <p:cNvPr id="94" name="Straight Arrow Connector 93">
              <a:extLst>
                <a:ext uri="{FF2B5EF4-FFF2-40B4-BE49-F238E27FC236}">
                  <a16:creationId xmlns:a16="http://schemas.microsoft.com/office/drawing/2014/main" id="{4321666F-D3C1-2F29-16ED-7EB595871F52}"/>
                </a:ext>
              </a:extLst>
            </p:cNvPr>
            <p:cNvCxnSpPr>
              <a:cxnSpLocks/>
            </p:cNvCxnSpPr>
            <p:nvPr/>
          </p:nvCxnSpPr>
          <p:spPr>
            <a:xfrm>
              <a:off x="24902810" y="24605466"/>
              <a:ext cx="353210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Connector: Elbow 96">
              <a:extLst>
                <a:ext uri="{FF2B5EF4-FFF2-40B4-BE49-F238E27FC236}">
                  <a16:creationId xmlns:a16="http://schemas.microsoft.com/office/drawing/2014/main" id="{8164063C-C3C9-0DAF-937C-D58F87A9082C}"/>
                </a:ext>
              </a:extLst>
            </p:cNvPr>
            <p:cNvCxnSpPr>
              <a:endCxn id="89" idx="2"/>
            </p:cNvCxnSpPr>
            <p:nvPr/>
          </p:nvCxnSpPr>
          <p:spPr>
            <a:xfrm rot="10800000" flipV="1">
              <a:off x="22331060" y="25209118"/>
              <a:ext cx="6706621" cy="741980"/>
            </a:xfrm>
            <a:prstGeom prst="bentConnector4">
              <a:avLst>
                <a:gd name="adj1" fmla="val -419"/>
                <a:gd name="adj2" fmla="val 24891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00" name="TextBox 99">
            <a:extLst>
              <a:ext uri="{FF2B5EF4-FFF2-40B4-BE49-F238E27FC236}">
                <a16:creationId xmlns:a16="http://schemas.microsoft.com/office/drawing/2014/main" id="{20C57C5A-F990-9488-A577-E05289AB09E5}"/>
              </a:ext>
            </a:extLst>
          </p:cNvPr>
          <p:cNvSpPr txBox="1"/>
          <p:nvPr/>
        </p:nvSpPr>
        <p:spPr>
          <a:xfrm>
            <a:off x="19345949" y="10406088"/>
            <a:ext cx="8174033" cy="4421660"/>
          </a:xfrm>
          <a:prstGeom prst="rect">
            <a:avLst/>
          </a:prstGeom>
          <a:noFill/>
        </p:spPr>
        <p:txBody>
          <a:bodyPr wrap="none" rtlCol="0">
            <a:spAutoFit/>
          </a:bodyPr>
          <a:lstStyle/>
          <a:p>
            <a:pPr algn="ctr">
              <a:lnSpc>
                <a:spcPct val="150000"/>
              </a:lnSpc>
            </a:pPr>
            <a:r>
              <a:rPr lang="en-US" sz="4800" b="1" i="0" dirty="0">
                <a:solidFill>
                  <a:srgbClr val="030712"/>
                </a:solidFill>
                <a:effectLst/>
                <a:latin typeface="Arial" panose="020B0604020202020204" pitchFamily="34" charset="0"/>
                <a:cs typeface="Arial" panose="020B0604020202020204" pitchFamily="34" charset="0"/>
              </a:rPr>
              <a:t>Pseudo labeling Strategy</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Initial model training on labeled data</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High-confidence prediction selection</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Iterative model refinement</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Temporal consistency checks</a:t>
            </a:r>
          </a:p>
        </p:txBody>
      </p:sp>
      <p:sp>
        <p:nvSpPr>
          <p:cNvPr id="106" name="TextBox 105">
            <a:extLst>
              <a:ext uri="{FF2B5EF4-FFF2-40B4-BE49-F238E27FC236}">
                <a16:creationId xmlns:a16="http://schemas.microsoft.com/office/drawing/2014/main" id="{94BECA7D-134D-20A0-8FF7-C293336050A2}"/>
              </a:ext>
            </a:extLst>
          </p:cNvPr>
          <p:cNvSpPr txBox="1"/>
          <p:nvPr/>
        </p:nvSpPr>
        <p:spPr>
          <a:xfrm>
            <a:off x="22003551" y="19132902"/>
            <a:ext cx="2467342"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Predictions</a:t>
            </a:r>
          </a:p>
        </p:txBody>
      </p:sp>
      <p:sp>
        <p:nvSpPr>
          <p:cNvPr id="107" name="TextBox 106">
            <a:extLst>
              <a:ext uri="{FF2B5EF4-FFF2-40B4-BE49-F238E27FC236}">
                <a16:creationId xmlns:a16="http://schemas.microsoft.com/office/drawing/2014/main" id="{679327FE-20ED-B346-067B-AF52BF54CEDC}"/>
              </a:ext>
            </a:extLst>
          </p:cNvPr>
          <p:cNvSpPr txBox="1"/>
          <p:nvPr/>
        </p:nvSpPr>
        <p:spPr>
          <a:xfrm>
            <a:off x="22347261" y="16591414"/>
            <a:ext cx="2937535"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Training Data</a:t>
            </a:r>
          </a:p>
        </p:txBody>
      </p:sp>
      <p:pic>
        <p:nvPicPr>
          <p:cNvPr id="111" name="Graphic 110" descr="Virtual Reality headset with solid fill">
            <a:extLst>
              <a:ext uri="{FF2B5EF4-FFF2-40B4-BE49-F238E27FC236}">
                <a16:creationId xmlns:a16="http://schemas.microsoft.com/office/drawing/2014/main" id="{76475E5B-EC9D-7892-8B58-0EF81EDC8C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56078" y="26078236"/>
            <a:ext cx="3198474" cy="3198474"/>
          </a:xfrm>
          <a:prstGeom prst="rect">
            <a:avLst/>
          </a:prstGeom>
        </p:spPr>
      </p:pic>
      <p:pic>
        <p:nvPicPr>
          <p:cNvPr id="113" name="Graphic 112" descr="Database with solid fill">
            <a:extLst>
              <a:ext uri="{FF2B5EF4-FFF2-40B4-BE49-F238E27FC236}">
                <a16:creationId xmlns:a16="http://schemas.microsoft.com/office/drawing/2014/main" id="{F25096D8-8909-5594-8A51-C33DA3518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26261" y="26400521"/>
            <a:ext cx="2987442" cy="2987442"/>
          </a:xfrm>
          <a:prstGeom prst="rect">
            <a:avLst/>
          </a:prstGeom>
        </p:spPr>
      </p:pic>
      <p:sp>
        <p:nvSpPr>
          <p:cNvPr id="114" name="Rectangle: Rounded Corners 113">
            <a:extLst>
              <a:ext uri="{FF2B5EF4-FFF2-40B4-BE49-F238E27FC236}">
                <a16:creationId xmlns:a16="http://schemas.microsoft.com/office/drawing/2014/main" id="{ACB4D843-741E-1DF3-2593-6F324001D82E}"/>
              </a:ext>
            </a:extLst>
          </p:cNvPr>
          <p:cNvSpPr/>
          <p:nvPr/>
        </p:nvSpPr>
        <p:spPr>
          <a:xfrm>
            <a:off x="19126781" y="20620703"/>
            <a:ext cx="7974151" cy="469401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FF76FF44-812C-0D0D-4245-6B52FFB73863}"/>
              </a:ext>
            </a:extLst>
          </p:cNvPr>
          <p:cNvSpPr txBox="1"/>
          <p:nvPr/>
        </p:nvSpPr>
        <p:spPr>
          <a:xfrm>
            <a:off x="19584421" y="20767822"/>
            <a:ext cx="7011535" cy="4421660"/>
          </a:xfrm>
          <a:prstGeom prst="rect">
            <a:avLst/>
          </a:prstGeom>
          <a:noFill/>
        </p:spPr>
        <p:txBody>
          <a:bodyPr wrap="none" rtlCol="0">
            <a:spAutoFit/>
          </a:bodyPr>
          <a:lstStyle/>
          <a:p>
            <a:pPr algn="ctr">
              <a:lnSpc>
                <a:spcPct val="150000"/>
              </a:lnSpc>
            </a:pPr>
            <a:r>
              <a:rPr lang="en-US" sz="4800" b="1" i="0" dirty="0">
                <a:solidFill>
                  <a:srgbClr val="030712"/>
                </a:solidFill>
                <a:effectLst/>
                <a:latin typeface="Arial" panose="020B0604020202020204" pitchFamily="34" charset="0"/>
                <a:cs typeface="Arial" panose="020B0604020202020204" pitchFamily="34" charset="0"/>
              </a:rPr>
              <a:t>Real-time Processing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Streaming audio buffer system</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Optimized inference pipeline</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Adaptive window sizing</a:t>
            </a:r>
          </a:p>
          <a:p>
            <a:pPr marL="571500" indent="-571500" algn="l">
              <a:lnSpc>
                <a:spcPct val="150000"/>
              </a:lnSpc>
              <a:buFont typeface="Arial" panose="020B0604020202020204" pitchFamily="34" charset="0"/>
              <a:buChar char="•"/>
            </a:pPr>
            <a:r>
              <a:rPr lang="en-US" sz="3600" b="0" i="0" dirty="0">
                <a:solidFill>
                  <a:srgbClr val="030712"/>
                </a:solidFill>
                <a:effectLst/>
                <a:latin typeface="Arial" panose="020B0604020202020204" pitchFamily="34" charset="0"/>
                <a:cs typeface="Arial" panose="020B0604020202020204" pitchFamily="34" charset="0"/>
              </a:rPr>
              <a:t>Efficient feature extraction</a:t>
            </a:r>
          </a:p>
        </p:txBody>
      </p:sp>
      <p:sp>
        <p:nvSpPr>
          <p:cNvPr id="116" name="TextBox 115">
            <a:extLst>
              <a:ext uri="{FF2B5EF4-FFF2-40B4-BE49-F238E27FC236}">
                <a16:creationId xmlns:a16="http://schemas.microsoft.com/office/drawing/2014/main" id="{EF4D0D06-D763-DA29-5A4E-EF1751AA751D}"/>
              </a:ext>
            </a:extLst>
          </p:cNvPr>
          <p:cNvSpPr txBox="1"/>
          <p:nvPr/>
        </p:nvSpPr>
        <p:spPr>
          <a:xfrm>
            <a:off x="16756078" y="29387963"/>
            <a:ext cx="2672526"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VR Headset</a:t>
            </a:r>
          </a:p>
        </p:txBody>
      </p:sp>
      <p:sp>
        <p:nvSpPr>
          <p:cNvPr id="117" name="TextBox 116">
            <a:extLst>
              <a:ext uri="{FF2B5EF4-FFF2-40B4-BE49-F238E27FC236}">
                <a16:creationId xmlns:a16="http://schemas.microsoft.com/office/drawing/2014/main" id="{7A5B5AAB-94E1-09F3-73C9-580683AAAD72}"/>
              </a:ext>
            </a:extLst>
          </p:cNvPr>
          <p:cNvSpPr txBox="1"/>
          <p:nvPr/>
        </p:nvSpPr>
        <p:spPr>
          <a:xfrm>
            <a:off x="26747976" y="29387963"/>
            <a:ext cx="1544012"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Server</a:t>
            </a:r>
          </a:p>
        </p:txBody>
      </p:sp>
      <p:cxnSp>
        <p:nvCxnSpPr>
          <p:cNvPr id="121" name="Straight Arrow Connector 120">
            <a:extLst>
              <a:ext uri="{FF2B5EF4-FFF2-40B4-BE49-F238E27FC236}">
                <a16:creationId xmlns:a16="http://schemas.microsoft.com/office/drawing/2014/main" id="{0B658E93-48D2-9FBA-7142-C045B0BDD59E}"/>
              </a:ext>
            </a:extLst>
          </p:cNvPr>
          <p:cNvCxnSpPr/>
          <p:nvPr/>
        </p:nvCxnSpPr>
        <p:spPr>
          <a:xfrm>
            <a:off x="20150389" y="28422600"/>
            <a:ext cx="6071709"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3" name="Straight Arrow Connector 122">
            <a:extLst>
              <a:ext uri="{FF2B5EF4-FFF2-40B4-BE49-F238E27FC236}">
                <a16:creationId xmlns:a16="http://schemas.microsoft.com/office/drawing/2014/main" id="{87B7144D-B52D-6DA8-E811-5877018D1973}"/>
              </a:ext>
            </a:extLst>
          </p:cNvPr>
          <p:cNvCxnSpPr/>
          <p:nvPr/>
        </p:nvCxnSpPr>
        <p:spPr>
          <a:xfrm flipH="1">
            <a:off x="20249495" y="27065607"/>
            <a:ext cx="597545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4" name="TextBox 123">
            <a:extLst>
              <a:ext uri="{FF2B5EF4-FFF2-40B4-BE49-F238E27FC236}">
                <a16:creationId xmlns:a16="http://schemas.microsoft.com/office/drawing/2014/main" id="{49FFE9B7-35A4-A3A9-BCC1-2F10D914CB3C}"/>
              </a:ext>
            </a:extLst>
          </p:cNvPr>
          <p:cNvSpPr txBox="1"/>
          <p:nvPr/>
        </p:nvSpPr>
        <p:spPr>
          <a:xfrm>
            <a:off x="21945598" y="28533685"/>
            <a:ext cx="2980303"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Audio Stream</a:t>
            </a:r>
          </a:p>
        </p:txBody>
      </p:sp>
      <p:sp>
        <p:nvSpPr>
          <p:cNvPr id="125" name="TextBox 124">
            <a:extLst>
              <a:ext uri="{FF2B5EF4-FFF2-40B4-BE49-F238E27FC236}">
                <a16:creationId xmlns:a16="http://schemas.microsoft.com/office/drawing/2014/main" id="{1942469E-A950-DB6E-11D4-F3B9ECECF657}"/>
              </a:ext>
            </a:extLst>
          </p:cNvPr>
          <p:cNvSpPr txBox="1"/>
          <p:nvPr/>
        </p:nvSpPr>
        <p:spPr>
          <a:xfrm>
            <a:off x="21589741" y="26378258"/>
            <a:ext cx="4057521"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Emotion Prediction</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349</TotalTime>
  <Words>284</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ui-sans-serif</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Kshitij Kokkera</cp:lastModifiedBy>
  <cp:revision>41</cp:revision>
  <cp:lastPrinted>2020-02-13T13:03:36Z</cp:lastPrinted>
  <dcterms:created xsi:type="dcterms:W3CDTF">2018-02-06T18:12:23Z</dcterms:created>
  <dcterms:modified xsi:type="dcterms:W3CDTF">2024-11-16T03:43:57Z</dcterms:modified>
</cp:coreProperties>
</file>