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6B709-C2AE-1AA2-B284-1F6B91A5C61D}" v="1513" dt="2024-11-15T00:34:08.191"/>
    <p1510:client id="{709B22A6-F1AB-04DE-6E69-1918E16E8CEF}" v="346" dt="2024-11-15T21:10:40.909"/>
    <p1510:client id="{B04945A4-3C46-7566-D879-D6D5783B9415}" v="503" dt="2024-11-16T04:52:56.260"/>
    <p1510:client id="{B12B7DDF-0607-A90B-C7AB-429A6B1E5597}" v="148" dt="2024-11-14T23:06:43.676"/>
    <p1510:client id="{BEF2C3E0-FA85-6430-4FE3-C2C935D5EB1F}" v="978" dt="2024-11-14T23:46:41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pos="138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3107427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1000"/>
            </a:pPr>
            <a:r>
              <a:rPr lang="en-US" sz="1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Pedagogical Libraries for Code Analysis</a:t>
            </a:r>
            <a:endParaRPr lang="en-US" sz="1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3600"/>
            </a:pP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Derek Chiou,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Luca Doutt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Ghulam Mujtaba Qasimi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Kennedy Westry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</a:t>
            </a:r>
            <a:r>
              <a:rPr lang="en-US" sz="3600" b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adviser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Luke </a:t>
            </a:r>
            <a:r>
              <a:rPr lang="en-US" sz="360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Gusukuma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Ph.D.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VCU College of Engineering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Luke </a:t>
            </a:r>
            <a:r>
              <a:rPr lang="en-US" sz="360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Gusukuma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Ph.D.</a:t>
            </a:r>
            <a:endParaRPr sz="3600" i="0" u="none" strike="noStrike" cap="non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A67A-EEF7-407B-9A04-D58290204506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0">
                <a:solidFill>
                  <a:srgbClr val="77C159"/>
                </a:solidFill>
                <a:latin typeface="Arial"/>
                <a:cs typeface="Arial"/>
              </a:rPr>
              <a:t>25-312</a:t>
            </a:r>
            <a:endParaRPr lang="en-US" sz="8000">
              <a:solidFill>
                <a:srgbClr val="77C1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0C962-CDA7-47B8-E351-C3669F57F434}"/>
              </a:ext>
            </a:extLst>
          </p:cNvPr>
          <p:cNvSpPr txBox="1"/>
          <p:nvPr/>
        </p:nvSpPr>
        <p:spPr>
          <a:xfrm>
            <a:off x="2671601" y="7022242"/>
            <a:ext cx="8783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"/>
                <a:cs typeface="Calibri"/>
              </a:rPr>
              <a:t>Problem</a:t>
            </a:r>
            <a:endParaRPr lang="en-US" sz="4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BAA8A-7C89-EDE0-9AE6-0B97D1FEC171}"/>
              </a:ext>
            </a:extLst>
          </p:cNvPr>
          <p:cNvSpPr txBox="1"/>
          <p:nvPr/>
        </p:nvSpPr>
        <p:spPr>
          <a:xfrm>
            <a:off x="18018617" y="7022240"/>
            <a:ext cx="8783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"/>
                <a:cs typeface="Calibri"/>
              </a:rPr>
              <a:t>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951C9-6E59-12D7-B46E-35B0C8453B87}"/>
              </a:ext>
            </a:extLst>
          </p:cNvPr>
          <p:cNvSpPr txBox="1"/>
          <p:nvPr/>
        </p:nvSpPr>
        <p:spPr>
          <a:xfrm>
            <a:off x="31351813" y="7022240"/>
            <a:ext cx="87832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Arial"/>
                <a:cs typeface="Calibri"/>
              </a:rPr>
              <a:t>Solution</a:t>
            </a:r>
            <a:endParaRPr lang="en-US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C0870-3326-365B-9956-FA2320A1F4A1}"/>
              </a:ext>
            </a:extLst>
          </p:cNvPr>
          <p:cNvSpPr txBox="1"/>
          <p:nvPr/>
        </p:nvSpPr>
        <p:spPr>
          <a:xfrm>
            <a:off x="1406471" y="8397721"/>
            <a:ext cx="133855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Manual grading in programming is time-consuming and not scalable for large classes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Current automated feedback systems typically detect surface-level syntax errors or match outputs using unit tests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Compiler errors, by themselves, are unhelpful for beginners</a:t>
            </a:r>
          </a:p>
        </p:txBody>
      </p:sp>
      <p:pic>
        <p:nvPicPr>
          <p:cNvPr id="8" name="Picture 7" descr="Java - Logos Download">
            <a:extLst>
              <a:ext uri="{FF2B5EF4-FFF2-40B4-BE49-F238E27FC236}">
                <a16:creationId xmlns:a16="http://schemas.microsoft.com/office/drawing/2014/main" id="{9C6B8405-27F3-442A-A682-42F08D2A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391" y="28742695"/>
            <a:ext cx="5315300" cy="2971619"/>
          </a:xfrm>
          <a:prstGeom prst="rect">
            <a:avLst/>
          </a:prstGeom>
        </p:spPr>
      </p:pic>
      <p:pic>
        <p:nvPicPr>
          <p:cNvPr id="11" name="Picture 10" descr="A blue elephant with black background&#10;&#10;Description automatically generated">
            <a:extLst>
              <a:ext uri="{FF2B5EF4-FFF2-40B4-BE49-F238E27FC236}">
                <a16:creationId xmlns:a16="http://schemas.microsoft.com/office/drawing/2014/main" id="{2A3278B3-2AC8-DCAE-9255-FADCCF13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4881" y="24285508"/>
            <a:ext cx="4094954" cy="4123529"/>
          </a:xfrm>
          <a:prstGeom prst="rect">
            <a:avLst/>
          </a:prstGeom>
        </p:spPr>
      </p:pic>
      <p:pic>
        <p:nvPicPr>
          <p:cNvPr id="13" name="Picture 12" descr="pedal-logo-v3.png">
            <a:extLst>
              <a:ext uri="{FF2B5EF4-FFF2-40B4-BE49-F238E27FC236}">
                <a16:creationId xmlns:a16="http://schemas.microsoft.com/office/drawing/2014/main" id="{EF08D890-666B-D854-9DDE-4F1217CAB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4429" y="23632833"/>
            <a:ext cx="6383969" cy="6383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B0200-4F74-C659-8638-F6E7EF4D1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9906" y="29550923"/>
            <a:ext cx="8538665" cy="1658566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0D9391B9-3C10-42CB-F631-21513610A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422" y="24622520"/>
            <a:ext cx="8245605" cy="5376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F85D8-511A-FDDC-078D-CA808CEBAFD1}"/>
              </a:ext>
            </a:extLst>
          </p:cNvPr>
          <p:cNvSpPr txBox="1"/>
          <p:nvPr/>
        </p:nvSpPr>
        <p:spPr>
          <a:xfrm>
            <a:off x="16603426" y="8397720"/>
            <a:ext cx="1241808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b="1">
                <a:latin typeface="Arial"/>
                <a:cs typeface="Calibri"/>
              </a:rPr>
              <a:t>Pedal</a:t>
            </a:r>
            <a:r>
              <a:rPr lang="en-US" sz="3600">
                <a:latin typeface="Arial"/>
                <a:cs typeface="Calibri"/>
              </a:rPr>
              <a:t> (Pedagogical Library) by Luke </a:t>
            </a:r>
            <a:r>
              <a:rPr lang="en-US" sz="3600" err="1">
                <a:latin typeface="Arial"/>
                <a:cs typeface="Calibri"/>
              </a:rPr>
              <a:t>Gusukuma</a:t>
            </a:r>
            <a:r>
              <a:rPr lang="en-US" sz="3600">
                <a:latin typeface="Arial"/>
                <a:cs typeface="Calibri"/>
              </a:rPr>
              <a:t> and Austin Bart, an instructor-centric framework for automated code feedback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Written in </a:t>
            </a:r>
            <a:r>
              <a:rPr lang="en-US" sz="3600" b="1">
                <a:latin typeface="Arial"/>
                <a:cs typeface="Calibri"/>
              </a:rPr>
              <a:t>Python</a:t>
            </a:r>
            <a:r>
              <a:rPr lang="en-US" sz="3600">
                <a:latin typeface="Arial"/>
                <a:cs typeface="Calibri"/>
              </a:rPr>
              <a:t>, works on Python files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Many introductory courses instead use </a:t>
            </a:r>
            <a:r>
              <a:rPr lang="en-US" sz="3600" b="1">
                <a:latin typeface="Arial"/>
                <a:cs typeface="Calibri"/>
              </a:rPr>
              <a:t>Java</a:t>
            </a:r>
            <a:r>
              <a:rPr lang="en-US" sz="3600">
                <a:latin typeface="Arial"/>
                <a:cs typeface="Calibri"/>
              </a:rPr>
              <a:t>, motivated by teaching object-oriented concepts</a:t>
            </a:r>
          </a:p>
          <a:p>
            <a:pPr marL="571500" indent="-571500">
              <a:buFont typeface="Arial"/>
              <a:buChar char="•"/>
            </a:pPr>
            <a:endParaRPr lang="en-US" sz="3600">
              <a:latin typeface="Arial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38A62-F1CC-46FE-8A9A-EC3E9259F30B}"/>
              </a:ext>
            </a:extLst>
          </p:cNvPr>
          <p:cNvSpPr txBox="1"/>
          <p:nvPr/>
        </p:nvSpPr>
        <p:spPr>
          <a:xfrm>
            <a:off x="29954361" y="8397720"/>
            <a:ext cx="1241808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Create </a:t>
            </a:r>
            <a:r>
              <a:rPr lang="en-US" sz="3600" b="1" err="1">
                <a:latin typeface="Arial"/>
                <a:cs typeface="Calibri"/>
              </a:rPr>
              <a:t>JPedal</a:t>
            </a:r>
            <a:r>
              <a:rPr lang="en-US" sz="3600">
                <a:latin typeface="Arial"/>
                <a:cs typeface="Calibri"/>
              </a:rPr>
              <a:t>, the Java version of Pedal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Implement the </a:t>
            </a:r>
            <a:r>
              <a:rPr lang="en-US" sz="3600" b="1">
                <a:latin typeface="Arial"/>
                <a:cs typeface="Calibri"/>
              </a:rPr>
              <a:t>CAIT (Capturing AST-Included Trees) module</a:t>
            </a:r>
            <a:r>
              <a:rPr lang="en-US" sz="3600">
                <a:latin typeface="Arial"/>
                <a:cs typeface="Calibri"/>
              </a:rPr>
              <a:t>, allowing the instructor to declaratively check for certain patterns in student code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Calibri"/>
              </a:rPr>
              <a:t>Lay the groundwork for the remaining modules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latin typeface="Arial"/>
                <a:cs typeface="Arial"/>
              </a:rPr>
              <a:t>Builds with Gradle and IntelliJ</a:t>
            </a:r>
            <a:endParaRPr lang="en-US" sz="3600">
              <a:latin typeface="Arial"/>
              <a:cs typeface="Calibri"/>
            </a:endParaRPr>
          </a:p>
        </p:txBody>
      </p:sp>
      <p:pic>
        <p:nvPicPr>
          <p:cNvPr id="22" name="Picture 21" descr="A colorful logo with white letters&#10;&#10;Description automatically generated">
            <a:extLst>
              <a:ext uri="{FF2B5EF4-FFF2-40B4-BE49-F238E27FC236}">
                <a16:creationId xmlns:a16="http://schemas.microsoft.com/office/drawing/2014/main" id="{1AC15068-AA67-44C7-6490-046D0F5AC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0004" y="25542842"/>
            <a:ext cx="2536810" cy="2536810"/>
          </a:xfrm>
          <a:prstGeom prst="rect">
            <a:avLst/>
          </a:prstGeom>
        </p:spPr>
      </p:pic>
      <p:pic>
        <p:nvPicPr>
          <p:cNvPr id="26" name="Picture 25" descr="A diagram of a program&#10;&#10;Description automatically generated">
            <a:extLst>
              <a:ext uri="{FF2B5EF4-FFF2-40B4-BE49-F238E27FC236}">
                <a16:creationId xmlns:a16="http://schemas.microsoft.com/office/drawing/2014/main" id="{39AEB315-65C4-8FC9-84A5-2AAF574C017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02" t="3516" r="3030" b="-252"/>
          <a:stretch/>
        </p:blipFill>
        <p:spPr>
          <a:xfrm>
            <a:off x="840801" y="12312905"/>
            <a:ext cx="16545476" cy="11816669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A19F4B3-025A-EA74-D4C3-91B891F21EBC}"/>
              </a:ext>
            </a:extLst>
          </p:cNvPr>
          <p:cNvSpPr/>
          <p:nvPr/>
        </p:nvSpPr>
        <p:spPr>
          <a:xfrm>
            <a:off x="13337268" y="14080641"/>
            <a:ext cx="2264339" cy="170381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99326F-4AE9-3E6C-4369-4529F4D7E084}"/>
              </a:ext>
            </a:extLst>
          </p:cNvPr>
          <p:cNvSpPr/>
          <p:nvPr/>
        </p:nvSpPr>
        <p:spPr>
          <a:xfrm>
            <a:off x="19413427" y="13161381"/>
            <a:ext cx="22839141" cy="9583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cs typeface="Calibri"/>
              </a:rPr>
              <a:t>[UML Goes Here]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03BC1B-20E3-C5BE-560B-BC7CC77D8F8F}"/>
              </a:ext>
            </a:extLst>
          </p:cNvPr>
          <p:cNvCxnSpPr/>
          <p:nvPr/>
        </p:nvCxnSpPr>
        <p:spPr>
          <a:xfrm>
            <a:off x="15712154" y="15543562"/>
            <a:ext cx="3602861" cy="12693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B0D5F8-42C8-1AB3-0D59-25DBEAD9A138}"/>
              </a:ext>
            </a:extLst>
          </p:cNvPr>
          <p:cNvSpPr/>
          <p:nvPr/>
        </p:nvSpPr>
        <p:spPr>
          <a:xfrm>
            <a:off x="19423431" y="13177226"/>
            <a:ext cx="22847958" cy="1237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7A09D-5FB3-FFAD-CF6C-DFB70FBBBF22}"/>
              </a:ext>
            </a:extLst>
          </p:cNvPr>
          <p:cNvSpPr txBox="1"/>
          <p:nvPr/>
        </p:nvSpPr>
        <p:spPr>
          <a:xfrm>
            <a:off x="29603451" y="13412811"/>
            <a:ext cx="28448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cs typeface="Calibri"/>
              </a:rPr>
              <a:t>CAIT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8912E-B74B-56AD-4EE8-467D7D2F8108}"/>
              </a:ext>
            </a:extLst>
          </p:cNvPr>
          <p:cNvSpPr txBox="1"/>
          <p:nvPr/>
        </p:nvSpPr>
        <p:spPr>
          <a:xfrm>
            <a:off x="19423081" y="14937216"/>
            <a:ext cx="23046983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Take in student submission, parsed as </a:t>
            </a:r>
            <a:r>
              <a:rPr lang="en-US" sz="3600" b="1" dirty="0">
                <a:latin typeface="Arial"/>
                <a:cs typeface="Arial"/>
              </a:rPr>
              <a:t>Abstract Syntax Tree</a:t>
            </a:r>
            <a:r>
              <a:rPr lang="en-US" sz="3600" dirty="0">
                <a:latin typeface="Arial"/>
                <a:cs typeface="Arial"/>
              </a:rPr>
              <a:t> by </a:t>
            </a:r>
            <a:r>
              <a:rPr lang="en-US" sz="3600" b="1" dirty="0">
                <a:latin typeface="Arial"/>
                <a:cs typeface="Arial"/>
              </a:rPr>
              <a:t>Source</a:t>
            </a:r>
            <a:r>
              <a:rPr lang="en-US" sz="3600" dirty="0">
                <a:latin typeface="Arial"/>
                <a:cs typeface="Arial"/>
              </a:rPr>
              <a:t> module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Take in teacher pattern, formatted as Abstract Syntax Tree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Attempt to </a:t>
            </a:r>
            <a:r>
              <a:rPr lang="en-US" sz="3600" b="1" dirty="0">
                <a:latin typeface="Arial"/>
                <a:cs typeface="Arial"/>
              </a:rPr>
              <a:t>find matches</a:t>
            </a:r>
            <a:r>
              <a:rPr lang="en-US" sz="3600" dirty="0">
                <a:latin typeface="Arial"/>
                <a:cs typeface="Arial"/>
              </a:rPr>
              <a:t>:</a:t>
            </a:r>
          </a:p>
          <a:p>
            <a:pPr marL="1028700" lvl="1" indent="-571500">
              <a:buFont typeface="Courier New"/>
              <a:buChar char="o"/>
            </a:pPr>
            <a:r>
              <a:rPr lang="en-US" sz="3600" dirty="0">
                <a:latin typeface="Arial"/>
                <a:cs typeface="Arial"/>
              </a:rPr>
              <a:t>Semantically equal nodes are equal</a:t>
            </a:r>
          </a:p>
          <a:p>
            <a:pPr marL="1028700" lvl="1" indent="-571500">
              <a:buFont typeface="Courier New"/>
              <a:buChar char="o"/>
            </a:pPr>
            <a:r>
              <a:rPr lang="en-US" sz="3600" dirty="0">
                <a:latin typeface="Arial"/>
                <a:cs typeface="Arial"/>
              </a:rPr>
              <a:t>Expression placeholders match any node</a:t>
            </a:r>
          </a:p>
          <a:p>
            <a:pPr marL="1028700" lvl="1" indent="-571500">
              <a:buFont typeface="Courier New"/>
              <a:buChar char="o"/>
            </a:pPr>
            <a:r>
              <a:rPr lang="en-US" sz="3600" dirty="0">
                <a:latin typeface="Arial"/>
                <a:cs typeface="Arial"/>
              </a:rPr>
              <a:t>Variable placeholders match identifiers</a:t>
            </a:r>
          </a:p>
          <a:p>
            <a:pPr marL="1485900" lvl="2" indent="-571500">
              <a:buFont typeface="Wingdings"/>
              <a:buChar char="§"/>
            </a:pPr>
            <a:r>
              <a:rPr lang="en-US" sz="3600" dirty="0">
                <a:latin typeface="Arial"/>
                <a:cs typeface="Arial"/>
              </a:rPr>
              <a:t>Symbol table ensures consistency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Recursively search for subtree matches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Apply </a:t>
            </a:r>
            <a:r>
              <a:rPr lang="en-US" sz="3600" b="1" dirty="0">
                <a:latin typeface="Arial"/>
                <a:cs typeface="Arial"/>
              </a:rPr>
              <a:t>horizontal stretching</a:t>
            </a:r>
          </a:p>
          <a:p>
            <a:pPr marL="1028700" lvl="1" indent="-571500">
              <a:buFont typeface="Courier New"/>
              <a:buChar char="o"/>
            </a:pPr>
            <a:r>
              <a:rPr lang="en-US" sz="3600" dirty="0">
                <a:latin typeface="Arial"/>
                <a:cs typeface="Arial"/>
              </a:rPr>
              <a:t>Siblings of commutative operations can be swapped (total + item -&gt; item + total)</a:t>
            </a:r>
          </a:p>
          <a:p>
            <a:pPr marL="1028700" lvl="1" indent="-571500">
              <a:buFont typeface="Courier New"/>
              <a:buChar char="o"/>
            </a:pPr>
            <a:r>
              <a:rPr lang="en-US" sz="3600" dirty="0">
                <a:latin typeface="Arial"/>
                <a:cs typeface="Arial"/>
              </a:rPr>
              <a:t>Irrelevant nodes can be deleted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Arial"/>
                <a:cs typeface="Arial"/>
              </a:rPr>
              <a:t>Output and save results for further interpretation</a:t>
            </a: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Consolas"/>
              <a:cs typeface="Arial"/>
            </a:endParaRPr>
          </a:p>
          <a:p>
            <a:pPr marL="571500" indent="-571500">
              <a:buFont typeface="Arial"/>
              <a:buChar char="•"/>
            </a:pPr>
            <a:endParaRPr lang="en-US"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176</cp:revision>
  <cp:lastPrinted>2020-02-13T13:03:36Z</cp:lastPrinted>
  <dcterms:created xsi:type="dcterms:W3CDTF">2018-02-06T18:12:23Z</dcterms:created>
  <dcterms:modified xsi:type="dcterms:W3CDTF">2024-11-16T04:54:06Z</dcterms:modified>
</cp:coreProperties>
</file>