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B551B-F3D8-1951-E433-BC31B4CFF442}" v="153" dt="2025-03-29T01:11:1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81D7F117-1B80-3FDE-C7F4-AE4AC97B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325" y="12379228"/>
            <a:ext cx="36823400" cy="17129013"/>
          </a:xfrm>
          <a:prstGeom prst="rect">
            <a:avLst/>
          </a:prstGeom>
        </p:spPr>
      </p:pic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3107427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1000"/>
            </a:pPr>
            <a:r>
              <a:rPr lang="en-US" sz="1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Pedagogical Libraries for Code Analysis</a:t>
            </a:r>
            <a:endParaRPr lang="en-US" sz="1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3600"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Derek Chiou,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Luca Doutt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Ghulam Mujtaba Qasimi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Kennedy Westry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</a:t>
            </a:r>
            <a:r>
              <a:rPr lang="en-US" sz="3600" b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adviser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Luke </a:t>
            </a:r>
            <a:r>
              <a:rPr lang="en-US" sz="360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Gusukuma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Ph.D.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VCU College of Engineering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Luke </a:t>
            </a:r>
            <a:r>
              <a:rPr lang="en-US" sz="360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Gusukuma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Ph.D.</a:t>
            </a:r>
            <a:endParaRPr sz="3600" i="0" u="none" strike="noStrike" cap="non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A67A-EEF7-407B-9A04-D58290204506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0">
                <a:solidFill>
                  <a:srgbClr val="77C159"/>
                </a:solidFill>
                <a:latin typeface="Arial"/>
                <a:cs typeface="Arial"/>
              </a:rPr>
              <a:t>25-312</a:t>
            </a:r>
            <a:endParaRPr lang="en-US" sz="8000">
              <a:solidFill>
                <a:srgbClr val="77C1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0C962-CDA7-47B8-E351-C3669F57F434}"/>
              </a:ext>
            </a:extLst>
          </p:cNvPr>
          <p:cNvSpPr txBox="1"/>
          <p:nvPr/>
        </p:nvSpPr>
        <p:spPr>
          <a:xfrm>
            <a:off x="2671601" y="7022242"/>
            <a:ext cx="8783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"/>
                <a:cs typeface="Calibri"/>
              </a:rPr>
              <a:t>Problem</a:t>
            </a:r>
            <a:endParaRPr lang="en-US" sz="4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BAA8A-7C89-EDE0-9AE6-0B97D1FEC171}"/>
              </a:ext>
            </a:extLst>
          </p:cNvPr>
          <p:cNvSpPr txBox="1"/>
          <p:nvPr/>
        </p:nvSpPr>
        <p:spPr>
          <a:xfrm>
            <a:off x="18018617" y="7022240"/>
            <a:ext cx="8783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"/>
                <a:cs typeface="Calibri"/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951C9-6E59-12D7-B46E-35B0C8453B87}"/>
              </a:ext>
            </a:extLst>
          </p:cNvPr>
          <p:cNvSpPr txBox="1"/>
          <p:nvPr/>
        </p:nvSpPr>
        <p:spPr>
          <a:xfrm>
            <a:off x="31351813" y="7022240"/>
            <a:ext cx="8783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"/>
                <a:cs typeface="Calibri"/>
              </a:rPr>
              <a:t>Solution</a:t>
            </a:r>
            <a:endParaRPr lang="en-US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C0870-3326-365B-9956-FA2320A1F4A1}"/>
              </a:ext>
            </a:extLst>
          </p:cNvPr>
          <p:cNvSpPr txBox="1"/>
          <p:nvPr/>
        </p:nvSpPr>
        <p:spPr>
          <a:xfrm>
            <a:off x="1406471" y="8397721"/>
            <a:ext cx="133855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Calibri"/>
              </a:rPr>
              <a:t>Manual grading for code submissions is time-consuming and not scalable for large classes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Calibri"/>
              </a:rPr>
              <a:t>Current automated feedback systems detect surface-level syntax errors or match outputs using unit tests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Calibri"/>
              </a:rPr>
              <a:t>Compiler errors, by themselves, are unhelpful for beginners</a:t>
            </a:r>
          </a:p>
        </p:txBody>
      </p:sp>
      <p:pic>
        <p:nvPicPr>
          <p:cNvPr id="8" name="Picture 7" descr="Java - Logos Download">
            <a:extLst>
              <a:ext uri="{FF2B5EF4-FFF2-40B4-BE49-F238E27FC236}">
                <a16:creationId xmlns:a16="http://schemas.microsoft.com/office/drawing/2014/main" id="{9C6B8405-27F3-442A-A682-42F08D2A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525" y="29093477"/>
            <a:ext cx="5315300" cy="2971619"/>
          </a:xfrm>
          <a:prstGeom prst="rect">
            <a:avLst/>
          </a:prstGeom>
        </p:spPr>
      </p:pic>
      <p:pic>
        <p:nvPicPr>
          <p:cNvPr id="11" name="Picture 10" descr="A blue elephant with black background&#10;&#10;Description automatically generated">
            <a:extLst>
              <a:ext uri="{FF2B5EF4-FFF2-40B4-BE49-F238E27FC236}">
                <a16:creationId xmlns:a16="http://schemas.microsoft.com/office/drawing/2014/main" id="{2A3278B3-2AC8-DCAE-9255-FADCCF13ED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520" r="775" b="-3846"/>
          <a:stretch/>
        </p:blipFill>
        <p:spPr>
          <a:xfrm>
            <a:off x="1525939" y="22503587"/>
            <a:ext cx="4207348" cy="4282127"/>
          </a:xfrm>
          <a:prstGeom prst="rect">
            <a:avLst/>
          </a:prstGeom>
        </p:spPr>
      </p:pic>
      <p:pic>
        <p:nvPicPr>
          <p:cNvPr id="13" name="Picture 12" descr="pedal-logo-v3.png">
            <a:extLst>
              <a:ext uri="{FF2B5EF4-FFF2-40B4-BE49-F238E27FC236}">
                <a16:creationId xmlns:a16="http://schemas.microsoft.com/office/drawing/2014/main" id="{EF08D890-666B-D854-9DDE-4F1217CAB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2854" y="22499730"/>
            <a:ext cx="8836483" cy="9075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F85D8-511A-FDDC-078D-CA808CEBAFD1}"/>
              </a:ext>
            </a:extLst>
          </p:cNvPr>
          <p:cNvSpPr txBox="1"/>
          <p:nvPr/>
        </p:nvSpPr>
        <p:spPr>
          <a:xfrm>
            <a:off x="16603426" y="8397720"/>
            <a:ext cx="1241808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/>
                <a:cs typeface="Calibri"/>
              </a:rPr>
              <a:t>Pedal</a:t>
            </a:r>
            <a:r>
              <a:rPr lang="en-US" sz="3600" dirty="0">
                <a:latin typeface="Arial"/>
                <a:cs typeface="Calibri"/>
              </a:rPr>
              <a:t> (Pedagogical Library) by Luke </a:t>
            </a:r>
            <a:r>
              <a:rPr lang="en-US" sz="3600" dirty="0" err="1">
                <a:latin typeface="Arial"/>
                <a:cs typeface="Calibri"/>
              </a:rPr>
              <a:t>Gusukuma</a:t>
            </a:r>
            <a:r>
              <a:rPr lang="en-US" sz="3600" dirty="0">
                <a:latin typeface="Arial"/>
                <a:cs typeface="Calibri"/>
              </a:rPr>
              <a:t> and Austin Bart, an instructor-centric framework for automated code feedback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Calibri"/>
              </a:rPr>
              <a:t>Written in </a:t>
            </a:r>
            <a:r>
              <a:rPr lang="en-US" sz="3600" b="1" dirty="0">
                <a:latin typeface="Arial"/>
                <a:cs typeface="Calibri"/>
              </a:rPr>
              <a:t>Python</a:t>
            </a:r>
            <a:r>
              <a:rPr lang="en-US" sz="3600" dirty="0">
                <a:latin typeface="Arial"/>
                <a:cs typeface="Calibri"/>
              </a:rPr>
              <a:t>, works on Python files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Calibri"/>
              </a:rPr>
              <a:t>Many introductory courses instead use </a:t>
            </a:r>
            <a:r>
              <a:rPr lang="en-US" sz="3600" b="1" dirty="0">
                <a:latin typeface="Arial"/>
                <a:cs typeface="Calibri"/>
              </a:rPr>
              <a:t>Java</a:t>
            </a:r>
            <a:r>
              <a:rPr lang="en-US" sz="3600" dirty="0">
                <a:latin typeface="Arial"/>
                <a:cs typeface="Calibri"/>
              </a:rPr>
              <a:t>, motivated by object-oriented foundations</a:t>
            </a:r>
          </a:p>
          <a:p>
            <a:pPr marL="571500" indent="-571500">
              <a:buFont typeface="Arial"/>
              <a:buChar char="•"/>
            </a:pPr>
            <a:endParaRPr lang="en-US" sz="3600">
              <a:latin typeface="Arial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38A62-F1CC-46FE-8A9A-EC3E9259F30B}"/>
              </a:ext>
            </a:extLst>
          </p:cNvPr>
          <p:cNvSpPr txBox="1"/>
          <p:nvPr/>
        </p:nvSpPr>
        <p:spPr>
          <a:xfrm>
            <a:off x="29954361" y="8397720"/>
            <a:ext cx="1241808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Create </a:t>
            </a:r>
            <a:r>
              <a:rPr lang="en-US" sz="3600" b="1" err="1">
                <a:latin typeface="Arial"/>
                <a:cs typeface="Calibri"/>
              </a:rPr>
              <a:t>JPedal</a:t>
            </a:r>
            <a:r>
              <a:rPr lang="en-US" sz="3600">
                <a:latin typeface="Arial"/>
                <a:cs typeface="Calibri"/>
              </a:rPr>
              <a:t>, the Java version of Pedal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Implement the </a:t>
            </a:r>
            <a:r>
              <a:rPr lang="en-US" sz="3600" b="1">
                <a:latin typeface="Arial"/>
                <a:cs typeface="Calibri"/>
              </a:rPr>
              <a:t>CAIT (Capturing AST-Included Trees) module</a:t>
            </a:r>
            <a:r>
              <a:rPr lang="en-US" sz="3600">
                <a:latin typeface="Arial"/>
                <a:cs typeface="Calibri"/>
              </a:rPr>
              <a:t>, allowing the instructor to declaratively check for certain patterns in student code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Lay the groundwork for the remaining modules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Arial"/>
              </a:rPr>
              <a:t>Builds with Gradle and IntelliJ</a:t>
            </a:r>
            <a:endParaRPr lang="en-US" sz="3600">
              <a:latin typeface="Arial"/>
              <a:cs typeface="Calibri"/>
            </a:endParaRPr>
          </a:p>
        </p:txBody>
      </p:sp>
      <p:pic>
        <p:nvPicPr>
          <p:cNvPr id="22" name="Picture 21" descr="A colorful logo with white letters&#10;&#10;Description automatically generated">
            <a:extLst>
              <a:ext uri="{FF2B5EF4-FFF2-40B4-BE49-F238E27FC236}">
                <a16:creationId xmlns:a16="http://schemas.microsoft.com/office/drawing/2014/main" id="{1AC15068-AA67-44C7-6490-046D0F5AC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6282" y="15502939"/>
            <a:ext cx="3628579" cy="35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69</cp:revision>
  <cp:lastPrinted>2020-02-13T13:03:36Z</cp:lastPrinted>
  <dcterms:created xsi:type="dcterms:W3CDTF">2018-02-06T18:12:23Z</dcterms:created>
  <dcterms:modified xsi:type="dcterms:W3CDTF">2025-03-29T01:24:11Z</dcterms:modified>
</cp:coreProperties>
</file>