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13"/>
    <a:srgbClr val="74C058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F6C43-4211-416E-93FC-D2C561A9F2C4}" v="58" dt="2025-03-28T00:13:2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" d="100"/>
          <a:sy n="18" d="100"/>
        </p:scale>
        <p:origin x="706" y="-329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 Chatbot</a:t>
            </a:r>
            <a:endParaRPr lang="en-US" sz="1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Kennedy Martin, Israel </a:t>
            </a:r>
            <a:r>
              <a:rPr lang="en-US" sz="3600" b="0" i="0" u="none" strike="noStrike" cap="none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Agoe-Sowah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Eric Simoni, Antony Fuentes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Caroline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Budwell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Virginia Commonwealth University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25-314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F5E2C-049C-CAB6-3249-83724F9E7DD0}"/>
              </a:ext>
            </a:extLst>
          </p:cNvPr>
          <p:cNvSpPr/>
          <p:nvPr/>
        </p:nvSpPr>
        <p:spPr>
          <a:xfrm>
            <a:off x="1775012" y="6856464"/>
            <a:ext cx="13308396" cy="9236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EF40E-B148-D02E-6DB5-BDA80F82E90B}"/>
              </a:ext>
            </a:extLst>
          </p:cNvPr>
          <p:cNvSpPr/>
          <p:nvPr/>
        </p:nvSpPr>
        <p:spPr>
          <a:xfrm>
            <a:off x="15507934" y="6889393"/>
            <a:ext cx="15958908" cy="11507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024B2-75DF-2099-28E9-F415A897D464}"/>
              </a:ext>
            </a:extLst>
          </p:cNvPr>
          <p:cNvSpPr/>
          <p:nvPr/>
        </p:nvSpPr>
        <p:spPr>
          <a:xfrm>
            <a:off x="32144268" y="20149779"/>
            <a:ext cx="9663863" cy="96352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2CB85-9202-A9F8-AB31-C20102B5920F}"/>
              </a:ext>
            </a:extLst>
          </p:cNvPr>
          <p:cNvSpPr/>
          <p:nvPr/>
        </p:nvSpPr>
        <p:spPr>
          <a:xfrm>
            <a:off x="1775012" y="6856464"/>
            <a:ext cx="13308396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A555CD-BD80-52C5-D15C-D10E75D87A08}"/>
              </a:ext>
            </a:extLst>
          </p:cNvPr>
          <p:cNvSpPr/>
          <p:nvPr/>
        </p:nvSpPr>
        <p:spPr>
          <a:xfrm>
            <a:off x="15507934" y="6889393"/>
            <a:ext cx="15956946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  <a:ea typeface="Calibri"/>
                <a:cs typeface="Calibri"/>
              </a:rPr>
              <a:t>Features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0D49B-BF43-DB99-FEA2-7002AD0F563D}"/>
              </a:ext>
            </a:extLst>
          </p:cNvPr>
          <p:cNvSpPr/>
          <p:nvPr/>
        </p:nvSpPr>
        <p:spPr>
          <a:xfrm>
            <a:off x="32144268" y="20180454"/>
            <a:ext cx="9663863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Next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D45D5-F9EA-8CEF-60B9-A8BA71812897}"/>
              </a:ext>
            </a:extLst>
          </p:cNvPr>
          <p:cNvSpPr txBox="1"/>
          <p:nvPr/>
        </p:nvSpPr>
        <p:spPr>
          <a:xfrm>
            <a:off x="39050259" y="446442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705B76-F016-99E6-84BC-44D6B5C644A4}"/>
              </a:ext>
            </a:extLst>
          </p:cNvPr>
          <p:cNvSpPr txBox="1"/>
          <p:nvPr/>
        </p:nvSpPr>
        <p:spPr>
          <a:xfrm>
            <a:off x="16097382" y="8502193"/>
            <a:ext cx="11853515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/>
              <a:t>Retrieval Augmented Generation</a:t>
            </a:r>
            <a:r>
              <a:rPr lang="en-US" sz="40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Utilize </a:t>
            </a:r>
            <a:r>
              <a:rPr lang="en-US" sz="4000" dirty="0" err="1"/>
              <a:t>Apify</a:t>
            </a:r>
            <a:r>
              <a:rPr lang="en-US" sz="4000" dirty="0"/>
              <a:t> web scrapers to retrieve the content from web pages</a:t>
            </a:r>
            <a:endParaRPr lang="en-US" sz="4000" dirty="0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Utilize OpenAI and </a:t>
            </a:r>
            <a:r>
              <a:rPr lang="en-US" sz="4000" dirty="0" err="1"/>
              <a:t>LlamaIndex</a:t>
            </a:r>
            <a:r>
              <a:rPr lang="en-US" sz="4000" dirty="0"/>
              <a:t> for embeddings and response generation</a:t>
            </a:r>
            <a:endParaRPr lang="en-US" sz="4000" dirty="0">
              <a:ea typeface="Calibri" panose="020F0502020204030204"/>
              <a:cs typeface="Calibri" panose="020F0502020204030204"/>
            </a:endParaRPr>
          </a:p>
          <a:p>
            <a:r>
              <a:rPr lang="en-US" sz="4000" b="1" dirty="0" err="1"/>
              <a:t>FastAPI</a:t>
            </a:r>
            <a:r>
              <a:rPr lang="en-US" sz="4000" b="1" dirty="0"/>
              <a:t> and </a:t>
            </a:r>
            <a:r>
              <a:rPr lang="en-US" sz="4000" b="1" dirty="0" err="1"/>
              <a:t>WebSockets</a:t>
            </a:r>
            <a:r>
              <a:rPr lang="en-US" sz="4000" b="1" dirty="0"/>
              <a:t>:</a:t>
            </a:r>
            <a:endParaRPr lang="en-US" sz="4000" b="1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Calibri"/>
                <a:cs typeface="Calibri"/>
              </a:rPr>
              <a:t>Supports asynchronous communication for handling multiple users efficiently</a:t>
            </a:r>
          </a:p>
          <a:p>
            <a:pPr marL="571500" indent="-571500">
              <a:buFont typeface="Arial"/>
              <a:buChar char="•"/>
            </a:pPr>
            <a:r>
              <a:rPr lang="en-US" sz="4000" dirty="0">
                <a:ea typeface="Calibri"/>
                <a:cs typeface="Calibri"/>
              </a:rPr>
              <a:t>Supports real-time chat through seamless WebSocket integration</a:t>
            </a:r>
          </a:p>
          <a:p>
            <a:endParaRPr lang="en-US" sz="4000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C7480-6A16-5603-5CD6-21E82A376482}"/>
              </a:ext>
            </a:extLst>
          </p:cNvPr>
          <p:cNvSpPr txBox="1"/>
          <p:nvPr/>
        </p:nvSpPr>
        <p:spPr>
          <a:xfrm>
            <a:off x="32346299" y="21835831"/>
            <a:ext cx="9407455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Rigorous testing with </a:t>
            </a:r>
            <a:r>
              <a:rPr lang="en-US" sz="4000" dirty="0" err="1"/>
              <a:t>WebSockets</a:t>
            </a:r>
            <a:r>
              <a:rPr lang="en-US" sz="4000" dirty="0"/>
              <a:t> to ensure simultaneous multi-user functionality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Create an administrator dashboard to resolve unanswered queries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Potential authentication implementation 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Implement “Ramsey” instances on chosen VCU web pages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6ABC0-FC01-33F8-B2AD-36D4A1686B42}"/>
              </a:ext>
            </a:extLst>
          </p:cNvPr>
          <p:cNvSpPr txBox="1"/>
          <p:nvPr/>
        </p:nvSpPr>
        <p:spPr>
          <a:xfrm>
            <a:off x="2083069" y="8502193"/>
            <a:ext cx="9843247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/>
              <a:t>Goal: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Build a chatbot for the VCU Computer Science webpages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chatbot will answer FAQ’s about the program for current or incoming undergraduate students</a:t>
            </a:r>
            <a:endParaRPr lang="en-US" sz="4000" dirty="0">
              <a:ea typeface="Calibri"/>
              <a:cs typeface="Calibri"/>
            </a:endParaRPr>
          </a:p>
          <a:p>
            <a:r>
              <a:rPr lang="en-US" sz="4000" b="1" dirty="0"/>
              <a:t>Why:</a:t>
            </a:r>
            <a:endParaRPr lang="en-US" sz="4000" b="1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Provides accurate information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Serves as a main source of program information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Saves faculty resources</a:t>
            </a:r>
            <a:endParaRPr lang="en-US" sz="4000" dirty="0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C3C4C1-1698-9D68-E87A-1A83978FC7C8}"/>
              </a:ext>
            </a:extLst>
          </p:cNvPr>
          <p:cNvSpPr/>
          <p:nvPr/>
        </p:nvSpPr>
        <p:spPr>
          <a:xfrm>
            <a:off x="15507934" y="18786432"/>
            <a:ext cx="16012387" cy="11052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35828AC3-6E11-3EFC-6A9D-AD17DF97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733" y="29870816"/>
            <a:ext cx="3071024" cy="2323653"/>
          </a:xfrm>
          <a:prstGeom prst="rect">
            <a:avLst/>
          </a:prstGeom>
        </p:spPr>
      </p:pic>
      <p:pic>
        <p:nvPicPr>
          <p:cNvPr id="19" name="Picture 18" descr="A yellow square with black letters&#10;&#10;Description automatically generated">
            <a:extLst>
              <a:ext uri="{FF2B5EF4-FFF2-40B4-BE49-F238E27FC236}">
                <a16:creationId xmlns:a16="http://schemas.microsoft.com/office/drawing/2014/main" id="{E4F5EFD2-FCF5-CB93-88E4-8C9AD503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8506" y="29857487"/>
            <a:ext cx="3267008" cy="2525269"/>
          </a:xfrm>
          <a:prstGeom prst="rect">
            <a:avLst/>
          </a:prstGeom>
        </p:spPr>
      </p:pic>
      <p:pic>
        <p:nvPicPr>
          <p:cNvPr id="31" name="Picture 30" descr="A blue and yellow snake logo&#10;&#10;Description automatically generated">
            <a:extLst>
              <a:ext uri="{FF2B5EF4-FFF2-40B4-BE49-F238E27FC236}">
                <a16:creationId xmlns:a16="http://schemas.microsoft.com/office/drawing/2014/main" id="{68C32248-40A3-A220-13BC-E5FFE863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800" y="30081958"/>
            <a:ext cx="2170403" cy="2122779"/>
          </a:xfrm>
          <a:prstGeom prst="rect">
            <a:avLst/>
          </a:prstGeom>
        </p:spPr>
      </p:pic>
      <p:pic>
        <p:nvPicPr>
          <p:cNvPr id="32" name="Picture 31" descr="A logo of a website&#10;&#10;Description automatically generated">
            <a:extLst>
              <a:ext uri="{FF2B5EF4-FFF2-40B4-BE49-F238E27FC236}">
                <a16:creationId xmlns:a16="http://schemas.microsoft.com/office/drawing/2014/main" id="{B6D5513F-BAEB-CB81-8C95-83FD30AA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6055" y="29932743"/>
            <a:ext cx="1583923" cy="2216760"/>
          </a:xfrm>
          <a:prstGeom prst="rect">
            <a:avLst/>
          </a:prstGeom>
        </p:spPr>
      </p:pic>
      <p:pic>
        <p:nvPicPr>
          <p:cNvPr id="34" name="Picture 33" descr="A white horn on a blue background&#10;&#10;Description automatically generated">
            <a:extLst>
              <a:ext uri="{FF2B5EF4-FFF2-40B4-BE49-F238E27FC236}">
                <a16:creationId xmlns:a16="http://schemas.microsoft.com/office/drawing/2014/main" id="{F671CBF0-FB93-8CF2-CC09-7DB8466A2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162" y="29983955"/>
            <a:ext cx="2403632" cy="2237903"/>
          </a:xfrm>
          <a:prstGeom prst="rect">
            <a:avLst/>
          </a:prstGeom>
        </p:spPr>
      </p:pic>
      <p:pic>
        <p:nvPicPr>
          <p:cNvPr id="35" name="Picture 34" descr="A blue feather and square&#10;&#10;Description automatically generated">
            <a:extLst>
              <a:ext uri="{FF2B5EF4-FFF2-40B4-BE49-F238E27FC236}">
                <a16:creationId xmlns:a16="http://schemas.microsoft.com/office/drawing/2014/main" id="{D1020EF6-8076-0F08-3FF8-EDB2C7E61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77050" y="29054250"/>
            <a:ext cx="6079500" cy="4157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95B9C1-B465-21B3-4E6C-DC07387085DB}"/>
              </a:ext>
            </a:extLst>
          </p:cNvPr>
          <p:cNvSpPr/>
          <p:nvPr/>
        </p:nvSpPr>
        <p:spPr>
          <a:xfrm>
            <a:off x="15507932" y="18786432"/>
            <a:ext cx="16012387" cy="12909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>
                <a:solidFill>
                  <a:srgbClr val="77C159"/>
                </a:solidFill>
              </a:rPr>
              <a:t>ROI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F839F4-38F2-EDCE-472E-FBF74DDA38C0}"/>
              </a:ext>
            </a:extLst>
          </p:cNvPr>
          <p:cNvSpPr txBox="1"/>
          <p:nvPr/>
        </p:nvSpPr>
        <p:spPr>
          <a:xfrm>
            <a:off x="16097382" y="20416089"/>
            <a:ext cx="12010596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Calibri"/>
                <a:cs typeface="Calibri"/>
              </a:rPr>
              <a:t>Significant advantage in terms of cost associated with implementation and maintenance compared to </a:t>
            </a:r>
            <a:r>
              <a:rPr lang="en-US" sz="4000" dirty="0" err="1">
                <a:ea typeface="Calibri"/>
                <a:cs typeface="Calibri"/>
              </a:rPr>
              <a:t>Rambot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Our implementation costs lie in OpenAI credit usage: &lt;.01 per query and response</a:t>
            </a: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Calibri"/>
                <a:cs typeface="Calibri"/>
              </a:rPr>
              <a:t>Scalable to other departments at minimal additional cost and effort</a:t>
            </a:r>
          </a:p>
        </p:txBody>
      </p:sp>
      <p:pic>
        <p:nvPicPr>
          <p:cNvPr id="1026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2EBF8EC6-BC6F-E285-A896-A0BEBFDF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891" y="6892859"/>
            <a:ext cx="9718240" cy="129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llage of images of people and buildings&#10;&#10;AI-generated content may be incorrect.">
            <a:extLst>
              <a:ext uri="{FF2B5EF4-FFF2-40B4-BE49-F238E27FC236}">
                <a16:creationId xmlns:a16="http://schemas.microsoft.com/office/drawing/2014/main" id="{DB7F095A-4661-B0F7-2CE3-2D67789159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9766" y="16433012"/>
            <a:ext cx="13333642" cy="134061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0DDE51-9065-117C-C490-84B0A2E560FD}"/>
              </a:ext>
            </a:extLst>
          </p:cNvPr>
          <p:cNvSpPr/>
          <p:nvPr/>
        </p:nvSpPr>
        <p:spPr>
          <a:xfrm>
            <a:off x="15544048" y="28678455"/>
            <a:ext cx="15940154" cy="1179032"/>
          </a:xfrm>
          <a:custGeom>
            <a:avLst/>
            <a:gdLst>
              <a:gd name="connsiteX0" fmla="*/ 0 w 15940154"/>
              <a:gd name="connsiteY0" fmla="*/ 196509 h 1179032"/>
              <a:gd name="connsiteX1" fmla="*/ 196509 w 15940154"/>
              <a:gd name="connsiteY1" fmla="*/ 0 h 1179032"/>
              <a:gd name="connsiteX2" fmla="*/ 15743645 w 15940154"/>
              <a:gd name="connsiteY2" fmla="*/ 0 h 1179032"/>
              <a:gd name="connsiteX3" fmla="*/ 15940154 w 15940154"/>
              <a:gd name="connsiteY3" fmla="*/ 196509 h 1179032"/>
              <a:gd name="connsiteX4" fmla="*/ 15940154 w 15940154"/>
              <a:gd name="connsiteY4" fmla="*/ 982523 h 1179032"/>
              <a:gd name="connsiteX5" fmla="*/ 15743645 w 15940154"/>
              <a:gd name="connsiteY5" fmla="*/ 1179032 h 1179032"/>
              <a:gd name="connsiteX6" fmla="*/ 196509 w 15940154"/>
              <a:gd name="connsiteY6" fmla="*/ 1179032 h 1179032"/>
              <a:gd name="connsiteX7" fmla="*/ 0 w 15940154"/>
              <a:gd name="connsiteY7" fmla="*/ 982523 h 1179032"/>
              <a:gd name="connsiteX8" fmla="*/ 0 w 15940154"/>
              <a:gd name="connsiteY8" fmla="*/ 196509 h 1179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0154" h="1179032" fill="none" extrusionOk="0">
                <a:moveTo>
                  <a:pt x="0" y="196509"/>
                </a:moveTo>
                <a:cubicBezTo>
                  <a:pt x="465" y="100556"/>
                  <a:pt x="94851" y="11531"/>
                  <a:pt x="196509" y="0"/>
                </a:cubicBezTo>
                <a:cubicBezTo>
                  <a:pt x="1841601" y="72427"/>
                  <a:pt x="12599459" y="61419"/>
                  <a:pt x="15743645" y="0"/>
                </a:cubicBezTo>
                <a:cubicBezTo>
                  <a:pt x="15849542" y="-18116"/>
                  <a:pt x="15925815" y="83643"/>
                  <a:pt x="15940154" y="196509"/>
                </a:cubicBezTo>
                <a:cubicBezTo>
                  <a:pt x="15943130" y="567118"/>
                  <a:pt x="15940622" y="711571"/>
                  <a:pt x="15940154" y="982523"/>
                </a:cubicBezTo>
                <a:cubicBezTo>
                  <a:pt x="15941204" y="1085721"/>
                  <a:pt x="15849278" y="1175785"/>
                  <a:pt x="15743645" y="1179032"/>
                </a:cubicBezTo>
                <a:cubicBezTo>
                  <a:pt x="12130980" y="1208859"/>
                  <a:pt x="1778599" y="1099726"/>
                  <a:pt x="196509" y="1179032"/>
                </a:cubicBezTo>
                <a:cubicBezTo>
                  <a:pt x="90130" y="1178789"/>
                  <a:pt x="-8928" y="1092817"/>
                  <a:pt x="0" y="982523"/>
                </a:cubicBezTo>
                <a:cubicBezTo>
                  <a:pt x="32900" y="704943"/>
                  <a:pt x="-45036" y="531679"/>
                  <a:pt x="0" y="196509"/>
                </a:cubicBezTo>
                <a:close/>
              </a:path>
              <a:path w="15940154" h="1179032" stroke="0" extrusionOk="0">
                <a:moveTo>
                  <a:pt x="0" y="196509"/>
                </a:moveTo>
                <a:cubicBezTo>
                  <a:pt x="6638" y="89789"/>
                  <a:pt x="92799" y="10040"/>
                  <a:pt x="196509" y="0"/>
                </a:cubicBezTo>
                <a:cubicBezTo>
                  <a:pt x="6388661" y="123000"/>
                  <a:pt x="12033937" y="-96860"/>
                  <a:pt x="15743645" y="0"/>
                </a:cubicBezTo>
                <a:cubicBezTo>
                  <a:pt x="15836887" y="-11651"/>
                  <a:pt x="15942647" y="82955"/>
                  <a:pt x="15940154" y="196509"/>
                </a:cubicBezTo>
                <a:cubicBezTo>
                  <a:pt x="15994594" y="405619"/>
                  <a:pt x="15961189" y="706906"/>
                  <a:pt x="15940154" y="982523"/>
                </a:cubicBezTo>
                <a:cubicBezTo>
                  <a:pt x="15932904" y="1093678"/>
                  <a:pt x="15832806" y="1175862"/>
                  <a:pt x="15743645" y="1179032"/>
                </a:cubicBezTo>
                <a:cubicBezTo>
                  <a:pt x="12790754" y="1018325"/>
                  <a:pt x="7060967" y="1218699"/>
                  <a:pt x="196509" y="1179032"/>
                </a:cubicBezTo>
                <a:cubicBezTo>
                  <a:pt x="68519" y="1175101"/>
                  <a:pt x="-10247" y="1086410"/>
                  <a:pt x="0" y="982523"/>
                </a:cubicBezTo>
                <a:cubicBezTo>
                  <a:pt x="-48112" y="724746"/>
                  <a:pt x="-68645" y="532610"/>
                  <a:pt x="0" y="196509"/>
                </a:cubicBezTo>
                <a:close/>
              </a:path>
            </a:pathLst>
          </a:custGeom>
          <a:solidFill>
            <a:srgbClr val="FDB813"/>
          </a:solidFill>
          <a:ln w="190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4C88-E123-1847-DEA2-2248672ED032}"/>
              </a:ext>
            </a:extLst>
          </p:cNvPr>
          <p:cNvSpPr/>
          <p:nvPr/>
        </p:nvSpPr>
        <p:spPr>
          <a:xfrm>
            <a:off x="21569055" y="28806306"/>
            <a:ext cx="383470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10000"/>
                  </a:schemeClr>
                </a:solidFill>
                <a:effectLst/>
              </a:rPr>
              <a:t>Ask Ramsey!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Kennedy M.</cp:lastModifiedBy>
  <cp:revision>1</cp:revision>
  <cp:lastPrinted>2020-02-13T13:03:36Z</cp:lastPrinted>
  <dcterms:created xsi:type="dcterms:W3CDTF">2018-02-06T18:12:23Z</dcterms:created>
  <dcterms:modified xsi:type="dcterms:W3CDTF">2025-03-28T22:33:23Z</dcterms:modified>
</cp:coreProperties>
</file>