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6" d="100"/>
          <a:sy n="16" d="100"/>
        </p:scale>
        <p:origin x="1862" y="9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11/13/2024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2241436" y="3559400"/>
            <a:ext cx="39408330" cy="477049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Intelligently Identifying and Locating Electronic Components in Power System Circuit Diagrams</a:t>
            </a:r>
            <a:endParaRPr lang="en-US"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Kyle Jones</a:t>
            </a:r>
            <a:r>
              <a:rPr lang="en-US" sz="3600" b="0" i="0" u="none" strike="noStrike" cap="none" dirty="0">
                <a:solidFill>
                  <a:srgbClr val="3C3C3B"/>
                </a:solidFill>
                <a:latin typeface="Arial"/>
                <a:ea typeface="Arial"/>
                <a:cs typeface="Arial"/>
                <a:sym typeface="Arial"/>
              </a:rPr>
              <a:t>, Daniel Polen, Alex Kem, Erick Zheng  |  </a:t>
            </a:r>
            <a:r>
              <a:rPr lang="en-US" sz="3600" b="1" i="0" u="none" strike="noStrike" cap="none" dirty="0">
                <a:solidFill>
                  <a:srgbClr val="3C3C3B"/>
                </a:solidFill>
                <a:latin typeface="Arial"/>
                <a:ea typeface="Arial"/>
                <a:cs typeface="Arial"/>
                <a:sym typeface="Arial"/>
              </a:rPr>
              <a:t>Faculty adviser: </a:t>
            </a:r>
            <a:r>
              <a:rPr lang="en-US" sz="3600" dirty="0">
                <a:solidFill>
                  <a:srgbClr val="3C3C3B"/>
                </a:solidFill>
                <a:latin typeface="Arial"/>
                <a:ea typeface="Arial"/>
                <a:cs typeface="Arial"/>
                <a:sym typeface="Arial"/>
              </a:rPr>
              <a:t>Changqing Luo</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Changqing Luo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Mentor: </a:t>
            </a:r>
            <a:r>
              <a:rPr lang="en-US" sz="3600" dirty="0">
                <a:solidFill>
                  <a:srgbClr val="3C3C3B"/>
                </a:solidFill>
                <a:latin typeface="Arial"/>
                <a:ea typeface="Arial"/>
                <a:cs typeface="Arial"/>
                <a:sym typeface="Arial"/>
              </a:rPr>
              <a:t>Changqing Luo</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25-338</a:t>
            </a:r>
            <a:endParaRPr lang="en-US" sz="8000" dirty="0">
              <a:solidFill>
                <a:srgbClr val="77C159"/>
              </a:solidFill>
            </a:endParaRPr>
          </a:p>
        </p:txBody>
      </p:sp>
      <p:pic>
        <p:nvPicPr>
          <p:cNvPr id="7" name="Picture 6" descr="A screenshot of a computer&#10;&#10;Description automatically generated">
            <a:extLst>
              <a:ext uri="{FF2B5EF4-FFF2-40B4-BE49-F238E27FC236}">
                <a16:creationId xmlns:a16="http://schemas.microsoft.com/office/drawing/2014/main" id="{803E13A2-B39C-1324-C05B-3FA56BF857DB}"/>
              </a:ext>
            </a:extLst>
          </p:cNvPr>
          <p:cNvPicPr>
            <a:picLocks noChangeAspect="1"/>
          </p:cNvPicPr>
          <p:nvPr/>
        </p:nvPicPr>
        <p:blipFill>
          <a:blip r:embed="rId2"/>
          <a:stretch>
            <a:fillRect/>
          </a:stretch>
        </p:blipFill>
        <p:spPr>
          <a:xfrm>
            <a:off x="27050396" y="9735007"/>
            <a:ext cx="14599370" cy="22352543"/>
          </a:xfrm>
          <a:prstGeom prst="rect">
            <a:avLst/>
          </a:prstGeom>
        </p:spPr>
      </p:pic>
      <p:pic>
        <p:nvPicPr>
          <p:cNvPr id="11" name="Picture 10" descr="A diagram of a model&#10;&#10;Description automatically generated">
            <a:extLst>
              <a:ext uri="{FF2B5EF4-FFF2-40B4-BE49-F238E27FC236}">
                <a16:creationId xmlns:a16="http://schemas.microsoft.com/office/drawing/2014/main" id="{D1D8AB94-3759-F9D0-C50B-B102543DBD73}"/>
              </a:ext>
            </a:extLst>
          </p:cNvPr>
          <p:cNvPicPr>
            <a:picLocks noChangeAspect="1"/>
          </p:cNvPicPr>
          <p:nvPr/>
        </p:nvPicPr>
        <p:blipFill>
          <a:blip r:embed="rId3"/>
          <a:stretch>
            <a:fillRect/>
          </a:stretch>
        </p:blipFill>
        <p:spPr>
          <a:xfrm>
            <a:off x="1506585" y="16459200"/>
            <a:ext cx="23854251" cy="13028295"/>
          </a:xfrm>
          <a:prstGeom prst="rect">
            <a:avLst/>
          </a:prstGeom>
        </p:spPr>
      </p:pic>
      <p:sp>
        <p:nvSpPr>
          <p:cNvPr id="13" name="TextBox 12">
            <a:extLst>
              <a:ext uri="{FF2B5EF4-FFF2-40B4-BE49-F238E27FC236}">
                <a16:creationId xmlns:a16="http://schemas.microsoft.com/office/drawing/2014/main" id="{85772BCF-E871-66E9-28C0-DE0DCBA8A73F}"/>
              </a:ext>
            </a:extLst>
          </p:cNvPr>
          <p:cNvSpPr txBox="1"/>
          <p:nvPr/>
        </p:nvSpPr>
        <p:spPr>
          <a:xfrm>
            <a:off x="12648523" y="16916129"/>
            <a:ext cx="1570373"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UML</a:t>
            </a:r>
            <a:endParaRPr lang="en-US" sz="4800" b="1" dirty="0"/>
          </a:p>
        </p:txBody>
      </p:sp>
      <p:sp>
        <p:nvSpPr>
          <p:cNvPr id="17" name="TextBox 16">
            <a:extLst>
              <a:ext uri="{FF2B5EF4-FFF2-40B4-BE49-F238E27FC236}">
                <a16:creationId xmlns:a16="http://schemas.microsoft.com/office/drawing/2014/main" id="{720DFFC7-2D9F-8E32-CC8C-81EE65C5063F}"/>
              </a:ext>
            </a:extLst>
          </p:cNvPr>
          <p:cNvSpPr txBox="1"/>
          <p:nvPr/>
        </p:nvSpPr>
        <p:spPr>
          <a:xfrm>
            <a:off x="31330310" y="8789160"/>
            <a:ext cx="6039541"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High Level Design</a:t>
            </a:r>
            <a:endParaRPr lang="en-US" sz="4800" b="1" dirty="0"/>
          </a:p>
        </p:txBody>
      </p:sp>
      <p:sp>
        <p:nvSpPr>
          <p:cNvPr id="19" name="TextBox 18">
            <a:extLst>
              <a:ext uri="{FF2B5EF4-FFF2-40B4-BE49-F238E27FC236}">
                <a16:creationId xmlns:a16="http://schemas.microsoft.com/office/drawing/2014/main" id="{E3378998-9748-813A-63B8-4C811D44A29B}"/>
              </a:ext>
            </a:extLst>
          </p:cNvPr>
          <p:cNvSpPr txBox="1"/>
          <p:nvPr/>
        </p:nvSpPr>
        <p:spPr>
          <a:xfrm>
            <a:off x="2241437" y="8478452"/>
            <a:ext cx="9462884" cy="6247864"/>
          </a:xfrm>
          <a:prstGeom prst="rect">
            <a:avLst/>
          </a:prstGeom>
          <a:noFill/>
        </p:spPr>
        <p:txBody>
          <a:bodyPr wrap="square">
            <a:spAutoFit/>
          </a:bodyPr>
          <a:lstStyle/>
          <a:p>
            <a:r>
              <a:rPr lang="en-US" sz="4800" b="1" dirty="0">
                <a:solidFill>
                  <a:srgbClr val="3C3C3B"/>
                </a:solidFill>
                <a:latin typeface="Arial"/>
                <a:ea typeface="Arial"/>
                <a:cs typeface="Arial"/>
                <a:sym typeface="Arial"/>
              </a:rPr>
              <a:t>Problem Statement</a:t>
            </a:r>
          </a:p>
          <a:p>
            <a:endParaRPr lang="en-US" sz="2400" b="1" dirty="0">
              <a:solidFill>
                <a:srgbClr val="3C3C3B"/>
              </a:solidFill>
              <a:latin typeface="Arial"/>
              <a:ea typeface="Arial"/>
              <a:cs typeface="Arial"/>
              <a:sym typeface="Arial"/>
            </a:endParaRPr>
          </a:p>
          <a:p>
            <a:pPr marL="571500" indent="-571500">
              <a:buFontTx/>
              <a:buChar char="-"/>
            </a:pPr>
            <a:r>
              <a:rPr lang="en-US" sz="3200" dirty="0"/>
              <a:t>Given the large volume of diagrams handled by power companies, manual analysis is often inefficient and error-prone. By leveraging artificial intelligence and image processing techniques, this project seeks to detect various components and accurately determine their positions within these diagrams. This approach will enhance efficiency in power system design, planning, analysis, and troubleshooting.</a:t>
            </a:r>
          </a:p>
          <a:p>
            <a:pPr marL="571500" indent="-571500">
              <a:buFontTx/>
              <a:buChar char="-"/>
            </a:pPr>
            <a:endParaRPr lang="en-US" sz="4000" dirty="0"/>
          </a:p>
        </p:txBody>
      </p:sp>
      <p:sp>
        <p:nvSpPr>
          <p:cNvPr id="20" name="TextBox 19">
            <a:extLst>
              <a:ext uri="{FF2B5EF4-FFF2-40B4-BE49-F238E27FC236}">
                <a16:creationId xmlns:a16="http://schemas.microsoft.com/office/drawing/2014/main" id="{A3E3FE64-EEBA-12DA-7E26-D4EE0BBEB7E8}"/>
              </a:ext>
            </a:extLst>
          </p:cNvPr>
          <p:cNvSpPr txBox="1"/>
          <p:nvPr/>
        </p:nvSpPr>
        <p:spPr>
          <a:xfrm>
            <a:off x="13393881" y="8329163"/>
            <a:ext cx="12345077" cy="8586966"/>
          </a:xfrm>
          <a:prstGeom prst="rect">
            <a:avLst/>
          </a:prstGeom>
          <a:noFill/>
        </p:spPr>
        <p:txBody>
          <a:bodyPr wrap="square">
            <a:spAutoFit/>
          </a:bodyPr>
          <a:lstStyle/>
          <a:p>
            <a:r>
              <a:rPr lang="en-US" sz="4800" b="1" dirty="0">
                <a:solidFill>
                  <a:srgbClr val="3C3C3B"/>
                </a:solidFill>
                <a:latin typeface="Arial"/>
                <a:ea typeface="Arial"/>
                <a:cs typeface="Arial"/>
                <a:sym typeface="Arial"/>
              </a:rPr>
              <a:t>Objectives</a:t>
            </a:r>
          </a:p>
          <a:p>
            <a:endParaRPr lang="en-US" sz="2400" b="1" dirty="0">
              <a:solidFill>
                <a:srgbClr val="3C3C3B"/>
              </a:solidFill>
              <a:latin typeface="Arial"/>
              <a:ea typeface="Arial"/>
              <a:cs typeface="Arial"/>
              <a:sym typeface="Arial"/>
            </a:endParaRPr>
          </a:p>
          <a:p>
            <a:pPr marL="571500" indent="-571500">
              <a:buFontTx/>
              <a:buChar char="-"/>
            </a:pPr>
            <a:r>
              <a:rPr lang="en-US" sz="3200" dirty="0"/>
              <a:t>Define key electronic components to be designed and collected into a dataset for training</a:t>
            </a:r>
          </a:p>
          <a:p>
            <a:pPr marL="571500" indent="-571500">
              <a:buFontTx/>
              <a:buChar char="-"/>
            </a:pPr>
            <a:r>
              <a:rPr lang="en-US" sz="3200" dirty="0"/>
              <a:t>Process data into multiple formats suited to test and train the model on more images</a:t>
            </a:r>
          </a:p>
          <a:p>
            <a:pPr marL="571500" indent="-571500">
              <a:buFontTx/>
              <a:buChar char="-"/>
            </a:pPr>
            <a:r>
              <a:rPr lang="en-US" sz="3200" dirty="0"/>
              <a:t>Design a machine learning model using </a:t>
            </a:r>
            <a:r>
              <a:rPr lang="en-US" sz="3200" dirty="0" err="1"/>
              <a:t>PyTorch</a:t>
            </a:r>
            <a:r>
              <a:rPr lang="en-US" sz="3200" dirty="0"/>
              <a:t> for image-based recognition</a:t>
            </a:r>
          </a:p>
          <a:p>
            <a:pPr marL="571500" indent="-571500">
              <a:buFontTx/>
              <a:buChar char="-"/>
            </a:pPr>
            <a:r>
              <a:rPr lang="en-US" sz="3200" dirty="0"/>
              <a:t>Train the model on annotated diagrams while adjusting parameters to achieve desired accuracy</a:t>
            </a:r>
          </a:p>
          <a:p>
            <a:pPr marL="571500" indent="-571500">
              <a:buFontTx/>
              <a:buChar char="-"/>
            </a:pPr>
            <a:r>
              <a:rPr lang="en-US" sz="3200" dirty="0"/>
              <a:t>Expand the ML model to be able to handle further information gathering from the diagrams regarding location of each component</a:t>
            </a:r>
          </a:p>
          <a:p>
            <a:pPr marL="571500" indent="-571500">
              <a:buFontTx/>
              <a:buChar char="-"/>
            </a:pPr>
            <a:r>
              <a:rPr lang="en-US" sz="3200" dirty="0"/>
              <a:t>Develop more complex system diagrams using AutoCAD to be added to the dataset for further testing and training</a:t>
            </a:r>
          </a:p>
          <a:p>
            <a:pPr marL="571500" indent="-571500">
              <a:buFontTx/>
              <a:buChar char="-"/>
            </a:pPr>
            <a:r>
              <a:rPr lang="en-US" sz="3200" dirty="0"/>
              <a:t>Conduct final testing after training on the new images to achieve the required level of performance and reliability</a:t>
            </a:r>
          </a:p>
          <a:p>
            <a:pPr marL="571500" indent="-571500">
              <a:buFontTx/>
              <a:buChar char="-"/>
            </a:pPr>
            <a:endParaRPr lang="en-US" sz="3200" dirty="0"/>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TotalTime>
  <Words>219</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Daniel Polen</cp:lastModifiedBy>
  <cp:revision>31</cp:revision>
  <cp:lastPrinted>2020-02-13T13:03:36Z</cp:lastPrinted>
  <dcterms:created xsi:type="dcterms:W3CDTF">2018-02-06T18:12:23Z</dcterms:created>
  <dcterms:modified xsi:type="dcterms:W3CDTF">2024-11-13T16:17:06Z</dcterms:modified>
</cp:coreProperties>
</file>