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slideLayouts/slideLayout12.xml" ContentType="application/vnd.openxmlformats-officedocument.presentationml.slideLayout+xml"/>
  <Override PartName="/ppt/theme/theme9.xml" ContentType="application/vnd.openxmlformats-officedocument.theme+xml"/>
  <Override PartName="/ppt/slideLayouts/slideLayout13.xml" ContentType="application/vnd.openxmlformats-officedocument.presentationml.slideLayout+xml"/>
  <Override PartName="/ppt/theme/theme10.xml" ContentType="application/vnd.openxmlformats-officedocument.theme+xml"/>
  <Override PartName="/ppt/slideLayouts/slideLayout14.xml" ContentType="application/vnd.openxmlformats-officedocument.presentationml.slideLayout+xml"/>
  <Override PartName="/ppt/theme/theme11.xml" ContentType="application/vnd.openxmlformats-officedocument.theme+xml"/>
  <Override PartName="/ppt/slideLayouts/slideLayout15.xml" ContentType="application/vnd.openxmlformats-officedocument.presentationml.slideLayout+xml"/>
  <Override PartName="/ppt/theme/theme12.xml" ContentType="application/vnd.openxmlformats-officedocument.theme+xml"/>
  <Override PartName="/ppt/slideLayouts/slideLayout16.xml" ContentType="application/vnd.openxmlformats-officedocument.presentationml.slideLayout+xml"/>
  <Override PartName="/ppt/theme/theme13.xml" ContentType="application/vnd.openxmlformats-officedocument.theme+xml"/>
  <Override PartName="/ppt/slideLayouts/slideLayout17.xml" ContentType="application/vnd.openxmlformats-officedocument.presentationml.slideLayout+xml"/>
  <Override PartName="/ppt/theme/theme14.xml" ContentType="application/vnd.openxmlformats-officedocument.theme+xml"/>
  <Override PartName="/ppt/slideLayouts/slideLayout18.xml" ContentType="application/vnd.openxmlformats-officedocument.presentationml.slideLayout+xml"/>
  <Override PartName="/ppt/theme/theme15.xml" ContentType="application/vnd.openxmlformats-officedocument.theme+xml"/>
  <Override PartName="/ppt/slideLayouts/slideLayout19.xml" ContentType="application/vnd.openxmlformats-officedocument.presentationml.slideLayout+xml"/>
  <Override PartName="/ppt/theme/theme16.xml" ContentType="application/vnd.openxmlformats-officedocument.theme+xml"/>
  <Override PartName="/ppt/slideLayouts/slideLayout20.xml" ContentType="application/vnd.openxmlformats-officedocument.presentationml.slideLayout+xml"/>
  <Override PartName="/ppt/theme/theme17.xml" ContentType="application/vnd.openxmlformats-officedocument.theme+xml"/>
  <Override PartName="/ppt/slideLayouts/slideLayout21.xml" ContentType="application/vnd.openxmlformats-officedocument.presentationml.slideLayout+xml"/>
  <Override PartName="/ppt/theme/theme1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9" r:id="rId5"/>
    <p:sldMasterId id="2147483661" r:id="rId6"/>
    <p:sldMasterId id="2147483663" r:id="rId7"/>
    <p:sldMasterId id="2147483665" r:id="rId8"/>
    <p:sldMasterId id="2147483667" r:id="rId9"/>
    <p:sldMasterId id="2147483669" r:id="rId10"/>
    <p:sldMasterId id="2147483671" r:id="rId11"/>
    <p:sldMasterId id="2147483673" r:id="rId12"/>
    <p:sldMasterId id="2147483675" r:id="rId13"/>
    <p:sldMasterId id="2147483677" r:id="rId14"/>
    <p:sldMasterId id="2147483679" r:id="rId15"/>
    <p:sldMasterId id="2147483681" r:id="rId16"/>
    <p:sldMasterId id="2147483683" r:id="rId17"/>
    <p:sldMasterId id="2147483685" r:id="rId18"/>
  </p:sldMasterIdLst>
  <p:sldIdLst>
    <p:sldId id="256" r:id="rId19"/>
  </p:sldIdLst>
  <p:sldSz cx="43891200" cy="3291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25" d="100"/>
          <a:sy n="25" d="100"/>
        </p:scale>
        <p:origin x="1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23C2007-E2D2-426E-967E-68AFEAB567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FC932D0-92A7-43BF-B63F-63DC855A579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29503729-ECED-47D0-B15C-1DA37683379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A70CF283-BFAC-4E61-8E3F-64BACE24C96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AA255064-C666-42BD-BB77-FBB6405AD13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F9271813-9D08-46B7-BC97-7CA53AA329C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ADC73301-82B9-407B-975D-99EF009D427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2D86B29-5FCD-44C6-97E7-FF9BA0A4E2E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B302B4A1-5F22-482E-808B-FB7F717B18B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4ABC6B65-9008-4372-B022-339A23B6069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900E63A-3518-4D28-A410-85EF8F2C24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4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5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6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7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8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9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0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14538960" y="30510360"/>
            <a:ext cx="1481256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Noto Serif"/>
              </a:rPr>
              <a:t>&lt;footer&gt;</a:t>
            </a:r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3099816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576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B38C0EA-4005-4614-8D16-2C7A6892703C}" type="slidenum">
              <a:rPr lang="en-US" sz="576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576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301752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 descr="A yellow rectangular object with black background&#10;&#10;Description automatically generated"/>
          <p:cNvPicPr/>
          <p:nvPr/>
        </p:nvPicPr>
        <p:blipFill>
          <a:blip r:embed="rId3"/>
          <a:stretch/>
        </p:blipFill>
        <p:spPr>
          <a:xfrm>
            <a:off x="1587960" y="29896920"/>
            <a:ext cx="15297840" cy="187524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3"/>
          <p:cNvPicPr/>
          <p:nvPr/>
        </p:nvPicPr>
        <p:blipFill>
          <a:blip r:embed="rId4"/>
          <a:stretch/>
        </p:blipFill>
        <p:spPr>
          <a:xfrm>
            <a:off x="0" y="0"/>
            <a:ext cx="43890480" cy="274248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ftr" idx="10"/>
          </p:nvPr>
        </p:nvSpPr>
        <p:spPr>
          <a:xfrm>
            <a:off x="14538960" y="30510360"/>
            <a:ext cx="1481256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Noto Serif"/>
              </a:rPr>
              <a:t>&lt;footer&gt;</a:t>
            </a:r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11"/>
          </p:nvPr>
        </p:nvSpPr>
        <p:spPr>
          <a:xfrm>
            <a:off x="3099816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576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6C7C70B-9B7A-452B-AD29-0217FA10FE52}" type="slidenum">
              <a:rPr lang="en-US" sz="576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576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 idx="12"/>
          </p:nvPr>
        </p:nvSpPr>
        <p:spPr>
          <a:xfrm>
            <a:off x="301752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ftr" idx="13"/>
          </p:nvPr>
        </p:nvSpPr>
        <p:spPr>
          <a:xfrm>
            <a:off x="14538960" y="30510360"/>
            <a:ext cx="1481256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Noto Serif"/>
              </a:rPr>
              <a:t>&lt;footer&gt;</a:t>
            </a:r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14"/>
          </p:nvPr>
        </p:nvSpPr>
        <p:spPr>
          <a:xfrm>
            <a:off x="3099816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576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5D70324-C52D-4E28-8F4B-D90EFA6E61F5}" type="slidenum">
              <a:rPr lang="en-US" sz="576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576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15"/>
          </p:nvPr>
        </p:nvSpPr>
        <p:spPr>
          <a:xfrm>
            <a:off x="301752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1909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1909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ftr" idx="16"/>
          </p:nvPr>
        </p:nvSpPr>
        <p:spPr>
          <a:xfrm>
            <a:off x="14538960" y="30510360"/>
            <a:ext cx="1481256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Noto Serif"/>
              </a:rPr>
              <a:t>&lt;footer&gt;</a:t>
            </a:r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sldNum" idx="17"/>
          </p:nvPr>
        </p:nvSpPr>
        <p:spPr>
          <a:xfrm>
            <a:off x="3099816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576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608CD9F-8F39-4624-8380-E573716E57EE}" type="slidenum">
              <a:rPr lang="en-US" sz="576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576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dt" idx="18"/>
          </p:nvPr>
        </p:nvSpPr>
        <p:spPr>
          <a:xfrm>
            <a:off x="301752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ftr" idx="19"/>
          </p:nvPr>
        </p:nvSpPr>
        <p:spPr>
          <a:xfrm>
            <a:off x="14538960" y="30510360"/>
            <a:ext cx="1481256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Noto Serif"/>
              </a:rPr>
              <a:t>&lt;footer&gt;</a:t>
            </a:r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ldNum" idx="20"/>
          </p:nvPr>
        </p:nvSpPr>
        <p:spPr>
          <a:xfrm>
            <a:off x="3099816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576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C8729184-AB9A-4506-89B5-C16C4326D062}" type="slidenum">
              <a:rPr lang="en-US" sz="576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576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dt" idx="21"/>
          </p:nvPr>
        </p:nvSpPr>
        <p:spPr>
          <a:xfrm>
            <a:off x="301752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8" name="PlaceHolder 2"/>
          <p:cNvSpPr>
            <a:spLocks noGrp="1"/>
          </p:cNvSpPr>
          <p:nvPr>
            <p:ph type="ftr" idx="22"/>
          </p:nvPr>
        </p:nvSpPr>
        <p:spPr>
          <a:xfrm>
            <a:off x="14538960" y="30510360"/>
            <a:ext cx="1481256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Noto Serif"/>
              </a:rPr>
              <a:t>&lt;footer&gt;</a:t>
            </a:r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23"/>
          </p:nvPr>
        </p:nvSpPr>
        <p:spPr>
          <a:xfrm>
            <a:off x="3099816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576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9EA110A5-2983-404C-BDCD-8CCE1D4CF6B6}" type="slidenum">
              <a:rPr lang="en-US" sz="576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576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dt" idx="24"/>
          </p:nvPr>
        </p:nvSpPr>
        <p:spPr>
          <a:xfrm>
            <a:off x="301752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ftr" idx="25"/>
          </p:nvPr>
        </p:nvSpPr>
        <p:spPr>
          <a:xfrm>
            <a:off x="14538960" y="30510360"/>
            <a:ext cx="1481256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Noto Serif"/>
              </a:rPr>
              <a:t>&lt;footer&gt;</a:t>
            </a:r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ldNum" idx="26"/>
          </p:nvPr>
        </p:nvSpPr>
        <p:spPr>
          <a:xfrm>
            <a:off x="3099816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576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C1AAC35-3D35-444F-B835-3D31A6B271C4}" type="slidenum">
              <a:rPr lang="en-US" sz="576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576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 idx="27"/>
          </p:nvPr>
        </p:nvSpPr>
        <p:spPr>
          <a:xfrm>
            <a:off x="301752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ftr" idx="28"/>
          </p:nvPr>
        </p:nvSpPr>
        <p:spPr>
          <a:xfrm>
            <a:off x="14538960" y="30510360"/>
            <a:ext cx="1481256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Noto Serif"/>
              </a:rPr>
              <a:t>&lt;footer&gt;</a:t>
            </a:r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29"/>
          </p:nvPr>
        </p:nvSpPr>
        <p:spPr>
          <a:xfrm>
            <a:off x="3099816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576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106A35F-C254-444F-873D-371AE0BCCD55}" type="slidenum">
              <a:rPr lang="en-US" sz="576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576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30"/>
          </p:nvPr>
        </p:nvSpPr>
        <p:spPr>
          <a:xfrm>
            <a:off x="301752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ftr" idx="31"/>
          </p:nvPr>
        </p:nvSpPr>
        <p:spPr>
          <a:xfrm>
            <a:off x="14538960" y="30510360"/>
            <a:ext cx="1481256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Noto Serif"/>
              </a:rPr>
              <a:t>&lt;footer&gt;</a:t>
            </a:r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32"/>
          </p:nvPr>
        </p:nvSpPr>
        <p:spPr>
          <a:xfrm>
            <a:off x="3099816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576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858EE1A-73FA-4AAB-80B3-1BDCEA4368B4}" type="slidenum">
              <a:rPr lang="en-US" sz="576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576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 idx="33"/>
          </p:nvPr>
        </p:nvSpPr>
        <p:spPr>
          <a:xfrm>
            <a:off x="301752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14538960" y="30510360"/>
            <a:ext cx="1481256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Noto Serif"/>
              </a:rPr>
              <a:t> </a:t>
            </a:r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3099816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576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29C998A-8052-407D-9046-52EC71C59D5D}" type="slidenum">
              <a:rPr lang="en-US" sz="576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576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301752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14538960" y="30510360"/>
            <a:ext cx="1481256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Noto Serif"/>
              </a:rPr>
              <a:t> </a:t>
            </a:r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3099816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576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08C974C-B823-434F-BAB6-70BF419424C7}" type="slidenum">
              <a:rPr lang="en-US" sz="576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576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301752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A yellow rectangular object with black background&#10;&#10;Description automatically generated"/>
          <p:cNvPicPr/>
          <p:nvPr/>
        </p:nvPicPr>
        <p:blipFill>
          <a:blip r:embed="rId6"/>
          <a:stretch/>
        </p:blipFill>
        <p:spPr>
          <a:xfrm>
            <a:off x="1587960" y="29896920"/>
            <a:ext cx="15297840" cy="1875240"/>
          </a:xfrm>
          <a:prstGeom prst="rect">
            <a:avLst/>
          </a:prstGeom>
          <a:ln w="0">
            <a:noFill/>
          </a:ln>
        </p:spPr>
      </p:pic>
      <p:pic>
        <p:nvPicPr>
          <p:cNvPr id="13" name="Picture 3"/>
          <p:cNvPicPr/>
          <p:nvPr/>
        </p:nvPicPr>
        <p:blipFill>
          <a:blip r:embed="rId7"/>
          <a:stretch/>
        </p:blipFill>
        <p:spPr>
          <a:xfrm>
            <a:off x="0" y="0"/>
            <a:ext cx="43890480" cy="2742480"/>
          </a:xfrm>
          <a:prstGeom prst="rect">
            <a:avLst/>
          </a:prstGeom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A yellow rectangular object with black background&#10;&#10;Description automatically generated"/>
          <p:cNvPicPr/>
          <p:nvPr/>
        </p:nvPicPr>
        <p:blipFill>
          <a:blip r:embed="rId3"/>
          <a:stretch/>
        </p:blipFill>
        <p:spPr>
          <a:xfrm>
            <a:off x="1587960" y="29896920"/>
            <a:ext cx="15297840" cy="1875240"/>
          </a:xfrm>
          <a:prstGeom prst="rect">
            <a:avLst/>
          </a:prstGeom>
          <a:ln w="0">
            <a:noFill/>
          </a:ln>
        </p:spPr>
      </p:pic>
      <p:pic>
        <p:nvPicPr>
          <p:cNvPr id="19" name="Picture 3"/>
          <p:cNvPicPr/>
          <p:nvPr/>
        </p:nvPicPr>
        <p:blipFill>
          <a:blip r:embed="rId4"/>
          <a:stretch/>
        </p:blipFill>
        <p:spPr>
          <a:xfrm>
            <a:off x="0" y="0"/>
            <a:ext cx="43890480" cy="2742480"/>
          </a:xfrm>
          <a:prstGeom prst="rect">
            <a:avLst/>
          </a:prstGeom>
          <a:ln w="0">
            <a:noFill/>
          </a:ln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 descr="A yellow rectangular object with black background&#10;&#10;Description automatically generated"/>
          <p:cNvPicPr/>
          <p:nvPr/>
        </p:nvPicPr>
        <p:blipFill>
          <a:blip r:embed="rId3"/>
          <a:stretch/>
        </p:blipFill>
        <p:spPr>
          <a:xfrm>
            <a:off x="1587960" y="29896920"/>
            <a:ext cx="15297840" cy="1875240"/>
          </a:xfrm>
          <a:prstGeom prst="rect">
            <a:avLst/>
          </a:prstGeom>
          <a:ln w="0">
            <a:noFill/>
          </a:ln>
        </p:spPr>
      </p:pic>
      <p:pic>
        <p:nvPicPr>
          <p:cNvPr id="23" name="Picture 3"/>
          <p:cNvPicPr/>
          <p:nvPr/>
        </p:nvPicPr>
        <p:blipFill>
          <a:blip r:embed="rId4"/>
          <a:stretch/>
        </p:blipFill>
        <p:spPr>
          <a:xfrm>
            <a:off x="0" y="0"/>
            <a:ext cx="43890480" cy="2742480"/>
          </a:xfrm>
          <a:prstGeom prst="rect">
            <a:avLst/>
          </a:prstGeom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1909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1909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 descr="A yellow rectangular object with black background&#10;&#10;Description automatically generated"/>
          <p:cNvPicPr/>
          <p:nvPr/>
        </p:nvPicPr>
        <p:blipFill>
          <a:blip r:embed="rId3"/>
          <a:stretch/>
        </p:blipFill>
        <p:spPr>
          <a:xfrm>
            <a:off x="1587960" y="29896920"/>
            <a:ext cx="15297840" cy="1875240"/>
          </a:xfrm>
          <a:prstGeom prst="rect">
            <a:avLst/>
          </a:prstGeom>
          <a:ln w="0">
            <a:noFill/>
          </a:ln>
        </p:spPr>
      </p:pic>
      <p:pic>
        <p:nvPicPr>
          <p:cNvPr id="31" name="Picture 3"/>
          <p:cNvPicPr/>
          <p:nvPr/>
        </p:nvPicPr>
        <p:blipFill>
          <a:blip r:embed="rId4"/>
          <a:stretch/>
        </p:blipFill>
        <p:spPr>
          <a:xfrm>
            <a:off x="0" y="0"/>
            <a:ext cx="43890480" cy="2742480"/>
          </a:xfrm>
          <a:prstGeom prst="rect">
            <a:avLst/>
          </a:prstGeom>
          <a:ln w="0">
            <a:noFill/>
          </a:ln>
        </p:spPr>
      </p:pic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360" cy="54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4" descr="A yellow rectangular object with black background&#10;&#10;Description automatically generated"/>
          <p:cNvPicPr/>
          <p:nvPr/>
        </p:nvPicPr>
        <p:blipFill>
          <a:blip r:embed="rId3"/>
          <a:stretch/>
        </p:blipFill>
        <p:spPr>
          <a:xfrm>
            <a:off x="1587960" y="29896920"/>
            <a:ext cx="15297840" cy="1875240"/>
          </a:xfrm>
          <a:prstGeom prst="rect">
            <a:avLst/>
          </a:prstGeom>
          <a:ln w="0">
            <a:noFill/>
          </a:ln>
        </p:spPr>
      </p:pic>
      <p:pic>
        <p:nvPicPr>
          <p:cNvPr id="37" name="Picture 3"/>
          <p:cNvPicPr/>
          <p:nvPr/>
        </p:nvPicPr>
        <p:blipFill>
          <a:blip r:embed="rId4"/>
          <a:stretch/>
        </p:blipFill>
        <p:spPr>
          <a:xfrm>
            <a:off x="0" y="0"/>
            <a:ext cx="43890480" cy="274248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 descr="A yellow rectangular object with black background&#10;&#10;Description automatically generated"/>
          <p:cNvPicPr/>
          <p:nvPr/>
        </p:nvPicPr>
        <p:blipFill>
          <a:blip r:embed="rId3"/>
          <a:stretch/>
        </p:blipFill>
        <p:spPr>
          <a:xfrm>
            <a:off x="1587960" y="29896920"/>
            <a:ext cx="15297840" cy="1875240"/>
          </a:xfrm>
          <a:prstGeom prst="rect">
            <a:avLst/>
          </a:prstGeom>
          <a:ln w="0">
            <a:noFill/>
          </a:ln>
        </p:spPr>
      </p:pic>
      <p:pic>
        <p:nvPicPr>
          <p:cNvPr id="39" name="Picture 3"/>
          <p:cNvPicPr/>
          <p:nvPr/>
        </p:nvPicPr>
        <p:blipFill>
          <a:blip r:embed="rId4"/>
          <a:stretch/>
        </p:blipFill>
        <p:spPr>
          <a:xfrm>
            <a:off x="0" y="0"/>
            <a:ext cx="43890480" cy="274248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: Rounded Corners 6"/>
          <p:cNvSpPr/>
          <p:nvPr/>
        </p:nvSpPr>
        <p:spPr>
          <a:xfrm>
            <a:off x="228600" y="10110240"/>
            <a:ext cx="12801240" cy="93207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A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02960" tIns="57960" rIns="102960" bIns="5796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82" name="Google Shape;24;g11a88963fa4_0_0"/>
          <p:cNvSpPr/>
          <p:nvPr/>
        </p:nvSpPr>
        <p:spPr>
          <a:xfrm>
            <a:off x="957960" y="3409560"/>
            <a:ext cx="43106760" cy="508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11000" b="1" u="none" strike="noStrike">
                <a:solidFill>
                  <a:schemeClr val="dk1"/>
                </a:solidFill>
                <a:uFillTx/>
                <a:latin typeface="Arial"/>
                <a:ea typeface="Arial"/>
              </a:rPr>
              <a:t>Network Feature Extraction From High Cyber Fidelity Simulation Environment</a:t>
            </a:r>
            <a:endParaRPr lang="en-US" sz="11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3600" b="1" u="none" strike="noStrike">
                <a:solidFill>
                  <a:srgbClr val="3C3C3B"/>
                </a:solidFill>
                <a:uFillTx/>
                <a:latin typeface="Arial"/>
                <a:ea typeface="Arial"/>
              </a:rPr>
              <a:t>Team members: </a:t>
            </a:r>
            <a:r>
              <a:rPr lang="en-US" sz="3600" b="0" u="none" strike="noStrike">
                <a:solidFill>
                  <a:srgbClr val="3C3C3B"/>
                </a:solidFill>
                <a:uFillTx/>
                <a:latin typeface="Arial"/>
                <a:ea typeface="Arial"/>
              </a:rPr>
              <a:t>Christopher Castro, Ryan Collette, William Lagos, Sam Soltanian |  </a:t>
            </a:r>
            <a:r>
              <a:rPr lang="en-US" sz="3600" b="1" u="none" strike="noStrike">
                <a:solidFill>
                  <a:srgbClr val="3C3C3B"/>
                </a:solidFill>
                <a:uFillTx/>
                <a:latin typeface="Arial"/>
                <a:ea typeface="Arial"/>
              </a:rPr>
              <a:t>Faculty adviser: </a:t>
            </a:r>
            <a:r>
              <a:rPr lang="en-US" sz="3600" b="0" u="none" strike="noStrike">
                <a:solidFill>
                  <a:srgbClr val="3C3C3B"/>
                </a:solidFill>
                <a:uFillTx/>
                <a:latin typeface="Arial"/>
                <a:ea typeface="Arial"/>
              </a:rPr>
              <a:t>Irfan Ahmed, Ph.D.  |  </a:t>
            </a:r>
            <a:r>
              <a:rPr lang="en-US" sz="3600" b="1" u="none" strike="noStrike">
                <a:solidFill>
                  <a:srgbClr val="3C3C3B"/>
                </a:solidFill>
                <a:uFillTx/>
                <a:latin typeface="Arial"/>
                <a:ea typeface="Arial"/>
              </a:rPr>
              <a:t>Sponsor: </a:t>
            </a:r>
            <a:r>
              <a:rPr lang="en-US" sz="3600" b="0" u="none" strike="noStrike">
                <a:solidFill>
                  <a:srgbClr val="3C3C3B"/>
                </a:solidFill>
                <a:uFillTx/>
                <a:latin typeface="Arial"/>
                <a:ea typeface="Arial"/>
              </a:rPr>
              <a:t>DoD ASPIRE  |  </a:t>
            </a:r>
            <a:r>
              <a:rPr lang="en-US" sz="3600" b="1" u="none" strike="noStrike">
                <a:solidFill>
                  <a:srgbClr val="3C3C3B"/>
                </a:solidFill>
                <a:uFillTx/>
                <a:latin typeface="Arial"/>
                <a:ea typeface="Arial"/>
              </a:rPr>
              <a:t>Mentor: </a:t>
            </a:r>
            <a:r>
              <a:rPr lang="en-US" sz="3600" b="0" u="none" strike="noStrike">
                <a:solidFill>
                  <a:srgbClr val="3C3C3B"/>
                </a:solidFill>
                <a:uFillTx/>
                <a:latin typeface="Arial"/>
                <a:ea typeface="Arial"/>
              </a:rPr>
              <a:t>Joao Soares</a:t>
            </a:r>
            <a:endParaRPr lang="en-US" sz="3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4800" b="0" u="none" strike="noStrik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lang="en-US" sz="4800" b="1" u="none" strike="noStrik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endParaRPr lang="en-US" sz="4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TextBox 2"/>
          <p:cNvSpPr/>
          <p:nvPr/>
        </p:nvSpPr>
        <p:spPr>
          <a:xfrm>
            <a:off x="36870120" y="769320"/>
            <a:ext cx="4963320" cy="13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8000" b="0" u="none" strike="noStrike">
                <a:solidFill>
                  <a:srgbClr val="77C159"/>
                </a:solidFill>
                <a:uFillTx/>
                <a:latin typeface="Arial"/>
              </a:rPr>
              <a:t>25-345</a:t>
            </a:r>
            <a:endParaRPr lang="en-US" sz="8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TextBox 7"/>
          <p:cNvSpPr/>
          <p:nvPr/>
        </p:nvSpPr>
        <p:spPr>
          <a:xfrm>
            <a:off x="914760" y="10731600"/>
            <a:ext cx="11658240" cy="74775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buClr>
                <a:srgbClr val="000000"/>
              </a:buClr>
            </a:pPr>
            <a:r>
              <a:rPr lang="en-US" sz="4000" b="0" u="none" strike="noStrike" dirty="0">
                <a:solidFill>
                  <a:srgbClr val="000000"/>
                </a:solidFill>
                <a:uFillTx/>
                <a:latin typeface="Calibri"/>
              </a:rPr>
              <a:t> </a:t>
            </a:r>
          </a:p>
          <a:p>
            <a:pPr defTabSz="457200">
              <a:lnSpc>
                <a:spcPct val="100000"/>
              </a:lnSpc>
              <a:buClr>
                <a:srgbClr val="000000"/>
              </a:buClr>
            </a:pPr>
            <a:r>
              <a:rPr lang="en-US" sz="4000" b="0" u="none" strike="noStrike" dirty="0">
                <a:solidFill>
                  <a:srgbClr val="000000"/>
                </a:solidFill>
                <a:uFillTx/>
                <a:latin typeface="Calibri"/>
              </a:rPr>
              <a:t>In today’s world, wireless network traffic is ubiquitous. Our devices constantly communicate over networks, creating a rich stream of data.</a:t>
            </a:r>
            <a:r>
              <a:rPr lang="en-US" sz="400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defTabSz="457200">
              <a:lnSpc>
                <a:spcPct val="100000"/>
              </a:lnSpc>
              <a:buClr>
                <a:srgbClr val="000000"/>
              </a:buClr>
            </a:pPr>
            <a:r>
              <a:rPr lang="en-US" sz="4000" b="0" u="none" strike="noStrike" dirty="0">
                <a:solidFill>
                  <a:srgbClr val="000000"/>
                </a:solidFill>
                <a:uFillTx/>
                <a:latin typeface="Calibri"/>
              </a:rPr>
              <a:t>What if we could tap into this passive flow to identify the operating systems of connected devices without any interaction?</a:t>
            </a:r>
            <a:r>
              <a:rPr lang="en-US" sz="400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defTabSz="457200">
              <a:lnSpc>
                <a:spcPct val="100000"/>
              </a:lnSpc>
              <a:buClr>
                <a:srgbClr val="000000"/>
              </a:buClr>
            </a:pPr>
            <a:r>
              <a:rPr lang="en-US" sz="4000" b="0" u="none" strike="noStrike" dirty="0" err="1">
                <a:solidFill>
                  <a:srgbClr val="000000"/>
                </a:solidFill>
                <a:uFillTx/>
                <a:latin typeface="Calibri"/>
                <a:ea typeface="Noto Sans CJK SC"/>
              </a:rPr>
              <a:t>OsirisML</a:t>
            </a:r>
            <a:r>
              <a:rPr lang="en-US" sz="4000" b="0" u="none" strike="noStrike" dirty="0">
                <a:solidFill>
                  <a:srgbClr val="000000"/>
                </a:solidFill>
                <a:uFillTx/>
                <a:latin typeface="Calibri"/>
                <a:ea typeface="Noto Sans CJK SC"/>
              </a:rPr>
              <a:t> is an existing machine learning-based application created by the U.S. Department of Defense, designed to identify the operating systems of devices communicating over a wireless network through packet capture (PCAP) files. </a:t>
            </a:r>
            <a:endParaRPr lang="en-US" sz="4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TextBox 10"/>
          <p:cNvSpPr/>
          <p:nvPr/>
        </p:nvSpPr>
        <p:spPr>
          <a:xfrm>
            <a:off x="24926040" y="26516520"/>
            <a:ext cx="5486040" cy="496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4000" b="0" u="none" strike="noStrike">
                <a:solidFill>
                  <a:srgbClr val="000000"/>
                </a:solidFill>
                <a:uFillTx/>
                <a:latin typeface="Calibri"/>
              </a:rPr>
              <a:t> OsirisML identifies operating systems by analyzing TCP/IP headers and leveraging machine learning algorithms to detect patterns unique to specific OS versions.</a:t>
            </a:r>
            <a:endParaRPr lang="en-US" sz="4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TextBox 13"/>
          <p:cNvSpPr/>
          <p:nvPr/>
        </p:nvSpPr>
        <p:spPr>
          <a:xfrm>
            <a:off x="13915440" y="10283400"/>
            <a:ext cx="8000640" cy="1288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endParaRPr lang="en-US" sz="4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571680" indent="-571680" defTabSz="4572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4000" b="0" u="none" strike="noStrike">
                <a:solidFill>
                  <a:srgbClr val="000000"/>
                </a:solidFill>
                <a:uFillTx/>
                <a:latin typeface="Calibri"/>
              </a:rPr>
              <a:t>Improve accuracy and add ability to detect OS builds &amp; versions. Model benchmarks at 74.09% and struggles to identify specific versions of operating systems, e.g. </a:t>
            </a:r>
            <a:br>
              <a:rPr sz="4000"/>
            </a:br>
            <a:r>
              <a:rPr lang="en-US" sz="4000" b="0" u="none" strike="noStrike">
                <a:solidFill>
                  <a:srgbClr val="000000"/>
                </a:solidFill>
                <a:uFillTx/>
                <a:latin typeface="Calibri"/>
              </a:rPr>
              <a:t>Ubuntu 20.1 vs. 24.04</a:t>
            </a:r>
            <a:endParaRPr lang="en-US" sz="4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571680" indent="-571680" defTabSz="4572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4000" b="0" u="none" strike="noStrike">
                <a:solidFill>
                  <a:srgbClr val="000000"/>
                </a:solidFill>
                <a:uFillTx/>
                <a:latin typeface="Calibri"/>
              </a:rPr>
              <a:t>Reduce required memory. Currently requires 405GB RAM to execute.</a:t>
            </a:r>
            <a:endParaRPr lang="en-US" sz="4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571680" indent="-571680" defTabSz="4572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4000" b="0" u="none" strike="noStrike">
                <a:solidFill>
                  <a:srgbClr val="000000"/>
                </a:solidFill>
                <a:uFillTx/>
                <a:latin typeface="Calibri"/>
              </a:rPr>
              <a:t>Containerization to allow deployment across multiple operating systems. The application is currently confined to Debian based OS’s.</a:t>
            </a:r>
            <a:endParaRPr lang="en-US" sz="4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571680" indent="-571680" defTabSz="4572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4000" b="0" u="none" strike="noStrike">
                <a:solidFill>
                  <a:srgbClr val="000000"/>
                </a:solidFill>
                <a:uFillTx/>
                <a:latin typeface="Calibri"/>
              </a:rPr>
              <a:t>Implementing a Command Line Interface for ease of use. Currently each element of the application must be run independently without the assistance of an interactive CLI.</a:t>
            </a:r>
            <a:endParaRPr lang="en-US" sz="4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7" name="Picture 14"/>
          <p:cNvPicPr/>
          <p:nvPr/>
        </p:nvPicPr>
        <p:blipFill>
          <a:blip r:embed="rId2"/>
          <a:srcRect l="6204" r="4676"/>
          <a:stretch/>
        </p:blipFill>
        <p:spPr>
          <a:xfrm>
            <a:off x="23317200" y="9262080"/>
            <a:ext cx="18630720" cy="15426720"/>
          </a:xfrm>
          <a:prstGeom prst="rect">
            <a:avLst/>
          </a:prstGeom>
          <a:ln w="0">
            <a:noFill/>
          </a:ln>
        </p:spPr>
      </p:pic>
      <p:sp>
        <p:nvSpPr>
          <p:cNvPr id="88" name="TextBox 18"/>
          <p:cNvSpPr/>
          <p:nvPr/>
        </p:nvSpPr>
        <p:spPr>
          <a:xfrm>
            <a:off x="1143000" y="20637360"/>
            <a:ext cx="10515240" cy="252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4000" b="0" u="none" strike="noStrike">
                <a:solidFill>
                  <a:srgbClr val="000000"/>
                </a:solidFill>
                <a:uFillTx/>
                <a:latin typeface="Calibri"/>
              </a:rPr>
              <a:t>  Expand OsirisML's functionality to identify not only the operating system, but also its specific builds and versions, while also improving general usability.</a:t>
            </a:r>
            <a:endParaRPr lang="en-US" sz="4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Rectangle: Rounded Corners 1"/>
          <p:cNvSpPr/>
          <p:nvPr/>
        </p:nvSpPr>
        <p:spPr>
          <a:xfrm>
            <a:off x="228600" y="20040840"/>
            <a:ext cx="12801240" cy="32760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A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02960" tIns="57960" rIns="102960" bIns="5796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90" name="TextBox 17"/>
          <p:cNvSpPr/>
          <p:nvPr/>
        </p:nvSpPr>
        <p:spPr>
          <a:xfrm>
            <a:off x="5029200" y="19583640"/>
            <a:ext cx="2971440" cy="912600"/>
          </a:xfrm>
          <a:prstGeom prst="rect">
            <a:avLst/>
          </a:prstGeom>
          <a:solidFill>
            <a:srgbClr val="00A933"/>
          </a:solidFill>
          <a:ln w="0" cap="rnd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5400" b="0" u="none" strike="noStrike">
                <a:solidFill>
                  <a:srgbClr val="000000"/>
                </a:solidFill>
                <a:uFillTx/>
                <a:latin typeface="Calibri"/>
              </a:rPr>
              <a:t>Goal</a:t>
            </a:r>
            <a:endParaRPr lang="en-US" sz="5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" name="TextBox 3"/>
          <p:cNvSpPr/>
          <p:nvPr/>
        </p:nvSpPr>
        <p:spPr>
          <a:xfrm>
            <a:off x="4287600" y="9414000"/>
            <a:ext cx="4800240" cy="912600"/>
          </a:xfrm>
          <a:prstGeom prst="rect">
            <a:avLst/>
          </a:prstGeom>
          <a:solidFill>
            <a:srgbClr val="00A933"/>
          </a:solidFill>
          <a:ln w="0" cap="rnd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5400" b="0" u="none" strike="noStrike">
                <a:solidFill>
                  <a:srgbClr val="000000"/>
                </a:solidFill>
                <a:uFillTx/>
                <a:latin typeface="Calibri"/>
              </a:rPr>
              <a:t>Introduction</a:t>
            </a:r>
            <a:endParaRPr lang="en-US" sz="5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" name="Rectangle: Rounded Corners 2"/>
          <p:cNvSpPr/>
          <p:nvPr/>
        </p:nvSpPr>
        <p:spPr>
          <a:xfrm rot="4800">
            <a:off x="13448160" y="10058040"/>
            <a:ext cx="9130320" cy="13709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A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02960" tIns="57960" rIns="102960" bIns="5796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93" name="TextBox 1"/>
          <p:cNvSpPr/>
          <p:nvPr/>
        </p:nvSpPr>
        <p:spPr>
          <a:xfrm>
            <a:off x="15347520" y="9596160"/>
            <a:ext cx="5196960" cy="912600"/>
          </a:xfrm>
          <a:prstGeom prst="rect">
            <a:avLst/>
          </a:prstGeom>
          <a:solidFill>
            <a:srgbClr val="00A933"/>
          </a:solidFill>
          <a:ln w="0" cap="rnd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5400" b="0" u="none" strike="noStrike">
                <a:solidFill>
                  <a:srgbClr val="000000"/>
                </a:solidFill>
                <a:uFillTx/>
                <a:latin typeface="Calibri"/>
              </a:rPr>
              <a:t> Improvements</a:t>
            </a:r>
            <a:endParaRPr lang="en-US" sz="5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0975120" y="16288560"/>
            <a:ext cx="180360" cy="26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000" b="0" u="none" strike="noStrike">
              <a:solidFill>
                <a:srgbClr val="000000"/>
              </a:solidFill>
              <a:uFillTx/>
              <a:latin typeface="Noto Serif"/>
            </a:endParaRPr>
          </a:p>
        </p:txBody>
      </p:sp>
      <p:sp>
        <p:nvSpPr>
          <p:cNvPr id="95" name="Rectangle: Rounded Corners 3"/>
          <p:cNvSpPr/>
          <p:nvPr/>
        </p:nvSpPr>
        <p:spPr>
          <a:xfrm flipH="1">
            <a:off x="23079600" y="9028440"/>
            <a:ext cx="19887840" cy="160016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A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02960" tIns="57960" rIns="102960" bIns="5796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96" name="TextBox 4"/>
          <p:cNvSpPr/>
          <p:nvPr/>
        </p:nvSpPr>
        <p:spPr>
          <a:xfrm>
            <a:off x="30403800" y="8343720"/>
            <a:ext cx="4800240" cy="912600"/>
          </a:xfrm>
          <a:prstGeom prst="rect">
            <a:avLst/>
          </a:prstGeom>
          <a:solidFill>
            <a:srgbClr val="00A933"/>
          </a:solidFill>
          <a:ln w="0" cap="rnd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5400" b="0" u="none" strike="noStrike">
                <a:solidFill>
                  <a:srgbClr val="000000"/>
                </a:solidFill>
                <a:uFillTx/>
                <a:latin typeface="Calibri"/>
              </a:rPr>
              <a:t>Workflow</a:t>
            </a:r>
            <a:endParaRPr lang="en-US" sz="5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97" name="Picture 96"/>
          <p:cNvPicPr/>
          <p:nvPr/>
        </p:nvPicPr>
        <p:blipFill>
          <a:blip r:embed="rId3"/>
          <a:stretch/>
        </p:blipFill>
        <p:spPr>
          <a:xfrm>
            <a:off x="1143000" y="23437080"/>
            <a:ext cx="10515240" cy="628056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97"/>
          <p:cNvPicPr/>
          <p:nvPr/>
        </p:nvPicPr>
        <p:blipFill>
          <a:blip r:embed="rId4"/>
          <a:stretch/>
        </p:blipFill>
        <p:spPr>
          <a:xfrm>
            <a:off x="11616840" y="24688800"/>
            <a:ext cx="12157200" cy="5028840"/>
          </a:xfrm>
          <a:prstGeom prst="rect">
            <a:avLst/>
          </a:prstGeom>
          <a:ln w="0">
            <a:noFill/>
          </a:ln>
        </p:spPr>
      </p:pic>
      <p:sp>
        <p:nvSpPr>
          <p:cNvPr id="99" name="Rectangle: Rounded Corners 4"/>
          <p:cNvSpPr/>
          <p:nvPr/>
        </p:nvSpPr>
        <p:spPr>
          <a:xfrm rot="4800">
            <a:off x="1599120" y="25606440"/>
            <a:ext cx="5028480" cy="67824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00A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22040" tIns="77040" rIns="122040" bIns="77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00" name="Rectangle: Rounded Corners 5"/>
          <p:cNvSpPr/>
          <p:nvPr/>
        </p:nvSpPr>
        <p:spPr>
          <a:xfrm rot="4800">
            <a:off x="1599120" y="26290800"/>
            <a:ext cx="2742480" cy="68148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00A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22040" tIns="77040" rIns="122040" bIns="77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01" name="Rectangle: Rounded Corners 7"/>
          <p:cNvSpPr/>
          <p:nvPr/>
        </p:nvSpPr>
        <p:spPr>
          <a:xfrm rot="4800">
            <a:off x="12115080" y="25610760"/>
            <a:ext cx="11657880" cy="89856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00A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22040" tIns="77040" rIns="122040" bIns="77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02" name="Rectangle: Rounded Corners 8"/>
          <p:cNvSpPr/>
          <p:nvPr/>
        </p:nvSpPr>
        <p:spPr>
          <a:xfrm rot="4800">
            <a:off x="7542360" y="25607160"/>
            <a:ext cx="4073040" cy="67824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00A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21680" tIns="76680" rIns="121680" bIns="7668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03" name="TextBox 5"/>
          <p:cNvSpPr/>
          <p:nvPr/>
        </p:nvSpPr>
        <p:spPr>
          <a:xfrm>
            <a:off x="31098240" y="26516520"/>
            <a:ext cx="10556640" cy="435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4000" b="0" u="none" strike="noStrike">
                <a:solidFill>
                  <a:srgbClr val="000000"/>
                </a:solidFill>
                <a:uFillTx/>
                <a:latin typeface="Calibri"/>
              </a:rPr>
              <a:t> Fragment Id/Offset</a:t>
            </a:r>
            <a:endParaRPr lang="en-US" sz="4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4000" b="0" u="none" strike="noStrike">
                <a:solidFill>
                  <a:srgbClr val="000000"/>
                </a:solidFill>
                <a:uFillTx/>
                <a:latin typeface="Calibri"/>
              </a:rPr>
              <a:t> Time To Live (TTL), </a:t>
            </a:r>
            <a:endParaRPr lang="en-US" sz="4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4000" b="0" u="none" strike="noStrike">
                <a:solidFill>
                  <a:srgbClr val="000000"/>
                </a:solidFill>
                <a:uFillTx/>
                <a:latin typeface="Calibri"/>
              </a:rPr>
              <a:t> Initial Sequence Number (ISN)</a:t>
            </a:r>
            <a:endParaRPr lang="en-US" sz="4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4000" b="0" u="none" strike="noStrike">
                <a:solidFill>
                  <a:srgbClr val="000000"/>
                </a:solidFill>
                <a:uFillTx/>
                <a:latin typeface="Calibri"/>
              </a:rPr>
              <a:t> Other identifiers such as Timestamps, Window Scaling, Maximum Segment Size, Explicit Congestion Notification, Internet Control Message Protocol </a:t>
            </a:r>
            <a:endParaRPr lang="en-US" sz="4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Rectangle: Rounded Corners 9"/>
          <p:cNvSpPr/>
          <p:nvPr/>
        </p:nvSpPr>
        <p:spPr>
          <a:xfrm rot="4800">
            <a:off x="24464520" y="26070840"/>
            <a:ext cx="17367840" cy="614772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A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02960" tIns="57960" rIns="102960" bIns="5796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05" name="TextBox 6"/>
          <p:cNvSpPr/>
          <p:nvPr/>
        </p:nvSpPr>
        <p:spPr>
          <a:xfrm>
            <a:off x="29498040" y="25374600"/>
            <a:ext cx="7543440" cy="912600"/>
          </a:xfrm>
          <a:prstGeom prst="rect">
            <a:avLst/>
          </a:prstGeom>
          <a:solidFill>
            <a:srgbClr val="00A933"/>
          </a:solidFill>
          <a:ln w="0" cap="rnd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5400" b="0" u="none" strike="noStrike">
                <a:solidFill>
                  <a:srgbClr val="000000"/>
                </a:solidFill>
                <a:uFillTx/>
                <a:latin typeface="Calibri"/>
              </a:rPr>
              <a:t>Packet Identification</a:t>
            </a:r>
            <a:endParaRPr lang="en-US" sz="5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</TotalTime>
  <Words>325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18</vt:i4>
      </vt:variant>
      <vt:variant>
        <vt:lpstr>Slide Titles</vt:lpstr>
      </vt:variant>
      <vt:variant>
        <vt:i4>1</vt:i4>
      </vt:variant>
    </vt:vector>
  </HeadingPairs>
  <TitlesOfParts>
    <vt:vector size="25" baseType="lpstr">
      <vt:lpstr>Arial</vt:lpstr>
      <vt:lpstr>Calibri</vt:lpstr>
      <vt:lpstr>Noto Serif</vt:lpstr>
      <vt:lpstr>Symbol</vt:lpstr>
      <vt:lpstr>Times New Roman</vt:lpstr>
      <vt:lpstr>Wingdings</vt:lpstr>
      <vt:lpstr>Office 2013 - 2022 Theme</vt:lpstr>
      <vt:lpstr>Office 2013 - 2022 Theme</vt:lpstr>
      <vt:lpstr>Office 2013 - 2022 Theme</vt:lpstr>
      <vt:lpstr>Office 2013 - 2022 Theme</vt:lpstr>
      <vt:lpstr>Office 2013 - 2022 Theme</vt:lpstr>
      <vt:lpstr>Office 2013 - 2022 Theme</vt:lpstr>
      <vt:lpstr>Office 2013 - 2022 Theme</vt:lpstr>
      <vt:lpstr>Office 2013 - 2022 Theme</vt:lpstr>
      <vt:lpstr>Office 2013 - 2022 Theme</vt:lpstr>
      <vt:lpstr>Office 2013 - 2022 Theme</vt:lpstr>
      <vt:lpstr>Office 2013 - 2022 Theme</vt:lpstr>
      <vt:lpstr>Office 2013 - 2022 Theme</vt:lpstr>
      <vt:lpstr>Office 2013 - 2022 Theme</vt:lpstr>
      <vt:lpstr>Office 2013 - 2022 Theme</vt:lpstr>
      <vt:lpstr>Office 2013 - 2022 Theme</vt:lpstr>
      <vt:lpstr>Office 2013 - 2022 Theme</vt:lpstr>
      <vt:lpstr>Office 2013 - 2022 Theme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William Lagos</cp:lastModifiedBy>
  <cp:revision>41</cp:revision>
  <cp:lastPrinted>2020-02-13T13:03:36Z</cp:lastPrinted>
  <dcterms:created xsi:type="dcterms:W3CDTF">2018-02-06T18:12:23Z</dcterms:created>
  <dcterms:modified xsi:type="dcterms:W3CDTF">2024-11-15T16:18:07Z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