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C200"/>
    <a:srgbClr val="D60004"/>
    <a:srgbClr val="F50004"/>
    <a:srgbClr val="CF0003"/>
    <a:srgbClr val="A10003"/>
    <a:srgbClr val="AD0003"/>
    <a:srgbClr val="820002"/>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2532F-6D05-1290-4E71-C706C57EFFCB}" v="15" dt="2024-11-15T22:11:56.849"/>
    <p1510:client id="{11CCE35C-CCA4-3F15-B6C7-4A435BC1A5CC}" v="7" dt="2024-11-15T21:50:36.546"/>
    <p1510:client id="{284D9EAD-4087-1F85-243B-E86E677D1FA2}" v="14" dt="2024-11-16T00:08:36.351"/>
    <p1510:client id="{2C6C9ABE-E51E-E27C-3457-1FC40B3E7CDD}" v="1518" dt="2024-11-16T00:20:30.132"/>
    <p1510:client id="{2FE15654-336D-CA8D-F89B-013E54A09F44}" v="324" dt="2024-11-16T04:50:10.303"/>
    <p1510:client id="{469511B5-B4B8-0884-2E82-78F44EBB6FDA}" v="86" dt="2024-11-16T00:44:14.047"/>
    <p1510:client id="{57FCFAD1-C214-1AD0-B0D0-54E524C9E923}" v="1290" dt="2024-11-15T22:38:28.046"/>
    <p1510:client id="{5BBE90C9-765E-E803-AEDC-511A749E2C79}" v="495" dt="2024-11-16T03:32:10.635"/>
    <p1510:client id="{5FE80F0B-5993-92BC-B662-0D5CB8F6F645}" v="2569" dt="2024-11-16T02:16:19.637"/>
    <p1510:client id="{6AF4185C-2003-F4AE-4BCF-6F902447F622}" v="1394" dt="2024-11-16T00:00:17.975"/>
    <p1510:client id="{6D61A949-53AA-7F1E-99D8-5BC33C32D8EF}" v="1" dt="2024-11-16T00:24:36.735"/>
    <p1510:client id="{A5192C8C-2321-87E4-FB56-CA6A745A9E3E}" v="8" dt="2024-11-16T00:20:17.817"/>
    <p1510:client id="{C555F7B5-4405-FDFA-B16C-409B34F31E64}" v="136" dt="2024-11-16T01:39:59.654"/>
    <p1510:client id="{D0BA7796-4281-AC34-173E-AB12D566AC0D}" v="21" dt="2024-11-16T01:47:51.261"/>
    <p1510:client id="{E029BF20-AE98-A4EC-0AA8-DE547222FBF0}" v="46" dt="2024-11-16T00:56:48.737"/>
    <p1510:client id="{E9E4167E-4578-9570-E0BE-500D2051969D}" v="3" dt="2024-11-16T19:14:24.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11/16/2024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gif"/><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5B208D17-A289-DF84-3653-D101AFE7E8C0}"/>
              </a:ext>
            </a:extLst>
          </p:cNvPr>
          <p:cNvSpPr/>
          <p:nvPr/>
        </p:nvSpPr>
        <p:spPr>
          <a:xfrm>
            <a:off x="16483534" y="20158304"/>
            <a:ext cx="20189421" cy="244040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endParaRPr lang="en-US">
              <a:solidFill>
                <a:schemeClr val="tx1"/>
              </a:solidFill>
              <a:latin typeface="Garamond"/>
              <a:cs typeface="Calibri"/>
            </a:endParaRPr>
          </a:p>
        </p:txBody>
      </p:sp>
      <p:grpSp>
        <p:nvGrpSpPr>
          <p:cNvPr id="56" name="Group 55">
            <a:extLst>
              <a:ext uri="{FF2B5EF4-FFF2-40B4-BE49-F238E27FC236}">
                <a16:creationId xmlns:a16="http://schemas.microsoft.com/office/drawing/2014/main" id="{4848F0A1-294D-E05E-DF75-1769CBCABA7C}"/>
              </a:ext>
            </a:extLst>
          </p:cNvPr>
          <p:cNvGrpSpPr/>
          <p:nvPr/>
        </p:nvGrpSpPr>
        <p:grpSpPr>
          <a:xfrm>
            <a:off x="16468699" y="15888105"/>
            <a:ext cx="20207057" cy="4284697"/>
            <a:chOff x="15416277" y="18112107"/>
            <a:chExt cx="25279389" cy="5095576"/>
          </a:xfrm>
        </p:grpSpPr>
        <p:sp>
          <p:nvSpPr>
            <p:cNvPr id="16" name="Rectangle: Rounded Corners 15">
              <a:extLst>
                <a:ext uri="{FF2B5EF4-FFF2-40B4-BE49-F238E27FC236}">
                  <a16:creationId xmlns:a16="http://schemas.microsoft.com/office/drawing/2014/main" id="{57930DB6-66D7-6C7F-3FEC-08423227F8CE}"/>
                </a:ext>
              </a:extLst>
            </p:cNvPr>
            <p:cNvSpPr/>
            <p:nvPr/>
          </p:nvSpPr>
          <p:spPr>
            <a:xfrm>
              <a:off x="15416277" y="18112107"/>
              <a:ext cx="25279389" cy="50955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E35B51-E080-B857-8C08-93C5E7132B04}"/>
                </a:ext>
              </a:extLst>
            </p:cNvPr>
            <p:cNvSpPr/>
            <p:nvPr/>
          </p:nvSpPr>
          <p:spPr>
            <a:xfrm>
              <a:off x="29593214" y="22500123"/>
              <a:ext cx="218782" cy="18512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AAA718D-A13C-34FB-3E6A-8E0264420527}"/>
                </a:ext>
              </a:extLst>
            </p:cNvPr>
            <p:cNvSpPr/>
            <p:nvPr/>
          </p:nvSpPr>
          <p:spPr>
            <a:xfrm>
              <a:off x="23766571" y="22492100"/>
              <a:ext cx="218782" cy="185123"/>
            </a:xfrm>
            <a:prstGeom prst="rect">
              <a:avLst/>
            </a:prstGeom>
            <a:solidFill>
              <a:srgbClr val="30C200"/>
            </a:solidFill>
            <a:ln>
              <a:solidFill>
                <a:srgbClr val="30C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5BE7556-4ED2-008F-5AD9-08D4D3582194}"/>
                </a:ext>
              </a:extLst>
            </p:cNvPr>
            <p:cNvSpPr txBox="1"/>
            <p:nvPr/>
          </p:nvSpPr>
          <p:spPr>
            <a:xfrm>
              <a:off x="24079531" y="22376464"/>
              <a:ext cx="1217103" cy="390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Garamond"/>
                  <a:cs typeface="Calibri"/>
                </a:rPr>
                <a:t>Correct</a:t>
              </a:r>
            </a:p>
          </p:txBody>
        </p:sp>
        <p:sp>
          <p:nvSpPr>
            <p:cNvPr id="48" name="Rectangle 47">
              <a:extLst>
                <a:ext uri="{FF2B5EF4-FFF2-40B4-BE49-F238E27FC236}">
                  <a16:creationId xmlns:a16="http://schemas.microsoft.com/office/drawing/2014/main" id="{46870C67-FFC3-E3D1-7A83-585BB1129566}"/>
                </a:ext>
              </a:extLst>
            </p:cNvPr>
            <p:cNvSpPr/>
            <p:nvPr/>
          </p:nvSpPr>
          <p:spPr>
            <a:xfrm>
              <a:off x="25297659" y="22492099"/>
              <a:ext cx="218782" cy="185123"/>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0422F7B0-AE4E-161E-9259-09E46D91436D}"/>
                </a:ext>
              </a:extLst>
            </p:cNvPr>
            <p:cNvSpPr txBox="1"/>
            <p:nvPr/>
          </p:nvSpPr>
          <p:spPr>
            <a:xfrm>
              <a:off x="25631638" y="22410169"/>
              <a:ext cx="17353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Garamond"/>
                  <a:cs typeface="Calibri"/>
                </a:rPr>
                <a:t>Substitution</a:t>
              </a:r>
              <a:endParaRPr lang="en-US"/>
            </a:p>
          </p:txBody>
        </p:sp>
        <p:sp>
          <p:nvSpPr>
            <p:cNvPr id="50" name="Rectangle 49">
              <a:extLst>
                <a:ext uri="{FF2B5EF4-FFF2-40B4-BE49-F238E27FC236}">
                  <a16:creationId xmlns:a16="http://schemas.microsoft.com/office/drawing/2014/main" id="{509F4500-42CF-A2E2-974A-B568C2634D26}"/>
                </a:ext>
              </a:extLst>
            </p:cNvPr>
            <p:cNvSpPr/>
            <p:nvPr/>
          </p:nvSpPr>
          <p:spPr>
            <a:xfrm>
              <a:off x="27594292" y="22492099"/>
              <a:ext cx="218782" cy="185123"/>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32B191F-1E1C-7918-5760-1A18E2F23121}"/>
                </a:ext>
              </a:extLst>
            </p:cNvPr>
            <p:cNvSpPr txBox="1"/>
            <p:nvPr/>
          </p:nvSpPr>
          <p:spPr>
            <a:xfrm>
              <a:off x="28055862" y="22376352"/>
              <a:ext cx="1416983" cy="3921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Garamond"/>
                  <a:cs typeface="Calibri"/>
                </a:rPr>
                <a:t>Insertion</a:t>
              </a:r>
              <a:endParaRPr lang="en-US"/>
            </a:p>
          </p:txBody>
        </p:sp>
        <p:sp>
          <p:nvSpPr>
            <p:cNvPr id="52" name="TextBox 51">
              <a:extLst>
                <a:ext uri="{FF2B5EF4-FFF2-40B4-BE49-F238E27FC236}">
                  <a16:creationId xmlns:a16="http://schemas.microsoft.com/office/drawing/2014/main" id="{6ED4F37C-8338-68CE-7333-A24C4831CC3D}"/>
                </a:ext>
              </a:extLst>
            </p:cNvPr>
            <p:cNvSpPr txBox="1"/>
            <p:nvPr/>
          </p:nvSpPr>
          <p:spPr>
            <a:xfrm>
              <a:off x="29977746" y="22383689"/>
              <a:ext cx="150237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Garamond"/>
                  <a:cs typeface="Calibri"/>
                </a:rPr>
                <a:t>Deletion</a:t>
              </a:r>
            </a:p>
          </p:txBody>
        </p:sp>
      </p:grpSp>
      <p:sp>
        <p:nvSpPr>
          <p:cNvPr id="3" name="Google Shape;24;g11a88963fa4_0_0">
            <a:extLst>
              <a:ext uri="{FF2B5EF4-FFF2-40B4-BE49-F238E27FC236}">
                <a16:creationId xmlns:a16="http://schemas.microsoft.com/office/drawing/2014/main" id="{57599C40-0AB4-75D2-7DAF-0BC98703E9AC}"/>
              </a:ext>
            </a:extLst>
          </p:cNvPr>
          <p:cNvSpPr txBox="1"/>
          <p:nvPr/>
        </p:nvSpPr>
        <p:spPr>
          <a:xfrm>
            <a:off x="405052" y="2728923"/>
            <a:ext cx="43107427" cy="3447057"/>
          </a:xfrm>
          <a:prstGeom prst="rect">
            <a:avLst/>
          </a:prstGeom>
          <a:noFill/>
          <a:ln>
            <a:noFill/>
          </a:ln>
        </p:spPr>
        <p:txBody>
          <a:bodyPr spcFirstLastPara="1" wrap="square" lIns="91425" tIns="45700" rIns="91425" bIns="45700" anchor="t" anchorCtr="0">
            <a:spAutoFit/>
          </a:bodyPr>
          <a:lstStyle/>
          <a:p>
            <a:pPr>
              <a:buClr>
                <a:srgbClr val="000000"/>
              </a:buClr>
              <a:buSzPts val="11000"/>
            </a:pPr>
            <a:r>
              <a:rPr lang="en-US" sz="11000" b="1" dirty="0">
                <a:solidFill>
                  <a:schemeClr val="dk1"/>
                </a:solidFill>
                <a:latin typeface="Arial"/>
                <a:ea typeface="Arial"/>
                <a:cs typeface="Arial"/>
              </a:rPr>
              <a:t>AI Speech to Text for Military Communications</a:t>
            </a:r>
            <a:endParaRPr lang="en-US" sz="11000" b="1" i="0" u="none" strike="noStrike" cap="none" dirty="0">
              <a:solidFill>
                <a:schemeClr val="dk1"/>
              </a:solidFill>
              <a:latin typeface="Arial"/>
              <a:ea typeface="Arial"/>
              <a:cs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dirty="0">
              <a:solidFill>
                <a:schemeClr val="dk1"/>
              </a:solidFill>
              <a:latin typeface="Arial"/>
              <a:ea typeface="Arial"/>
              <a:cs typeface="Arial"/>
            </a:endParaRPr>
          </a:p>
          <a:p>
            <a:pPr>
              <a:buClr>
                <a:srgbClr val="000000"/>
              </a:buClr>
              <a:buSzPts val="3600"/>
            </a:pPr>
            <a:r>
              <a:rPr lang="en-US" sz="3600" b="1" i="0" u="none" strike="noStrike" cap="none" dirty="0">
                <a:solidFill>
                  <a:srgbClr val="3C3C3B"/>
                </a:solidFill>
                <a:latin typeface="Arial"/>
                <a:ea typeface="Arial"/>
                <a:cs typeface="Arial"/>
                <a:sym typeface="Arial"/>
              </a:rPr>
              <a:t>Team members:</a:t>
            </a:r>
            <a:r>
              <a:rPr lang="en-US" sz="3600" b="1" dirty="0">
                <a:solidFill>
                  <a:srgbClr val="3C3C3B"/>
                </a:solidFill>
                <a:latin typeface="Arial"/>
                <a:ea typeface="Arial"/>
                <a:cs typeface="Arial"/>
                <a:sym typeface="Arial"/>
              </a:rPr>
              <a:t> </a:t>
            </a:r>
            <a:r>
              <a:rPr lang="en-US" sz="3600" dirty="0">
                <a:solidFill>
                  <a:srgbClr val="3C3C3B"/>
                </a:solidFill>
                <a:latin typeface="Arial"/>
                <a:ea typeface="Arial"/>
                <a:cs typeface="Arial"/>
                <a:sym typeface="Arial"/>
              </a:rPr>
              <a:t>Nathan Devore,</a:t>
            </a:r>
            <a:r>
              <a:rPr lang="en-US" sz="3600" b="0" i="0" u="none" strike="noStrike" cap="none" dirty="0">
                <a:solidFill>
                  <a:srgbClr val="3C3C3B"/>
                </a:solidFill>
                <a:latin typeface="Arial"/>
                <a:ea typeface="Arial"/>
                <a:cs typeface="Arial"/>
                <a:sym typeface="Arial"/>
              </a:rPr>
              <a:t> </a:t>
            </a:r>
            <a:r>
              <a:rPr lang="en-US" sz="3600" dirty="0">
                <a:solidFill>
                  <a:srgbClr val="3C3C3B"/>
                </a:solidFill>
                <a:latin typeface="Arial"/>
                <a:ea typeface="Arial"/>
                <a:cs typeface="Arial"/>
                <a:sym typeface="Arial"/>
              </a:rPr>
              <a:t>Nate Eldering,</a:t>
            </a:r>
            <a:r>
              <a:rPr lang="en-US" sz="3600" b="0" i="0" u="none" strike="noStrike" cap="none" dirty="0">
                <a:solidFill>
                  <a:srgbClr val="3C3C3B"/>
                </a:solidFill>
                <a:latin typeface="Arial"/>
                <a:ea typeface="Arial"/>
                <a:cs typeface="Arial"/>
                <a:sym typeface="Arial"/>
              </a:rPr>
              <a:t> </a:t>
            </a:r>
            <a:r>
              <a:rPr lang="en-US" sz="3600" dirty="0">
                <a:solidFill>
                  <a:srgbClr val="3C3C3B"/>
                </a:solidFill>
                <a:latin typeface="Arial"/>
                <a:ea typeface="Arial"/>
                <a:cs typeface="Arial"/>
                <a:sym typeface="Arial"/>
              </a:rPr>
              <a:t>Connor Kohout, Allen Lee  </a:t>
            </a:r>
            <a:r>
              <a:rPr lang="en-US" sz="3600" b="0" i="0" u="none" strike="noStrike" cap="none" dirty="0">
                <a:solidFill>
                  <a:srgbClr val="3C3C3B"/>
                </a:solidFill>
                <a:latin typeface="Arial"/>
                <a:ea typeface="Arial"/>
                <a:cs typeface="Arial"/>
                <a:sym typeface="Arial"/>
              </a:rPr>
              <a:t>|  </a:t>
            </a:r>
            <a:r>
              <a:rPr lang="en-US" sz="3600" b="1" i="0" u="none" strike="noStrike" cap="none" dirty="0">
                <a:solidFill>
                  <a:srgbClr val="3C3C3B"/>
                </a:solidFill>
                <a:latin typeface="Arial"/>
                <a:ea typeface="Arial"/>
                <a:cs typeface="Arial"/>
                <a:sym typeface="Arial"/>
              </a:rPr>
              <a:t>Faculty adviser:</a:t>
            </a:r>
            <a:r>
              <a:rPr lang="en-US" sz="3600" b="1" dirty="0">
                <a:solidFill>
                  <a:srgbClr val="3C3C3B"/>
                </a:solidFill>
                <a:latin typeface="Arial"/>
                <a:ea typeface="Arial"/>
                <a:cs typeface="Arial"/>
                <a:sym typeface="Arial"/>
              </a:rPr>
              <a:t> </a:t>
            </a:r>
            <a:r>
              <a:rPr lang="en-US" sz="3600" dirty="0">
                <a:solidFill>
                  <a:srgbClr val="3C3C3B"/>
                </a:solidFill>
                <a:latin typeface="Arial"/>
                <a:ea typeface="Arial"/>
                <a:cs typeface="Arial"/>
                <a:sym typeface="Arial"/>
              </a:rPr>
              <a:t>Tamer Nadeem,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dirty="0">
                <a:solidFill>
                  <a:srgbClr val="3C3C3B"/>
                </a:solidFill>
                <a:latin typeface="Arial"/>
                <a:ea typeface="Arial"/>
                <a:cs typeface="Arial"/>
                <a:sym typeface="Arial"/>
              </a:rPr>
              <a:t>DoD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Mentor: </a:t>
            </a:r>
            <a:r>
              <a:rPr lang="en-US" sz="3600" dirty="0">
                <a:solidFill>
                  <a:srgbClr val="3C3C3B"/>
                </a:solidFill>
                <a:latin typeface="Arial"/>
                <a:ea typeface="Arial"/>
                <a:cs typeface="Arial"/>
                <a:sym typeface="Arial"/>
              </a:rPr>
              <a:t>Clinton Farrell</a:t>
            </a:r>
            <a:endParaRPr sz="3600" i="0" u="none" strike="noStrike" cap="none" dirty="0">
              <a:solidFill>
                <a:srgbClr val="3C3C3B"/>
              </a:solidFill>
              <a:latin typeface="Arial"/>
              <a:ea typeface="Arial"/>
              <a:cs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endParaRPr>
          </a:p>
        </p:txBody>
      </p:sp>
      <p:sp>
        <p:nvSpPr>
          <p:cNvPr id="5" name="TextBox 4">
            <a:extLst>
              <a:ext uri="{FF2B5EF4-FFF2-40B4-BE49-F238E27FC236}">
                <a16:creationId xmlns:a16="http://schemas.microsoft.com/office/drawing/2014/main" id="{AEE76124-7B1F-0EEA-0B68-E1EF5CD464F5}"/>
              </a:ext>
            </a:extLst>
          </p:cNvPr>
          <p:cNvSpPr txBox="1"/>
          <p:nvPr/>
        </p:nvSpPr>
        <p:spPr>
          <a:xfrm>
            <a:off x="37072887" y="830849"/>
            <a:ext cx="4963886" cy="1323439"/>
          </a:xfrm>
          <a:prstGeom prst="rect">
            <a:avLst/>
          </a:prstGeom>
          <a:noFill/>
        </p:spPr>
        <p:txBody>
          <a:bodyPr wrap="square" lIns="91440" tIns="45720" rIns="91440" bIns="45720" anchor="t">
            <a:spAutoFit/>
          </a:bodyPr>
          <a:lstStyle/>
          <a:p>
            <a:r>
              <a:rPr lang="en-US" sz="8000">
                <a:solidFill>
                  <a:srgbClr val="77C159"/>
                </a:solidFill>
                <a:latin typeface="Arial"/>
                <a:cs typeface="Arial"/>
              </a:rPr>
              <a:t>25-346</a:t>
            </a:r>
            <a:endParaRPr lang="en-US" sz="8000">
              <a:solidFill>
                <a:srgbClr val="77C159"/>
              </a:solidFill>
            </a:endParaRPr>
          </a:p>
        </p:txBody>
      </p:sp>
      <p:sp>
        <p:nvSpPr>
          <p:cNvPr id="19" name="Rectangle: Rounded Corners 18">
            <a:extLst>
              <a:ext uri="{FF2B5EF4-FFF2-40B4-BE49-F238E27FC236}">
                <a16:creationId xmlns:a16="http://schemas.microsoft.com/office/drawing/2014/main" id="{5EF0D328-188A-4A78-0F49-71CD0D204585}"/>
              </a:ext>
            </a:extLst>
          </p:cNvPr>
          <p:cNvSpPr/>
          <p:nvPr/>
        </p:nvSpPr>
        <p:spPr>
          <a:xfrm>
            <a:off x="37548716" y="8975108"/>
            <a:ext cx="5955832" cy="627053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
              <a:buChar char="•"/>
            </a:pPr>
            <a:r>
              <a:rPr lang="en-US" sz="3600">
                <a:solidFill>
                  <a:schemeClr val="tx1"/>
                </a:solidFill>
                <a:latin typeface="Arial"/>
                <a:cs typeface="Calibri"/>
              </a:rPr>
              <a:t>Audio is captioned and output as a .txt file</a:t>
            </a:r>
          </a:p>
          <a:p>
            <a:pPr marL="285750" indent="-285750">
              <a:buFont typeface="Arial"/>
              <a:buChar char="•"/>
            </a:pPr>
            <a:r>
              <a:rPr lang="en-US" sz="3600">
                <a:solidFill>
                  <a:schemeClr val="tx1"/>
                </a:solidFill>
                <a:latin typeface="Arial"/>
                <a:ea typeface="+mn-lt"/>
                <a:cs typeface="+mn-lt"/>
              </a:rPr>
              <a:t>The file can then be examined for inaccuracies</a:t>
            </a:r>
          </a:p>
          <a:p>
            <a:pPr marL="742950" lvl="1" indent="-285750">
              <a:buFont typeface="Courier New"/>
              <a:buChar char="o"/>
            </a:pPr>
            <a:r>
              <a:rPr lang="en-US" sz="3600">
                <a:solidFill>
                  <a:schemeClr val="tx1"/>
                </a:solidFill>
                <a:latin typeface="Arial"/>
                <a:ea typeface="+mn-lt"/>
                <a:cs typeface="+mn-lt"/>
              </a:rPr>
              <a:t>These inaccuracies can help identify what the model struggles with so specific issues can be targeted</a:t>
            </a:r>
          </a:p>
        </p:txBody>
      </p:sp>
      <p:sp>
        <p:nvSpPr>
          <p:cNvPr id="12" name="Arrow: Right 11">
            <a:extLst>
              <a:ext uri="{FF2B5EF4-FFF2-40B4-BE49-F238E27FC236}">
                <a16:creationId xmlns:a16="http://schemas.microsoft.com/office/drawing/2014/main" id="{82CA984C-5531-4329-990C-60654992DCD5}"/>
              </a:ext>
            </a:extLst>
          </p:cNvPr>
          <p:cNvSpPr/>
          <p:nvPr/>
        </p:nvSpPr>
        <p:spPr>
          <a:xfrm flipV="1">
            <a:off x="35585481" y="7621249"/>
            <a:ext cx="3918774" cy="31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4233357-A353-9EAC-40A1-6D6CBE947590}"/>
              </a:ext>
            </a:extLst>
          </p:cNvPr>
          <p:cNvSpPr/>
          <p:nvPr/>
        </p:nvSpPr>
        <p:spPr>
          <a:xfrm>
            <a:off x="39637895" y="6558419"/>
            <a:ext cx="3371263" cy="2087654"/>
          </a:xfrm>
          <a:prstGeom prst="ellipse">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latin typeface="Arial"/>
                <a:cs typeface="Calibri"/>
              </a:rPr>
              <a:t>Text File Output</a:t>
            </a:r>
          </a:p>
        </p:txBody>
      </p:sp>
      <p:sp>
        <p:nvSpPr>
          <p:cNvPr id="18" name="Rectangle: Rounded Corners 17">
            <a:extLst>
              <a:ext uri="{FF2B5EF4-FFF2-40B4-BE49-F238E27FC236}">
                <a16:creationId xmlns:a16="http://schemas.microsoft.com/office/drawing/2014/main" id="{F87ECCE0-7D0C-A20C-2AC8-1283D40B4B18}"/>
              </a:ext>
            </a:extLst>
          </p:cNvPr>
          <p:cNvSpPr/>
          <p:nvPr/>
        </p:nvSpPr>
        <p:spPr>
          <a:xfrm>
            <a:off x="30113947" y="8990529"/>
            <a:ext cx="6852983" cy="554513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
              <a:buChar char="•"/>
            </a:pPr>
            <a:r>
              <a:rPr lang="en-US" sz="3600">
                <a:solidFill>
                  <a:schemeClr val="tx1"/>
                </a:solidFill>
                <a:latin typeface="Arial"/>
                <a:cs typeface="Calibri"/>
              </a:rPr>
              <a:t>Whisper is an open-source audio captioning tool developed by open-AI </a:t>
            </a:r>
          </a:p>
          <a:p>
            <a:pPr marL="742950" lvl="1" indent="-285750">
              <a:buFont typeface="Courier New"/>
              <a:buChar char="o"/>
            </a:pPr>
            <a:r>
              <a:rPr lang="en-US" sz="3600">
                <a:solidFill>
                  <a:schemeClr val="tx1"/>
                </a:solidFill>
                <a:latin typeface="Arial"/>
                <a:cs typeface="Calibri"/>
              </a:rPr>
              <a:t>We have found the medium model transcribes the audio the best</a:t>
            </a:r>
          </a:p>
          <a:p>
            <a:pPr marL="285750" indent="-285750">
              <a:buFont typeface="Arial"/>
              <a:buChar char="•"/>
            </a:pPr>
            <a:r>
              <a:rPr lang="en-US" sz="3600">
                <a:solidFill>
                  <a:schemeClr val="tx1"/>
                </a:solidFill>
                <a:latin typeface="Arial"/>
                <a:cs typeface="Calibri"/>
              </a:rPr>
              <a:t>The current Whisper model is inconsistent and not very accurate</a:t>
            </a:r>
          </a:p>
        </p:txBody>
      </p:sp>
      <p:sp>
        <p:nvSpPr>
          <p:cNvPr id="17" name="Rectangle: Rounded Corners 16">
            <a:extLst>
              <a:ext uri="{FF2B5EF4-FFF2-40B4-BE49-F238E27FC236}">
                <a16:creationId xmlns:a16="http://schemas.microsoft.com/office/drawing/2014/main" id="{F45D45AC-E4BC-6D9C-B949-AAF59069EE0E}"/>
              </a:ext>
            </a:extLst>
          </p:cNvPr>
          <p:cNvSpPr/>
          <p:nvPr/>
        </p:nvSpPr>
        <p:spPr>
          <a:xfrm>
            <a:off x="23352040" y="8975106"/>
            <a:ext cx="5904078" cy="338931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
              <a:buChar char="•"/>
            </a:pPr>
            <a:r>
              <a:rPr lang="en-US" sz="3600">
                <a:solidFill>
                  <a:schemeClr val="tx1"/>
                </a:solidFill>
                <a:latin typeface="Arial"/>
                <a:cs typeface="Calibri"/>
              </a:rPr>
              <a:t>Silence can confuse the whisper model and cause it to hallucinate, so all silence is removes using </a:t>
            </a:r>
            <a:r>
              <a:rPr lang="en-US" sz="3600" err="1">
                <a:solidFill>
                  <a:schemeClr val="tx1"/>
                </a:solidFill>
                <a:latin typeface="Arial"/>
                <a:cs typeface="Calibri"/>
              </a:rPr>
              <a:t>FFmpeg</a:t>
            </a:r>
            <a:endParaRPr lang="en-US" err="1">
              <a:solidFill>
                <a:schemeClr val="tx1"/>
              </a:solidFill>
              <a:latin typeface="Calibri" panose="020F0502020204030204"/>
              <a:cs typeface="Calibri"/>
            </a:endParaRPr>
          </a:p>
          <a:p>
            <a:pPr marL="285750" indent="-285750">
              <a:buFont typeface="Arial"/>
              <a:buChar char="•"/>
            </a:pPr>
            <a:endParaRPr lang="en-US" sz="3600">
              <a:solidFill>
                <a:schemeClr val="tx1"/>
              </a:solidFill>
              <a:latin typeface="Arial"/>
              <a:cs typeface="Calibri"/>
            </a:endParaRPr>
          </a:p>
        </p:txBody>
      </p:sp>
      <p:sp>
        <p:nvSpPr>
          <p:cNvPr id="8" name="Arrow: Right 7">
            <a:extLst>
              <a:ext uri="{FF2B5EF4-FFF2-40B4-BE49-F238E27FC236}">
                <a16:creationId xmlns:a16="http://schemas.microsoft.com/office/drawing/2014/main" id="{7BB72C4B-DAC7-9E4C-8CCA-3E122DD8E753}"/>
              </a:ext>
            </a:extLst>
          </p:cNvPr>
          <p:cNvSpPr/>
          <p:nvPr/>
        </p:nvSpPr>
        <p:spPr>
          <a:xfrm flipV="1">
            <a:off x="20699901" y="7621251"/>
            <a:ext cx="3918774" cy="31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9A5EA71-09E1-90C4-D6E8-A0A4E26AAC7F}"/>
              </a:ext>
            </a:extLst>
          </p:cNvPr>
          <p:cNvSpPr/>
          <p:nvPr/>
        </p:nvSpPr>
        <p:spPr>
          <a:xfrm>
            <a:off x="17309525" y="6600949"/>
            <a:ext cx="3371263" cy="2087654"/>
          </a:xfrm>
          <a:prstGeom prst="ellipse">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latin typeface="Arial"/>
                <a:cs typeface="Calibri"/>
              </a:rPr>
              <a:t>Audio Collection</a:t>
            </a:r>
          </a:p>
        </p:txBody>
      </p:sp>
      <p:sp>
        <p:nvSpPr>
          <p:cNvPr id="9" name="Oval 8">
            <a:extLst>
              <a:ext uri="{FF2B5EF4-FFF2-40B4-BE49-F238E27FC236}">
                <a16:creationId xmlns:a16="http://schemas.microsoft.com/office/drawing/2014/main" id="{D04B6131-7C83-1FAF-DBAB-8B094926C9A4}"/>
              </a:ext>
            </a:extLst>
          </p:cNvPr>
          <p:cNvSpPr/>
          <p:nvPr/>
        </p:nvSpPr>
        <p:spPr>
          <a:xfrm>
            <a:off x="24554508" y="6600949"/>
            <a:ext cx="3595550" cy="2087654"/>
          </a:xfrm>
          <a:prstGeom prst="ellipse">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latin typeface="Arial"/>
                <a:cs typeface="Calibri"/>
              </a:rPr>
              <a:t>Data Processing</a:t>
            </a:r>
            <a:endParaRPr lang="en-US" sz="3600">
              <a:latin typeface="Arial"/>
              <a:cs typeface="Arial"/>
            </a:endParaRPr>
          </a:p>
        </p:txBody>
      </p:sp>
      <p:sp>
        <p:nvSpPr>
          <p:cNvPr id="10" name="Arrow: Right 9">
            <a:extLst>
              <a:ext uri="{FF2B5EF4-FFF2-40B4-BE49-F238E27FC236}">
                <a16:creationId xmlns:a16="http://schemas.microsoft.com/office/drawing/2014/main" id="{068F8DA2-0E00-1D94-AB81-919642A032E0}"/>
              </a:ext>
            </a:extLst>
          </p:cNvPr>
          <p:cNvSpPr/>
          <p:nvPr/>
        </p:nvSpPr>
        <p:spPr>
          <a:xfrm flipV="1">
            <a:off x="28142691" y="7621250"/>
            <a:ext cx="3918774" cy="31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D5312EE-BFD0-93E2-8118-AC67BDE12AE9}"/>
              </a:ext>
            </a:extLst>
          </p:cNvPr>
          <p:cNvSpPr/>
          <p:nvPr/>
        </p:nvSpPr>
        <p:spPr>
          <a:xfrm>
            <a:off x="32100816" y="6583697"/>
            <a:ext cx="3578296" cy="2087654"/>
          </a:xfrm>
          <a:prstGeom prst="ellipse">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latin typeface="Arial"/>
                <a:cs typeface="Calibri"/>
              </a:rPr>
              <a:t>Open AI Whisper Model</a:t>
            </a:r>
          </a:p>
        </p:txBody>
      </p:sp>
      <p:sp>
        <p:nvSpPr>
          <p:cNvPr id="15" name="Rectangle: Rounded Corners 14">
            <a:extLst>
              <a:ext uri="{FF2B5EF4-FFF2-40B4-BE49-F238E27FC236}">
                <a16:creationId xmlns:a16="http://schemas.microsoft.com/office/drawing/2014/main" id="{1E61BEB3-B73E-0E34-EBDF-F77AEF13359C}"/>
              </a:ext>
            </a:extLst>
          </p:cNvPr>
          <p:cNvSpPr/>
          <p:nvPr/>
        </p:nvSpPr>
        <p:spPr>
          <a:xfrm>
            <a:off x="16263534" y="9009614"/>
            <a:ext cx="5955837" cy="36826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
              <a:buChar char="•"/>
            </a:pPr>
            <a:r>
              <a:rPr lang="en-US" sz="3600">
                <a:solidFill>
                  <a:schemeClr val="tx1"/>
                </a:solidFill>
                <a:latin typeface="Arial"/>
                <a:cs typeface="Calibri"/>
              </a:rPr>
              <a:t>Currently, real ATC audio is collected from LiveATC.net archives</a:t>
            </a:r>
            <a:endParaRPr lang="en-US" sz="3600">
              <a:solidFill>
                <a:schemeClr val="tx1"/>
              </a:solidFill>
              <a:latin typeface="Arial"/>
              <a:cs typeface="Arial"/>
            </a:endParaRPr>
          </a:p>
          <a:p>
            <a:pPr marL="742950" lvl="1" indent="-285750">
              <a:buFont typeface="Courier New"/>
              <a:buChar char="o"/>
            </a:pPr>
            <a:r>
              <a:rPr lang="en-US" sz="3600" err="1">
                <a:solidFill>
                  <a:schemeClr val="tx1"/>
                </a:solidFill>
                <a:latin typeface="Arial"/>
                <a:cs typeface="Calibri"/>
              </a:rPr>
              <a:t>LiveATC</a:t>
            </a:r>
            <a:r>
              <a:rPr lang="en-US" sz="3600">
                <a:solidFill>
                  <a:schemeClr val="tx1"/>
                </a:solidFill>
                <a:latin typeface="Arial"/>
                <a:cs typeface="Calibri"/>
              </a:rPr>
              <a:t> has archived audio from air traffic communications</a:t>
            </a:r>
          </a:p>
        </p:txBody>
      </p:sp>
      <p:pic>
        <p:nvPicPr>
          <p:cNvPr id="21" name="Picture 20" descr="Listen to Live ATC (Air Traffic Control) Communications | LiveATC.net">
            <a:extLst>
              <a:ext uri="{FF2B5EF4-FFF2-40B4-BE49-F238E27FC236}">
                <a16:creationId xmlns:a16="http://schemas.microsoft.com/office/drawing/2014/main" id="{BDA4EFAB-D321-F6F5-F006-FB26F6D6BC75}"/>
              </a:ext>
            </a:extLst>
          </p:cNvPr>
          <p:cNvPicPr>
            <a:picLocks noChangeAspect="1"/>
          </p:cNvPicPr>
          <p:nvPr/>
        </p:nvPicPr>
        <p:blipFill>
          <a:blip r:embed="rId2"/>
          <a:stretch>
            <a:fillRect/>
          </a:stretch>
        </p:blipFill>
        <p:spPr>
          <a:xfrm>
            <a:off x="17563217" y="13129092"/>
            <a:ext cx="3328337" cy="929279"/>
          </a:xfrm>
          <a:prstGeom prst="rect">
            <a:avLst/>
          </a:prstGeom>
        </p:spPr>
      </p:pic>
      <p:pic>
        <p:nvPicPr>
          <p:cNvPr id="4" name="Picture 3" descr="A green arrow with black text&#10;&#10;Description automatically generated">
            <a:extLst>
              <a:ext uri="{FF2B5EF4-FFF2-40B4-BE49-F238E27FC236}">
                <a16:creationId xmlns:a16="http://schemas.microsoft.com/office/drawing/2014/main" id="{2EFFDE4B-0042-FAAE-D2C2-E34D2E359336}"/>
              </a:ext>
            </a:extLst>
          </p:cNvPr>
          <p:cNvPicPr>
            <a:picLocks noChangeAspect="1"/>
          </p:cNvPicPr>
          <p:nvPr/>
        </p:nvPicPr>
        <p:blipFill>
          <a:blip r:embed="rId3"/>
          <a:stretch>
            <a:fillRect/>
          </a:stretch>
        </p:blipFill>
        <p:spPr>
          <a:xfrm>
            <a:off x="24774147" y="12781491"/>
            <a:ext cx="3067050" cy="1495425"/>
          </a:xfrm>
          <a:prstGeom prst="rect">
            <a:avLst/>
          </a:prstGeom>
        </p:spPr>
      </p:pic>
      <p:pic>
        <p:nvPicPr>
          <p:cNvPr id="7" name="Picture 6" descr="A logo with purple and pink waves&#10;&#10;Description automatically generated">
            <a:extLst>
              <a:ext uri="{FF2B5EF4-FFF2-40B4-BE49-F238E27FC236}">
                <a16:creationId xmlns:a16="http://schemas.microsoft.com/office/drawing/2014/main" id="{7E816895-6AD5-28A1-2670-AC058F64B36B}"/>
              </a:ext>
            </a:extLst>
          </p:cNvPr>
          <p:cNvPicPr>
            <a:picLocks noChangeAspect="1"/>
          </p:cNvPicPr>
          <p:nvPr/>
        </p:nvPicPr>
        <p:blipFill>
          <a:blip r:embed="rId4"/>
          <a:srcRect l="5379" t="39683" r="5069" b="38095"/>
          <a:stretch/>
        </p:blipFill>
        <p:spPr>
          <a:xfrm>
            <a:off x="31695540" y="14832712"/>
            <a:ext cx="3806099" cy="799495"/>
          </a:xfrm>
          <a:prstGeom prst="rect">
            <a:avLst/>
          </a:prstGeom>
        </p:spPr>
      </p:pic>
      <p:sp>
        <p:nvSpPr>
          <p:cNvPr id="22" name="Rectangle: Rounded Corners 21">
            <a:extLst>
              <a:ext uri="{FF2B5EF4-FFF2-40B4-BE49-F238E27FC236}">
                <a16:creationId xmlns:a16="http://schemas.microsoft.com/office/drawing/2014/main" id="{19B6B0CB-7B7B-697B-3D62-A2C8EC266F0F}"/>
              </a:ext>
            </a:extLst>
          </p:cNvPr>
          <p:cNvSpPr/>
          <p:nvPr/>
        </p:nvSpPr>
        <p:spPr>
          <a:xfrm>
            <a:off x="1216595" y="7288785"/>
            <a:ext cx="13600094" cy="583405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a:solidFill>
                  <a:schemeClr val="tx1"/>
                </a:solidFill>
                <a:latin typeface="Arial"/>
                <a:ea typeface="+mn-lt"/>
                <a:cs typeface="+mn-lt"/>
              </a:rPr>
              <a:t>Military operations occur in noisy environments and involve specific terminology that current speech-to-text models cannot handle effectively. Our project addresses this challenge by fine-tuning OpenAI’s Whisper model, a robust speech-to-text system, for non-civilian environments.</a:t>
            </a:r>
            <a:endParaRPr lang="en-US" sz="3600">
              <a:solidFill>
                <a:schemeClr val="tx1"/>
              </a:solidFill>
              <a:latin typeface="Arial"/>
              <a:cs typeface="Calibri"/>
            </a:endParaRPr>
          </a:p>
          <a:p>
            <a:r>
              <a:rPr lang="en-US" sz="3600">
                <a:solidFill>
                  <a:schemeClr val="tx1"/>
                </a:solidFill>
                <a:latin typeface="Arial"/>
                <a:ea typeface="+mn-lt"/>
                <a:cs typeface="+mn-lt"/>
              </a:rPr>
              <a:t>Initial testing with real air traffic communications shows the Whisper model performs inconsistently. Our fine-tuning aims to overcome these issues, improving transcription accuracy in noisy, mission-critical settings.</a:t>
            </a:r>
            <a:endParaRPr lang="en-US" sz="3600">
              <a:solidFill>
                <a:schemeClr val="tx1"/>
              </a:solidFill>
              <a:latin typeface="Arial"/>
              <a:cs typeface="Calibri"/>
            </a:endParaRPr>
          </a:p>
        </p:txBody>
      </p:sp>
      <p:sp>
        <p:nvSpPr>
          <p:cNvPr id="25" name="TextBox 24">
            <a:extLst>
              <a:ext uri="{FF2B5EF4-FFF2-40B4-BE49-F238E27FC236}">
                <a16:creationId xmlns:a16="http://schemas.microsoft.com/office/drawing/2014/main" id="{479C2901-019F-76E4-21D4-99C95D0A94DC}"/>
              </a:ext>
            </a:extLst>
          </p:cNvPr>
          <p:cNvSpPr txBox="1"/>
          <p:nvPr/>
        </p:nvSpPr>
        <p:spPr>
          <a:xfrm>
            <a:off x="5034655" y="6184084"/>
            <a:ext cx="595779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Arial"/>
                <a:cs typeface="Calibri"/>
              </a:rPr>
              <a:t>Problem Statement</a:t>
            </a:r>
            <a:endParaRPr lang="en-US" sz="4800" b="1">
              <a:latin typeface="Arial"/>
              <a:cs typeface="Arial"/>
            </a:endParaRPr>
          </a:p>
        </p:txBody>
      </p:sp>
      <p:pic>
        <p:nvPicPr>
          <p:cNvPr id="27" name="Picture 26" descr="A screen shot of a sound wave&#10;&#10;Description automatically generated">
            <a:extLst>
              <a:ext uri="{FF2B5EF4-FFF2-40B4-BE49-F238E27FC236}">
                <a16:creationId xmlns:a16="http://schemas.microsoft.com/office/drawing/2014/main" id="{A9B98FD2-219E-3F1A-90EE-E3F9FC82C4FE}"/>
              </a:ext>
            </a:extLst>
          </p:cNvPr>
          <p:cNvPicPr>
            <a:picLocks noChangeAspect="1"/>
          </p:cNvPicPr>
          <p:nvPr/>
        </p:nvPicPr>
        <p:blipFill>
          <a:blip r:embed="rId5"/>
          <a:stretch>
            <a:fillRect/>
          </a:stretch>
        </p:blipFill>
        <p:spPr>
          <a:xfrm>
            <a:off x="33588320" y="2723504"/>
            <a:ext cx="10350653" cy="3051900"/>
          </a:xfrm>
          <a:prstGeom prst="rect">
            <a:avLst/>
          </a:prstGeom>
        </p:spPr>
      </p:pic>
      <p:sp>
        <p:nvSpPr>
          <p:cNvPr id="29" name="TextBox 28">
            <a:extLst>
              <a:ext uri="{FF2B5EF4-FFF2-40B4-BE49-F238E27FC236}">
                <a16:creationId xmlns:a16="http://schemas.microsoft.com/office/drawing/2014/main" id="{E32C12BA-7213-7933-8EFC-E05F85D85F0C}"/>
              </a:ext>
            </a:extLst>
          </p:cNvPr>
          <p:cNvSpPr txBox="1"/>
          <p:nvPr/>
        </p:nvSpPr>
        <p:spPr>
          <a:xfrm>
            <a:off x="16263840" y="5718256"/>
            <a:ext cx="118935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Arial"/>
                <a:cs typeface="Calibri"/>
              </a:rPr>
              <a:t>Current Design Flow</a:t>
            </a:r>
            <a:endParaRPr lang="en-US" sz="4800" b="1">
              <a:latin typeface="Arial"/>
              <a:cs typeface="Arial"/>
            </a:endParaRPr>
          </a:p>
        </p:txBody>
      </p:sp>
      <p:pic>
        <p:nvPicPr>
          <p:cNvPr id="33" name="Picture 32" descr="A green circle with red and yellow numbers&#10;&#10;Description automatically generated">
            <a:extLst>
              <a:ext uri="{FF2B5EF4-FFF2-40B4-BE49-F238E27FC236}">
                <a16:creationId xmlns:a16="http://schemas.microsoft.com/office/drawing/2014/main" id="{B7F0CC7F-5A68-2546-BBC6-68D55E3604AA}"/>
              </a:ext>
            </a:extLst>
          </p:cNvPr>
          <p:cNvPicPr>
            <a:picLocks noChangeAspect="1"/>
          </p:cNvPicPr>
          <p:nvPr/>
        </p:nvPicPr>
        <p:blipFill>
          <a:blip r:embed="rId6"/>
          <a:srcRect l="673" t="-6563" r="1574" b="-237"/>
          <a:stretch/>
        </p:blipFill>
        <p:spPr>
          <a:xfrm>
            <a:off x="17308885" y="16245564"/>
            <a:ext cx="3742555" cy="3313510"/>
          </a:xfrm>
          <a:prstGeom prst="rect">
            <a:avLst/>
          </a:prstGeom>
        </p:spPr>
      </p:pic>
      <p:sp>
        <p:nvSpPr>
          <p:cNvPr id="34" name="TextBox 33">
            <a:extLst>
              <a:ext uri="{FF2B5EF4-FFF2-40B4-BE49-F238E27FC236}">
                <a16:creationId xmlns:a16="http://schemas.microsoft.com/office/drawing/2014/main" id="{528DD839-D5B9-21A3-FA0A-01A85F8BE513}"/>
              </a:ext>
            </a:extLst>
          </p:cNvPr>
          <p:cNvSpPr txBox="1"/>
          <p:nvPr/>
        </p:nvSpPr>
        <p:spPr>
          <a:xfrm>
            <a:off x="17607984" y="15889052"/>
            <a:ext cx="46350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Arial"/>
                <a:cs typeface="Calibri"/>
              </a:rPr>
              <a:t>KCHO: 84.4%</a:t>
            </a:r>
          </a:p>
        </p:txBody>
      </p:sp>
      <p:pic>
        <p:nvPicPr>
          <p:cNvPr id="35" name="Picture 34" descr="A colorful pie chart with numbers&#10;&#10;Description automatically generated">
            <a:extLst>
              <a:ext uri="{FF2B5EF4-FFF2-40B4-BE49-F238E27FC236}">
                <a16:creationId xmlns:a16="http://schemas.microsoft.com/office/drawing/2014/main" id="{C4343699-3F4A-E805-C909-996B50F34B5B}"/>
              </a:ext>
            </a:extLst>
          </p:cNvPr>
          <p:cNvPicPr>
            <a:picLocks noChangeAspect="1"/>
          </p:cNvPicPr>
          <p:nvPr/>
        </p:nvPicPr>
        <p:blipFill>
          <a:blip r:embed="rId7"/>
          <a:srcRect l="845" t="4414" r="1593" b="-1292"/>
          <a:stretch/>
        </p:blipFill>
        <p:spPr>
          <a:xfrm>
            <a:off x="22237670" y="16508082"/>
            <a:ext cx="4179775" cy="3010050"/>
          </a:xfrm>
          <a:prstGeom prst="rect">
            <a:avLst/>
          </a:prstGeom>
        </p:spPr>
      </p:pic>
      <p:sp>
        <p:nvSpPr>
          <p:cNvPr id="36" name="TextBox 35">
            <a:extLst>
              <a:ext uri="{FF2B5EF4-FFF2-40B4-BE49-F238E27FC236}">
                <a16:creationId xmlns:a16="http://schemas.microsoft.com/office/drawing/2014/main" id="{93BBB8EC-36E1-28C8-E2E1-F79E28A342AF}"/>
              </a:ext>
            </a:extLst>
          </p:cNvPr>
          <p:cNvSpPr txBox="1"/>
          <p:nvPr/>
        </p:nvSpPr>
        <p:spPr>
          <a:xfrm>
            <a:off x="22517329" y="15912226"/>
            <a:ext cx="57431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Arial"/>
                <a:cs typeface="Calibri"/>
              </a:rPr>
              <a:t>KHMT: 59.2%</a:t>
            </a:r>
            <a:endParaRPr lang="en-US" sz="3600">
              <a:latin typeface="Arial"/>
              <a:cs typeface="Arial"/>
            </a:endParaRPr>
          </a:p>
        </p:txBody>
      </p:sp>
      <p:pic>
        <p:nvPicPr>
          <p:cNvPr id="37" name="Picture 36" descr="A pie chart with numbers&#10;&#10;Description automatically generated">
            <a:extLst>
              <a:ext uri="{FF2B5EF4-FFF2-40B4-BE49-F238E27FC236}">
                <a16:creationId xmlns:a16="http://schemas.microsoft.com/office/drawing/2014/main" id="{A00B07DD-2FA9-7DD4-380F-0BCD0081DB1D}"/>
              </a:ext>
            </a:extLst>
          </p:cNvPr>
          <p:cNvPicPr>
            <a:picLocks noChangeAspect="1"/>
          </p:cNvPicPr>
          <p:nvPr/>
        </p:nvPicPr>
        <p:blipFill>
          <a:blip r:embed="rId8"/>
          <a:srcRect t="-7906" r="5128" b="-2262"/>
          <a:stretch/>
        </p:blipFill>
        <p:spPr>
          <a:xfrm>
            <a:off x="27279963" y="16252704"/>
            <a:ext cx="3476156" cy="3315043"/>
          </a:xfrm>
          <a:prstGeom prst="rect">
            <a:avLst/>
          </a:prstGeom>
        </p:spPr>
      </p:pic>
      <p:sp>
        <p:nvSpPr>
          <p:cNvPr id="38" name="TextBox 37">
            <a:extLst>
              <a:ext uri="{FF2B5EF4-FFF2-40B4-BE49-F238E27FC236}">
                <a16:creationId xmlns:a16="http://schemas.microsoft.com/office/drawing/2014/main" id="{D75E7E04-CC79-2220-CB24-FD3324273286}"/>
              </a:ext>
            </a:extLst>
          </p:cNvPr>
          <p:cNvSpPr txBox="1"/>
          <p:nvPr/>
        </p:nvSpPr>
        <p:spPr>
          <a:xfrm>
            <a:off x="27274151" y="15903676"/>
            <a:ext cx="518910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Arial"/>
                <a:cs typeface="Calibri"/>
              </a:rPr>
              <a:t>KTOC: 30..2%</a:t>
            </a:r>
          </a:p>
        </p:txBody>
      </p:sp>
      <p:pic>
        <p:nvPicPr>
          <p:cNvPr id="31" name="Picture 30" descr="A green circle with red and yellow triangles&#10;&#10;Description automatically generated">
            <a:extLst>
              <a:ext uri="{FF2B5EF4-FFF2-40B4-BE49-F238E27FC236}">
                <a16:creationId xmlns:a16="http://schemas.microsoft.com/office/drawing/2014/main" id="{A8439C17-F631-54C8-6ED0-A2FA32E611E8}"/>
              </a:ext>
            </a:extLst>
          </p:cNvPr>
          <p:cNvPicPr>
            <a:picLocks noChangeAspect="1"/>
          </p:cNvPicPr>
          <p:nvPr/>
        </p:nvPicPr>
        <p:blipFill>
          <a:blip r:embed="rId9"/>
          <a:stretch>
            <a:fillRect/>
          </a:stretch>
        </p:blipFill>
        <p:spPr>
          <a:xfrm>
            <a:off x="31566563" y="16365543"/>
            <a:ext cx="4067852" cy="3271581"/>
          </a:xfrm>
          <a:prstGeom prst="rect">
            <a:avLst/>
          </a:prstGeom>
        </p:spPr>
      </p:pic>
      <p:sp>
        <p:nvSpPr>
          <p:cNvPr id="39" name="TextBox 38">
            <a:extLst>
              <a:ext uri="{FF2B5EF4-FFF2-40B4-BE49-F238E27FC236}">
                <a16:creationId xmlns:a16="http://schemas.microsoft.com/office/drawing/2014/main" id="{FA3B3BC9-3134-4F66-9E8E-0D06E67C23D0}"/>
              </a:ext>
            </a:extLst>
          </p:cNvPr>
          <p:cNvSpPr txBox="1"/>
          <p:nvPr/>
        </p:nvSpPr>
        <p:spPr>
          <a:xfrm>
            <a:off x="31821300" y="15905482"/>
            <a:ext cx="48442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Arial"/>
                <a:cs typeface="Times New Roman"/>
              </a:rPr>
              <a:t>K0V4: 76.4%</a:t>
            </a:r>
          </a:p>
        </p:txBody>
      </p:sp>
      <p:sp>
        <p:nvSpPr>
          <p:cNvPr id="41" name="Rectangle: Rounded Corners 40">
            <a:extLst>
              <a:ext uri="{FF2B5EF4-FFF2-40B4-BE49-F238E27FC236}">
                <a16:creationId xmlns:a16="http://schemas.microsoft.com/office/drawing/2014/main" id="{01CD7072-EA88-C4E2-AEA4-4B72A5CF7FE3}"/>
              </a:ext>
            </a:extLst>
          </p:cNvPr>
          <p:cNvSpPr/>
          <p:nvPr/>
        </p:nvSpPr>
        <p:spPr>
          <a:xfrm>
            <a:off x="1196817" y="14549482"/>
            <a:ext cx="13612322" cy="79723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a:solidFill>
                  <a:schemeClr val="tx1"/>
                </a:solidFill>
                <a:latin typeface="Arial"/>
                <a:cs typeface="Arial"/>
              </a:rPr>
              <a:t>Whisper is an open-source, general-purpose speech recognition model developed by OpenAI. Trained on a diverse dataset of multilingual and multi-accented audio, Whisper offers robust performance across various scenarios, excelling at tasks like transcription, translation, and language identification.</a:t>
            </a:r>
            <a:endParaRPr lang="en-US" sz="2500">
              <a:solidFill>
                <a:schemeClr val="tx1"/>
              </a:solidFill>
              <a:latin typeface="Garamond"/>
              <a:cs typeface="Arial"/>
            </a:endParaRPr>
          </a:p>
          <a:p>
            <a:r>
              <a:rPr lang="en-US" sz="3600">
                <a:solidFill>
                  <a:schemeClr val="tx1"/>
                </a:solidFill>
                <a:latin typeface="Arial"/>
                <a:cs typeface="Arial"/>
              </a:rPr>
              <a:t>Designed as a multitasking system, Whisper supports multilingual speech recognition, seamless speech translation, and can accurately detect the spoken language in an audio input. It comes in six model sizes, four of which are English-only, each offering a tradeoff between speed and accuracy. Whisper's versatility and robust performance make it a powerful tool for a range of speech and language applications.</a:t>
            </a:r>
          </a:p>
        </p:txBody>
      </p:sp>
      <p:sp>
        <p:nvSpPr>
          <p:cNvPr id="26" name="TextBox 25">
            <a:extLst>
              <a:ext uri="{FF2B5EF4-FFF2-40B4-BE49-F238E27FC236}">
                <a16:creationId xmlns:a16="http://schemas.microsoft.com/office/drawing/2014/main" id="{C6182E2D-5BC7-F955-F4FE-CF9BB6FE40A6}"/>
              </a:ext>
            </a:extLst>
          </p:cNvPr>
          <p:cNvSpPr txBox="1"/>
          <p:nvPr/>
        </p:nvSpPr>
        <p:spPr>
          <a:xfrm>
            <a:off x="16764170" y="14834583"/>
            <a:ext cx="109266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Arial"/>
                <a:cs typeface="Calibri"/>
              </a:rPr>
              <a:t>Test Results</a:t>
            </a:r>
            <a:endParaRPr lang="en-US" sz="4800" b="1">
              <a:latin typeface="Arial"/>
              <a:cs typeface="Arial"/>
            </a:endParaRPr>
          </a:p>
        </p:txBody>
      </p:sp>
      <p:sp>
        <p:nvSpPr>
          <p:cNvPr id="30" name="TextBox 29">
            <a:extLst>
              <a:ext uri="{FF2B5EF4-FFF2-40B4-BE49-F238E27FC236}">
                <a16:creationId xmlns:a16="http://schemas.microsoft.com/office/drawing/2014/main" id="{E35A1D24-A7D3-0EBE-67DE-FF3B416A9EC5}"/>
              </a:ext>
            </a:extLst>
          </p:cNvPr>
          <p:cNvSpPr txBox="1"/>
          <p:nvPr/>
        </p:nvSpPr>
        <p:spPr>
          <a:xfrm>
            <a:off x="16766381" y="20288705"/>
            <a:ext cx="1937594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latin typeface="Arial"/>
                <a:ea typeface="+mn-lt"/>
                <a:cs typeface="+mn-lt"/>
              </a:rPr>
              <a:t>To establish a baseline for transcription accuracy, we manually transcribed ATC audio and compared the results to outputs from the Whisper model. The dataset comprises four audio files of varying clarity, sourced from LiveATC.net archives.  This provides a robust foundation for evaluating the Whisper model.</a:t>
            </a:r>
          </a:p>
        </p:txBody>
      </p:sp>
      <p:sp>
        <p:nvSpPr>
          <p:cNvPr id="63" name="Oval 62">
            <a:extLst>
              <a:ext uri="{FF2B5EF4-FFF2-40B4-BE49-F238E27FC236}">
                <a16:creationId xmlns:a16="http://schemas.microsoft.com/office/drawing/2014/main" id="{35BBB563-DB76-437B-FE88-6295B222FA32}"/>
              </a:ext>
            </a:extLst>
          </p:cNvPr>
          <p:cNvSpPr/>
          <p:nvPr/>
        </p:nvSpPr>
        <p:spPr>
          <a:xfrm>
            <a:off x="22459176" y="24423810"/>
            <a:ext cx="3681813" cy="2087654"/>
          </a:xfrm>
          <a:prstGeom prst="ellipse">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latin typeface="Arial"/>
                <a:cs typeface="Calibri"/>
              </a:rPr>
              <a:t>Input Audio</a:t>
            </a:r>
          </a:p>
        </p:txBody>
      </p:sp>
      <p:sp>
        <p:nvSpPr>
          <p:cNvPr id="64" name="Oval 63">
            <a:extLst>
              <a:ext uri="{FF2B5EF4-FFF2-40B4-BE49-F238E27FC236}">
                <a16:creationId xmlns:a16="http://schemas.microsoft.com/office/drawing/2014/main" id="{7452ECE1-4912-7CED-92EB-0262DCB96B47}"/>
              </a:ext>
            </a:extLst>
          </p:cNvPr>
          <p:cNvSpPr/>
          <p:nvPr/>
        </p:nvSpPr>
        <p:spPr>
          <a:xfrm>
            <a:off x="29203826" y="23975236"/>
            <a:ext cx="3923354" cy="2087654"/>
          </a:xfrm>
          <a:prstGeom prst="ellipse">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latin typeface="Arial"/>
                <a:cs typeface="Calibri"/>
              </a:rPr>
              <a:t>Fine Tuned Whisper Model</a:t>
            </a:r>
          </a:p>
        </p:txBody>
      </p:sp>
      <p:sp>
        <p:nvSpPr>
          <p:cNvPr id="66" name="Oval 65">
            <a:extLst>
              <a:ext uri="{FF2B5EF4-FFF2-40B4-BE49-F238E27FC236}">
                <a16:creationId xmlns:a16="http://schemas.microsoft.com/office/drawing/2014/main" id="{F0B073EA-C728-14AC-7135-C086DAFCBF53}"/>
              </a:ext>
            </a:extLst>
          </p:cNvPr>
          <p:cNvSpPr/>
          <p:nvPr/>
        </p:nvSpPr>
        <p:spPr>
          <a:xfrm>
            <a:off x="37440248" y="23371388"/>
            <a:ext cx="3837088" cy="2087654"/>
          </a:xfrm>
          <a:prstGeom prst="ellipse">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latin typeface="Arial"/>
                <a:cs typeface="Calibri"/>
              </a:rPr>
              <a:t>Captioned Output</a:t>
            </a:r>
            <a:endParaRPr lang="en-US" sz="3600">
              <a:latin typeface="Arial"/>
              <a:cs typeface="Arial"/>
            </a:endParaRPr>
          </a:p>
        </p:txBody>
      </p:sp>
      <p:sp>
        <p:nvSpPr>
          <p:cNvPr id="68" name="Rectangle: Rounded Corners 67">
            <a:extLst>
              <a:ext uri="{FF2B5EF4-FFF2-40B4-BE49-F238E27FC236}">
                <a16:creationId xmlns:a16="http://schemas.microsoft.com/office/drawing/2014/main" id="{DF7BED44-2D8F-23A5-B477-ECC7385B5BA5}"/>
              </a:ext>
            </a:extLst>
          </p:cNvPr>
          <p:cNvSpPr/>
          <p:nvPr/>
        </p:nvSpPr>
        <p:spPr>
          <a:xfrm>
            <a:off x="22159714" y="26662620"/>
            <a:ext cx="4403084" cy="337205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
              <a:buChar char="•"/>
            </a:pPr>
            <a:r>
              <a:rPr lang="en-US" sz="3600">
                <a:solidFill>
                  <a:schemeClr val="tx1"/>
                </a:solidFill>
                <a:latin typeface="Arial"/>
                <a:cs typeface="Calibri"/>
              </a:rPr>
              <a:t>Audio will be collected live from inside the cockpit or ground communications</a:t>
            </a:r>
          </a:p>
          <a:p>
            <a:pPr marL="285750" indent="-285750">
              <a:buFont typeface="Arial"/>
              <a:buChar char="•"/>
            </a:pPr>
            <a:endParaRPr lang="en-US">
              <a:solidFill>
                <a:schemeClr val="tx1"/>
              </a:solidFill>
              <a:latin typeface="Garamond"/>
              <a:cs typeface="Calibri"/>
            </a:endParaRPr>
          </a:p>
        </p:txBody>
      </p:sp>
      <p:sp>
        <p:nvSpPr>
          <p:cNvPr id="69" name="Rectangle: Rounded Corners 68">
            <a:extLst>
              <a:ext uri="{FF2B5EF4-FFF2-40B4-BE49-F238E27FC236}">
                <a16:creationId xmlns:a16="http://schemas.microsoft.com/office/drawing/2014/main" id="{C9CF1F84-2CEC-09EC-C02D-E20DF193BDB9}"/>
              </a:ext>
            </a:extLst>
          </p:cNvPr>
          <p:cNvSpPr/>
          <p:nvPr/>
        </p:nvSpPr>
        <p:spPr>
          <a:xfrm>
            <a:off x="27266552" y="26507348"/>
            <a:ext cx="7577601" cy="5166348"/>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
              <a:buChar char="•"/>
            </a:pPr>
            <a:r>
              <a:rPr lang="en-US" sz="3600">
                <a:solidFill>
                  <a:schemeClr val="tx1"/>
                </a:solidFill>
                <a:latin typeface="Arial"/>
                <a:cs typeface="Calibri"/>
              </a:rPr>
              <a:t>The robust Fine-Tuned Model will process the audio in real time</a:t>
            </a:r>
          </a:p>
          <a:p>
            <a:pPr marL="285750" indent="-285750">
              <a:buFont typeface="Arial"/>
              <a:buChar char="•"/>
            </a:pPr>
            <a:r>
              <a:rPr lang="en-US" sz="3600">
                <a:solidFill>
                  <a:schemeClr val="tx1"/>
                </a:solidFill>
                <a:latin typeface="Arial"/>
                <a:cs typeface="Calibri"/>
              </a:rPr>
              <a:t>Trained on aviation-specific data</a:t>
            </a:r>
          </a:p>
          <a:p>
            <a:pPr marL="285750" indent="-285750">
              <a:buFont typeface="Arial"/>
              <a:buChar char="•"/>
            </a:pPr>
            <a:r>
              <a:rPr lang="en-US" sz="3600">
                <a:solidFill>
                  <a:schemeClr val="tx1"/>
                </a:solidFill>
                <a:latin typeface="Arial"/>
                <a:cs typeface="Calibri"/>
              </a:rPr>
              <a:t>Enhanced comprehension abilities, with better understanding of aviation terminology</a:t>
            </a:r>
          </a:p>
          <a:p>
            <a:pPr marL="285750" indent="-285750">
              <a:buFont typeface="Arial"/>
              <a:buChar char="•"/>
            </a:pPr>
            <a:endParaRPr lang="en-US" sz="3600">
              <a:solidFill>
                <a:schemeClr val="tx1"/>
              </a:solidFill>
              <a:latin typeface="Arial"/>
              <a:cs typeface="Calibri"/>
            </a:endParaRPr>
          </a:p>
        </p:txBody>
      </p:sp>
      <p:sp>
        <p:nvSpPr>
          <p:cNvPr id="70" name="Rectangle: Rounded Corners 69">
            <a:extLst>
              <a:ext uri="{FF2B5EF4-FFF2-40B4-BE49-F238E27FC236}">
                <a16:creationId xmlns:a16="http://schemas.microsoft.com/office/drawing/2014/main" id="{3010B99E-9B01-6275-F7CE-F72638EEC228}"/>
              </a:ext>
            </a:extLst>
          </p:cNvPr>
          <p:cNvSpPr/>
          <p:nvPr/>
        </p:nvSpPr>
        <p:spPr>
          <a:xfrm>
            <a:off x="35478895" y="26024269"/>
            <a:ext cx="7698372" cy="620151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285750" indent="-285750">
              <a:buFont typeface="Arial"/>
              <a:buChar char="•"/>
            </a:pPr>
            <a:r>
              <a:rPr lang="en-US" sz="3600">
                <a:solidFill>
                  <a:schemeClr val="tx1"/>
                </a:solidFill>
                <a:latin typeface="Arial"/>
                <a:ea typeface="+mn-lt"/>
                <a:cs typeface="+mn-lt"/>
              </a:rPr>
              <a:t>Live transcription generates captions that are efficiently archived in text files for future reference </a:t>
            </a:r>
          </a:p>
          <a:p>
            <a:pPr marL="285750" indent="-285750">
              <a:buFont typeface="Arial"/>
              <a:buChar char="•"/>
            </a:pPr>
            <a:r>
              <a:rPr lang="en-US" sz="3600">
                <a:solidFill>
                  <a:schemeClr val="tx1"/>
                </a:solidFill>
                <a:latin typeface="Arial"/>
                <a:ea typeface="+mn-lt"/>
                <a:cs typeface="+mn-lt"/>
              </a:rPr>
              <a:t>Automated extraction of routine information reduces cognitive load on pilots, allowing them to focus on critical tasks</a:t>
            </a:r>
          </a:p>
          <a:p>
            <a:pPr marL="285750" indent="-285750">
              <a:buFont typeface="Arial"/>
              <a:buChar char="•"/>
            </a:pPr>
            <a:r>
              <a:rPr lang="en-US" sz="3600">
                <a:solidFill>
                  <a:schemeClr val="tx1"/>
                </a:solidFill>
                <a:latin typeface="Arial"/>
                <a:ea typeface="+mn-lt"/>
                <a:cs typeface="+mn-lt"/>
              </a:rPr>
              <a:t>Minimizes human error in aircraft communication</a:t>
            </a:r>
            <a:endParaRPr lang="en-US" sz="3600">
              <a:solidFill>
                <a:schemeClr val="tx1"/>
              </a:solidFill>
              <a:latin typeface="Arial"/>
              <a:cs typeface="Calibri"/>
            </a:endParaRPr>
          </a:p>
          <a:p>
            <a:pPr marL="285750" indent="-285750">
              <a:buFont typeface="Arial"/>
              <a:buChar char="•"/>
            </a:pPr>
            <a:endParaRPr lang="en-US" sz="3600">
              <a:solidFill>
                <a:schemeClr val="tx1"/>
              </a:solidFill>
              <a:latin typeface="Arial"/>
              <a:cs typeface="Calibri"/>
            </a:endParaRPr>
          </a:p>
        </p:txBody>
      </p:sp>
      <p:sp>
        <p:nvSpPr>
          <p:cNvPr id="71" name="TextBox 70">
            <a:extLst>
              <a:ext uri="{FF2B5EF4-FFF2-40B4-BE49-F238E27FC236}">
                <a16:creationId xmlns:a16="http://schemas.microsoft.com/office/drawing/2014/main" id="{ACC9F363-BEAB-6272-5130-C93B3577F8DA}"/>
              </a:ext>
            </a:extLst>
          </p:cNvPr>
          <p:cNvSpPr txBox="1"/>
          <p:nvPr/>
        </p:nvSpPr>
        <p:spPr>
          <a:xfrm>
            <a:off x="3239495" y="23744086"/>
            <a:ext cx="38525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Arial"/>
                <a:cs typeface="Calibri"/>
              </a:rPr>
              <a:t>Fine-Tuning</a:t>
            </a:r>
          </a:p>
        </p:txBody>
      </p:sp>
      <p:sp>
        <p:nvSpPr>
          <p:cNvPr id="72" name="Rectangle: Rounded Corners 71">
            <a:extLst>
              <a:ext uri="{FF2B5EF4-FFF2-40B4-BE49-F238E27FC236}">
                <a16:creationId xmlns:a16="http://schemas.microsoft.com/office/drawing/2014/main" id="{3EC1A03C-1B26-A226-9999-CFA7E568CD63}"/>
              </a:ext>
            </a:extLst>
          </p:cNvPr>
          <p:cNvSpPr/>
          <p:nvPr/>
        </p:nvSpPr>
        <p:spPr>
          <a:xfrm>
            <a:off x="1208034" y="24568098"/>
            <a:ext cx="8263029" cy="51283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3600">
                <a:solidFill>
                  <a:schemeClr val="tx1"/>
                </a:solidFill>
                <a:latin typeface="Arial"/>
                <a:ea typeface="+mn-lt"/>
                <a:cs typeface="+mn-lt"/>
              </a:rPr>
              <a:t>Whisper's baseline performance can be enhanced through targeted fine-tuning using aviation-specific data. By having pilots read scripted communications during flights and collecting the audio through </a:t>
            </a:r>
            <a:r>
              <a:rPr lang="en-US" sz="3600" err="1">
                <a:solidFill>
                  <a:schemeClr val="tx1"/>
                </a:solidFill>
                <a:latin typeface="Arial"/>
                <a:ea typeface="+mn-lt"/>
                <a:cs typeface="+mn-lt"/>
              </a:rPr>
              <a:t>LiveATC</a:t>
            </a:r>
            <a:r>
              <a:rPr lang="en-US" sz="3600">
                <a:solidFill>
                  <a:schemeClr val="tx1"/>
                </a:solidFill>
                <a:latin typeface="Arial"/>
                <a:ea typeface="+mn-lt"/>
                <a:cs typeface="+mn-lt"/>
              </a:rPr>
              <a:t> archives, we ensure the training data matches real-world radio conditions. </a:t>
            </a:r>
          </a:p>
        </p:txBody>
      </p:sp>
      <p:sp>
        <p:nvSpPr>
          <p:cNvPr id="73" name="TextBox 72">
            <a:extLst>
              <a:ext uri="{FF2B5EF4-FFF2-40B4-BE49-F238E27FC236}">
                <a16:creationId xmlns:a16="http://schemas.microsoft.com/office/drawing/2014/main" id="{F5DD4B9E-1407-B161-89FA-1DB4AADB94C8}"/>
              </a:ext>
            </a:extLst>
          </p:cNvPr>
          <p:cNvSpPr txBox="1"/>
          <p:nvPr/>
        </p:nvSpPr>
        <p:spPr>
          <a:xfrm>
            <a:off x="22318449" y="23369607"/>
            <a:ext cx="1036940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Arial"/>
                <a:cs typeface="Calibri"/>
              </a:rPr>
              <a:t>Ideal Design Flow</a:t>
            </a:r>
            <a:endParaRPr lang="en-US" sz="4800" b="1">
              <a:latin typeface="Arial"/>
              <a:cs typeface="Arial"/>
            </a:endParaRPr>
          </a:p>
        </p:txBody>
      </p:sp>
      <p:sp>
        <p:nvSpPr>
          <p:cNvPr id="74" name="TextBox 73">
            <a:extLst>
              <a:ext uri="{FF2B5EF4-FFF2-40B4-BE49-F238E27FC236}">
                <a16:creationId xmlns:a16="http://schemas.microsoft.com/office/drawing/2014/main" id="{E6450502-9C25-7D8E-477B-CE5109A450DD}"/>
              </a:ext>
            </a:extLst>
          </p:cNvPr>
          <p:cNvSpPr txBox="1"/>
          <p:nvPr/>
        </p:nvSpPr>
        <p:spPr>
          <a:xfrm>
            <a:off x="12564702" y="23744086"/>
            <a:ext cx="550883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Arial"/>
                <a:cs typeface="Calibri"/>
              </a:rPr>
              <a:t>Fine-Tune Targets</a:t>
            </a:r>
          </a:p>
        </p:txBody>
      </p:sp>
      <p:sp>
        <p:nvSpPr>
          <p:cNvPr id="76" name="Rectangle: Rounded Corners 75">
            <a:extLst>
              <a:ext uri="{FF2B5EF4-FFF2-40B4-BE49-F238E27FC236}">
                <a16:creationId xmlns:a16="http://schemas.microsoft.com/office/drawing/2014/main" id="{8D81E3EA-F70B-DA04-E1FD-ED17C9B5579A}"/>
              </a:ext>
            </a:extLst>
          </p:cNvPr>
          <p:cNvSpPr/>
          <p:nvPr/>
        </p:nvSpPr>
        <p:spPr>
          <a:xfrm>
            <a:off x="10921039" y="24571650"/>
            <a:ext cx="8801551" cy="604295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3600">
                <a:solidFill>
                  <a:schemeClr val="tx1"/>
                </a:solidFill>
                <a:latin typeface="Arial"/>
                <a:cs typeface="Calibri"/>
              </a:rPr>
              <a:t>In its current state, Whisper struggles with identifying proper nouns, significantly hurting its accuracy. It was unable to recognize "Hemet" (the name of an airport), incorrectly labeling every instance as "have it." When we fine-tune the model, we will target proper noun recognition; this includes airport names, company names, aircraft manufacturers, and types.</a:t>
            </a:r>
            <a:endParaRPr lang="en-US" sz="3600">
              <a:solidFill>
                <a:schemeClr val="tx1"/>
              </a:solidFill>
              <a:latin typeface="Arial"/>
              <a:cs typeface="Arial"/>
            </a:endParaRPr>
          </a:p>
        </p:txBody>
      </p:sp>
      <p:pic>
        <p:nvPicPr>
          <p:cNvPr id="14" name="Picture 13" descr="A blue and yellow snake logo&#10;&#10;Description automatically generated">
            <a:extLst>
              <a:ext uri="{FF2B5EF4-FFF2-40B4-BE49-F238E27FC236}">
                <a16:creationId xmlns:a16="http://schemas.microsoft.com/office/drawing/2014/main" id="{CEDF24A9-79D2-F598-950B-0300D1B63D9D}"/>
              </a:ext>
            </a:extLst>
          </p:cNvPr>
          <p:cNvPicPr>
            <a:picLocks noChangeAspect="1"/>
          </p:cNvPicPr>
          <p:nvPr/>
        </p:nvPicPr>
        <p:blipFill>
          <a:blip r:embed="rId10"/>
          <a:srcRect l="29968" t="10405" r="29762"/>
          <a:stretch/>
        </p:blipFill>
        <p:spPr>
          <a:xfrm>
            <a:off x="23219359" y="30042213"/>
            <a:ext cx="2160424" cy="2665210"/>
          </a:xfrm>
          <a:prstGeom prst="rect">
            <a:avLst/>
          </a:prstGeom>
        </p:spPr>
      </p:pic>
      <p:sp>
        <p:nvSpPr>
          <p:cNvPr id="2" name="TextBox 1">
            <a:extLst>
              <a:ext uri="{FF2B5EF4-FFF2-40B4-BE49-F238E27FC236}">
                <a16:creationId xmlns:a16="http://schemas.microsoft.com/office/drawing/2014/main" id="{B049DA61-1210-431E-9C60-AA5A17F08DE7}"/>
              </a:ext>
            </a:extLst>
          </p:cNvPr>
          <p:cNvSpPr txBox="1"/>
          <p:nvPr/>
        </p:nvSpPr>
        <p:spPr>
          <a:xfrm>
            <a:off x="5378847" y="13530411"/>
            <a:ext cx="55951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latin typeface="Arial"/>
                <a:cs typeface="Calibri"/>
              </a:rPr>
              <a:t>What is Whisper?</a:t>
            </a:r>
            <a:endParaRPr lang="en-US" sz="4800" b="1">
              <a:latin typeface="Arial"/>
              <a:cs typeface="Arial"/>
            </a:endParaRPr>
          </a:p>
        </p:txBody>
      </p:sp>
      <p:cxnSp>
        <p:nvCxnSpPr>
          <p:cNvPr id="55" name="Straight Arrow Connector 54">
            <a:extLst>
              <a:ext uri="{FF2B5EF4-FFF2-40B4-BE49-F238E27FC236}">
                <a16:creationId xmlns:a16="http://schemas.microsoft.com/office/drawing/2014/main" id="{67E08F47-C84C-29E3-8DC7-B099CAF237E1}"/>
              </a:ext>
            </a:extLst>
          </p:cNvPr>
          <p:cNvCxnSpPr/>
          <p:nvPr/>
        </p:nvCxnSpPr>
        <p:spPr>
          <a:xfrm flipV="1">
            <a:off x="26146663" y="25076987"/>
            <a:ext cx="3053751" cy="293300"/>
          </a:xfrm>
          <a:prstGeom prst="straightConnector1">
            <a:avLst/>
          </a:prstGeom>
          <a:ln w="57150">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241412CD-B165-5F79-1B96-8139393F786D}"/>
              </a:ext>
            </a:extLst>
          </p:cNvPr>
          <p:cNvCxnSpPr>
            <a:cxnSpLocks/>
          </p:cNvCxnSpPr>
          <p:nvPr/>
        </p:nvCxnSpPr>
        <p:spPr>
          <a:xfrm flipV="1">
            <a:off x="33151311" y="24507643"/>
            <a:ext cx="4278703" cy="465829"/>
          </a:xfrm>
          <a:prstGeom prst="straightConnector1">
            <a:avLst/>
          </a:prstGeom>
          <a:ln w="5715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9AAD5A72-4F4C-212B-08B3-AF47E94D6D73}"/>
              </a:ext>
            </a:extLst>
          </p:cNvPr>
          <p:cNvSpPr/>
          <p:nvPr/>
        </p:nvSpPr>
        <p:spPr>
          <a:xfrm>
            <a:off x="36688479" y="15669203"/>
            <a:ext cx="6300891" cy="742647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3600">
                <a:solidFill>
                  <a:schemeClr val="tx1"/>
                </a:solidFill>
                <a:latin typeface="Arial"/>
                <a:cs typeface="Arial"/>
              </a:rPr>
              <a:t>The audio was collected from the following airports:</a:t>
            </a:r>
            <a:endParaRPr lang="en-US" err="1">
              <a:solidFill>
                <a:schemeClr val="tx1"/>
              </a:solidFill>
              <a:latin typeface="Calibri" panose="020F0502020204030204"/>
              <a:cs typeface="Calibri"/>
            </a:endParaRPr>
          </a:p>
          <a:p>
            <a:pPr marL="571500" indent="-571500">
              <a:buFont typeface="Arial"/>
              <a:buChar char="•"/>
            </a:pPr>
            <a:r>
              <a:rPr lang="en-US" sz="3600">
                <a:solidFill>
                  <a:schemeClr val="tx1"/>
                </a:solidFill>
                <a:latin typeface="Arial"/>
                <a:cs typeface="Arial"/>
              </a:rPr>
              <a:t>KCHO (Charlottesville Albemarle Airport, Virginia), </a:t>
            </a:r>
            <a:endParaRPr lang="en-US">
              <a:solidFill>
                <a:schemeClr val="tx1"/>
              </a:solidFill>
              <a:latin typeface="Calibri" panose="020F0502020204030204"/>
              <a:cs typeface="Calibri"/>
            </a:endParaRPr>
          </a:p>
          <a:p>
            <a:pPr marL="571500" indent="-571500">
              <a:buFont typeface="Arial"/>
              <a:buChar char="•"/>
            </a:pPr>
            <a:r>
              <a:rPr lang="en-US" sz="3600">
                <a:solidFill>
                  <a:schemeClr val="tx1"/>
                </a:solidFill>
                <a:latin typeface="Arial"/>
                <a:cs typeface="Arial"/>
              </a:rPr>
              <a:t>KHMT (Hemet-Ryan Airport, California), </a:t>
            </a:r>
            <a:endParaRPr lang="en-US">
              <a:solidFill>
                <a:schemeClr val="tx1"/>
              </a:solidFill>
              <a:latin typeface="Calibri" panose="020F0502020204030204"/>
              <a:cs typeface="Calibri"/>
            </a:endParaRPr>
          </a:p>
          <a:p>
            <a:pPr marL="571500" indent="-571500">
              <a:buFont typeface="Arial"/>
              <a:buChar char="•"/>
            </a:pPr>
            <a:r>
              <a:rPr lang="en-US" sz="3600">
                <a:solidFill>
                  <a:schemeClr val="tx1"/>
                </a:solidFill>
                <a:latin typeface="Arial"/>
                <a:cs typeface="Arial"/>
              </a:rPr>
              <a:t>K0V4 (Brookneal-Campbell County Airport, Virginia), </a:t>
            </a:r>
            <a:endParaRPr lang="en-US">
              <a:solidFill>
                <a:schemeClr val="tx1"/>
              </a:solidFill>
              <a:latin typeface="Calibri" panose="020F0502020204030204"/>
              <a:cs typeface="Calibri"/>
            </a:endParaRPr>
          </a:p>
          <a:p>
            <a:pPr marL="571500" indent="-571500">
              <a:buFont typeface="Arial"/>
              <a:buChar char="•"/>
            </a:pPr>
            <a:r>
              <a:rPr lang="en-US" sz="3600">
                <a:solidFill>
                  <a:schemeClr val="tx1"/>
                </a:solidFill>
                <a:latin typeface="Arial"/>
                <a:cs typeface="Arial"/>
              </a:rPr>
              <a:t>KTOC (Toccoa Airport, Georgia).</a:t>
            </a:r>
            <a:endParaRPr lang="en-US">
              <a:solidFill>
                <a:schemeClr val="tx1"/>
              </a:solidFill>
              <a:latin typeface="Calibri" panose="020F0502020204030204"/>
              <a:cs typeface="Calibri"/>
            </a:endParaRPr>
          </a:p>
          <a:p>
            <a:pPr marL="285750" indent="-285750">
              <a:buFont typeface="Arial"/>
              <a:buChar char="•"/>
            </a:pPr>
            <a:endParaRPr lang="en-US" sz="3600">
              <a:solidFill>
                <a:schemeClr val="tx1"/>
              </a:solidFill>
              <a:latin typeface="Arial"/>
              <a:cs typeface="Calibri"/>
            </a:endParaRPr>
          </a:p>
        </p:txBody>
      </p:sp>
    </p:spTree>
    <p:extLst>
      <p:ext uri="{BB962C8B-B14F-4D97-AF65-F5344CB8AC3E}">
        <p14:creationId xmlns:p14="http://schemas.microsoft.com/office/powerpoint/2010/main" val="146889595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4</cp:revision>
  <cp:lastPrinted>2020-02-13T13:03:36Z</cp:lastPrinted>
  <dcterms:created xsi:type="dcterms:W3CDTF">2018-02-06T18:12:23Z</dcterms:created>
  <dcterms:modified xsi:type="dcterms:W3CDTF">2024-11-16T19:15:13Z</dcterms:modified>
</cp:coreProperties>
</file>