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5081250"/>
  <p:notesSz cx="20104100" cy="1508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7F853-92EB-4439-A5EF-1CE5EBB583BA}" v="3" dt="2025-03-29T01:24:44.088"/>
    <p1510:client id="{E70BF649-C998-D001-C011-5697B08D1AED}" v="23" dt="2025-03-29T01:21:25.1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Richards" userId="S::richardsig@vcu.edu::f39877c1-d4ec-4c53-9c6d-6f2469214269" providerId="AD" clId="Web-{E70BF649-C998-D001-C011-5697B08D1AED}"/>
    <pc:docChg chg="modSld">
      <pc:chgData name="Ian Richards" userId="S::richardsig@vcu.edu::f39877c1-d4ec-4c53-9c6d-6f2469214269" providerId="AD" clId="Web-{E70BF649-C998-D001-C011-5697B08D1AED}" dt="2025-03-29T01:21:25.127" v="21"/>
      <pc:docMkLst>
        <pc:docMk/>
      </pc:docMkLst>
      <pc:sldChg chg="addSp modSp">
        <pc:chgData name="Ian Richards" userId="S::richardsig@vcu.edu::f39877c1-d4ec-4c53-9c6d-6f2469214269" providerId="AD" clId="Web-{E70BF649-C998-D001-C011-5697B08D1AED}" dt="2025-03-29T01:21:25.127" v="21"/>
        <pc:sldMkLst>
          <pc:docMk/>
          <pc:sldMk cId="0" sldId="256"/>
        </pc:sldMkLst>
        <pc:picChg chg="add mod">
          <ac:chgData name="Ian Richards" userId="S::richardsig@vcu.edu::f39877c1-d4ec-4c53-9c6d-6f2469214269" providerId="AD" clId="Web-{E70BF649-C998-D001-C011-5697B08D1AED}" dt="2025-03-29T01:21:25.127" v="21"/>
          <ac:picMkLst>
            <pc:docMk/>
            <pc:sldMk cId="0" sldId="256"/>
            <ac:picMk id="158" creationId="{9B84755B-A843-A922-5774-8AA511E83C94}"/>
          </ac:picMkLst>
        </pc:picChg>
      </pc:sldChg>
    </pc:docChg>
  </pc:docChgLst>
  <pc:docChgLst>
    <pc:chgData name="Ian Richards" userId="f39877c1-d4ec-4c53-9c6d-6f2469214269" providerId="ADAL" clId="{E587F853-92EB-4439-A5EF-1CE5EBB583BA}"/>
    <pc:docChg chg="modSld">
      <pc:chgData name="Ian Richards" userId="f39877c1-d4ec-4c53-9c6d-6f2469214269" providerId="ADAL" clId="{E587F853-92EB-4439-A5EF-1CE5EBB583BA}" dt="2025-03-29T01:24:44.088" v="2" actId="1076"/>
      <pc:docMkLst>
        <pc:docMk/>
      </pc:docMkLst>
      <pc:sldChg chg="modSp mod">
        <pc:chgData name="Ian Richards" userId="f39877c1-d4ec-4c53-9c6d-6f2469214269" providerId="ADAL" clId="{E587F853-92EB-4439-A5EF-1CE5EBB583BA}" dt="2025-03-29T01:24:44.088" v="2" actId="1076"/>
        <pc:sldMkLst>
          <pc:docMk/>
          <pc:sldMk cId="0" sldId="256"/>
        </pc:sldMkLst>
        <pc:spChg chg="mod">
          <ac:chgData name="Ian Richards" userId="f39877c1-d4ec-4c53-9c6d-6f2469214269" providerId="ADAL" clId="{E587F853-92EB-4439-A5EF-1CE5EBB583BA}" dt="2025-03-29T01:24:44.088" v="2" actId="1076"/>
          <ac:spMkLst>
            <pc:docMk/>
            <pc:sldMk cId="0" sldId="256"/>
            <ac:spMk id="117" creationId="{00000000-0000-0000-0000-000000000000}"/>
          </ac:spMkLst>
        </pc:spChg>
        <pc:picChg chg="mod">
          <ac:chgData name="Ian Richards" userId="f39877c1-d4ec-4c53-9c6d-6f2469214269" providerId="ADAL" clId="{E587F853-92EB-4439-A5EF-1CE5EBB583BA}" dt="2025-03-29T01:23:41.933" v="0" actId="14861"/>
          <ac:picMkLst>
            <pc:docMk/>
            <pc:sldMk cId="0" sldId="256"/>
            <ac:picMk id="158" creationId="{9B84755B-A843-A922-5774-8AA511E83C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5187"/>
            <a:ext cx="17088486" cy="3167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7BCB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5500"/>
            <a:ext cx="14072870" cy="3770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7BCB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7BCB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68687"/>
            <a:ext cx="8745284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7BCB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0551" y="13511979"/>
            <a:ext cx="7007413" cy="8593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0104100" cy="1256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03484" y="353857"/>
            <a:ext cx="1703705" cy="60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7BCB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68687"/>
            <a:ext cx="18093690" cy="995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25563"/>
            <a:ext cx="6433312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25563"/>
            <a:ext cx="4623943" cy="754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32630" y="479960"/>
            <a:ext cx="1496060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54"/>
              </a:lnSpc>
            </a:pPr>
            <a:r>
              <a:rPr sz="3650">
                <a:solidFill>
                  <a:srgbClr val="78C259"/>
                </a:solidFill>
                <a:latin typeface="Arial MT"/>
                <a:cs typeface="Arial MT"/>
              </a:rPr>
              <a:t>25-</a:t>
            </a:r>
            <a:r>
              <a:rPr sz="3650" spc="-320">
                <a:solidFill>
                  <a:srgbClr val="78C259"/>
                </a:solidFill>
                <a:latin typeface="Arial MT"/>
                <a:cs typeface="Arial MT"/>
              </a:rPr>
              <a:t>XXX</a:t>
            </a:r>
            <a:endParaRPr sz="36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41685" y="8398424"/>
            <a:ext cx="9220835" cy="4362450"/>
            <a:chOff x="5441685" y="8398424"/>
            <a:chExt cx="9220835" cy="4362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406" y="8400145"/>
              <a:ext cx="9217287" cy="43587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44860" y="8401599"/>
              <a:ext cx="9214485" cy="4356100"/>
            </a:xfrm>
            <a:custGeom>
              <a:avLst/>
              <a:gdLst/>
              <a:ahLst/>
              <a:cxnLst/>
              <a:rect l="l" t="t" r="r" b="b"/>
              <a:pathLst>
                <a:path w="9214485" h="4356100">
                  <a:moveTo>
                    <a:pt x="0" y="78008"/>
                  </a:moveTo>
                  <a:lnTo>
                    <a:pt x="6127" y="47634"/>
                  </a:lnTo>
                  <a:lnTo>
                    <a:pt x="22839" y="22839"/>
                  </a:lnTo>
                  <a:lnTo>
                    <a:pt x="47634" y="6127"/>
                  </a:lnTo>
                  <a:lnTo>
                    <a:pt x="78008" y="0"/>
                  </a:lnTo>
                  <a:lnTo>
                    <a:pt x="9136371" y="0"/>
                  </a:lnTo>
                  <a:lnTo>
                    <a:pt x="9166745" y="6127"/>
                  </a:lnTo>
                  <a:lnTo>
                    <a:pt x="9191539" y="22839"/>
                  </a:lnTo>
                  <a:lnTo>
                    <a:pt x="9208252" y="47634"/>
                  </a:lnTo>
                  <a:lnTo>
                    <a:pt x="9214379" y="78008"/>
                  </a:lnTo>
                  <a:lnTo>
                    <a:pt x="9214379" y="4277880"/>
                  </a:lnTo>
                  <a:lnTo>
                    <a:pt x="9208252" y="4308229"/>
                  </a:lnTo>
                  <a:lnTo>
                    <a:pt x="9191539" y="4333027"/>
                  </a:lnTo>
                  <a:lnTo>
                    <a:pt x="9166745" y="4349753"/>
                  </a:lnTo>
                  <a:lnTo>
                    <a:pt x="9136371" y="4355888"/>
                  </a:lnTo>
                  <a:lnTo>
                    <a:pt x="78008" y="4355888"/>
                  </a:lnTo>
                  <a:lnTo>
                    <a:pt x="47634" y="4349753"/>
                  </a:lnTo>
                  <a:lnTo>
                    <a:pt x="22839" y="4333027"/>
                  </a:lnTo>
                  <a:lnTo>
                    <a:pt x="6127" y="4308229"/>
                  </a:lnTo>
                  <a:lnTo>
                    <a:pt x="0" y="4277880"/>
                  </a:lnTo>
                  <a:lnTo>
                    <a:pt x="0" y="78008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64614" y="8613384"/>
            <a:ext cx="1305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>
                <a:latin typeface="Arial"/>
                <a:cs typeface="Arial"/>
              </a:rPr>
              <a:t>Data</a:t>
            </a:r>
            <a:r>
              <a:rPr sz="2200" b="1" spc="-75">
                <a:latin typeface="Arial"/>
                <a:cs typeface="Arial"/>
              </a:rPr>
              <a:t> </a:t>
            </a:r>
            <a:r>
              <a:rPr sz="2200" b="1" spc="-60">
                <a:latin typeface="Arial"/>
                <a:cs typeface="Arial"/>
              </a:rPr>
              <a:t>Flow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0046" y="9937877"/>
            <a:ext cx="3681095" cy="2328545"/>
            <a:chOff x="5960046" y="9937877"/>
            <a:chExt cx="3681095" cy="2328545"/>
          </a:xfrm>
        </p:grpSpPr>
        <p:sp>
          <p:nvSpPr>
            <p:cNvPr id="8" name="object 8"/>
            <p:cNvSpPr/>
            <p:nvPr/>
          </p:nvSpPr>
          <p:spPr>
            <a:xfrm>
              <a:off x="5963221" y="9941052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145079" y="0"/>
                  </a:moveTo>
                  <a:lnTo>
                    <a:pt x="0" y="0"/>
                  </a:lnTo>
                  <a:lnTo>
                    <a:pt x="0" y="253860"/>
                  </a:lnTo>
                  <a:lnTo>
                    <a:pt x="4090" y="299507"/>
                  </a:lnTo>
                  <a:lnTo>
                    <a:pt x="15883" y="342467"/>
                  </a:lnTo>
                  <a:lnTo>
                    <a:pt x="34661" y="382025"/>
                  </a:lnTo>
                  <a:lnTo>
                    <a:pt x="59708" y="417464"/>
                  </a:lnTo>
                  <a:lnTo>
                    <a:pt x="90305" y="448066"/>
                  </a:lnTo>
                  <a:lnTo>
                    <a:pt x="125736" y="473115"/>
                  </a:lnTo>
                  <a:lnTo>
                    <a:pt x="165284" y="491895"/>
                  </a:lnTo>
                  <a:lnTo>
                    <a:pt x="208231" y="503689"/>
                  </a:lnTo>
                  <a:lnTo>
                    <a:pt x="253860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860" y="362699"/>
                  </a:lnTo>
                  <a:lnTo>
                    <a:pt x="211512" y="354144"/>
                  </a:lnTo>
                  <a:lnTo>
                    <a:pt x="176936" y="330814"/>
                  </a:lnTo>
                  <a:lnTo>
                    <a:pt x="153626" y="296217"/>
                  </a:lnTo>
                  <a:lnTo>
                    <a:pt x="145079" y="253860"/>
                  </a:lnTo>
                  <a:lnTo>
                    <a:pt x="145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3221" y="9941052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0" y="0"/>
                  </a:moveTo>
                  <a:lnTo>
                    <a:pt x="0" y="253860"/>
                  </a:lnTo>
                  <a:lnTo>
                    <a:pt x="4090" y="299507"/>
                  </a:lnTo>
                  <a:lnTo>
                    <a:pt x="15883" y="342467"/>
                  </a:lnTo>
                  <a:lnTo>
                    <a:pt x="34661" y="382025"/>
                  </a:lnTo>
                  <a:lnTo>
                    <a:pt x="59708" y="417464"/>
                  </a:lnTo>
                  <a:lnTo>
                    <a:pt x="90305" y="448066"/>
                  </a:lnTo>
                  <a:lnTo>
                    <a:pt x="125736" y="473115"/>
                  </a:lnTo>
                  <a:lnTo>
                    <a:pt x="165284" y="491895"/>
                  </a:lnTo>
                  <a:lnTo>
                    <a:pt x="208231" y="503689"/>
                  </a:lnTo>
                  <a:lnTo>
                    <a:pt x="253860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860" y="362699"/>
                  </a:lnTo>
                  <a:lnTo>
                    <a:pt x="211512" y="354144"/>
                  </a:lnTo>
                  <a:lnTo>
                    <a:pt x="176936" y="330814"/>
                  </a:lnTo>
                  <a:lnTo>
                    <a:pt x="153626" y="296217"/>
                  </a:lnTo>
                  <a:lnTo>
                    <a:pt x="145079" y="253860"/>
                  </a:lnTo>
                  <a:lnTo>
                    <a:pt x="145079" y="0"/>
                  </a:lnTo>
                  <a:lnTo>
                    <a:pt x="0" y="0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7471" y="10811125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145079" y="0"/>
                  </a:moveTo>
                  <a:lnTo>
                    <a:pt x="0" y="0"/>
                  </a:lnTo>
                  <a:lnTo>
                    <a:pt x="0" y="253860"/>
                  </a:lnTo>
                  <a:lnTo>
                    <a:pt x="4090" y="299507"/>
                  </a:lnTo>
                  <a:lnTo>
                    <a:pt x="15883" y="342467"/>
                  </a:lnTo>
                  <a:lnTo>
                    <a:pt x="34661" y="382025"/>
                  </a:lnTo>
                  <a:lnTo>
                    <a:pt x="59708" y="417464"/>
                  </a:lnTo>
                  <a:lnTo>
                    <a:pt x="90305" y="448066"/>
                  </a:lnTo>
                  <a:lnTo>
                    <a:pt x="125736" y="473115"/>
                  </a:lnTo>
                  <a:lnTo>
                    <a:pt x="165284" y="491895"/>
                  </a:lnTo>
                  <a:lnTo>
                    <a:pt x="208231" y="503689"/>
                  </a:lnTo>
                  <a:lnTo>
                    <a:pt x="253860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860" y="362699"/>
                  </a:lnTo>
                  <a:lnTo>
                    <a:pt x="211512" y="354152"/>
                  </a:lnTo>
                  <a:lnTo>
                    <a:pt x="176936" y="330836"/>
                  </a:lnTo>
                  <a:lnTo>
                    <a:pt x="153626" y="296242"/>
                  </a:lnTo>
                  <a:lnTo>
                    <a:pt x="145079" y="253860"/>
                  </a:lnTo>
                  <a:lnTo>
                    <a:pt x="145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7471" y="10811125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0" y="0"/>
                  </a:moveTo>
                  <a:lnTo>
                    <a:pt x="0" y="253860"/>
                  </a:lnTo>
                  <a:lnTo>
                    <a:pt x="4090" y="299507"/>
                  </a:lnTo>
                  <a:lnTo>
                    <a:pt x="15883" y="342467"/>
                  </a:lnTo>
                  <a:lnTo>
                    <a:pt x="34661" y="382025"/>
                  </a:lnTo>
                  <a:lnTo>
                    <a:pt x="59708" y="417464"/>
                  </a:lnTo>
                  <a:lnTo>
                    <a:pt x="90305" y="448066"/>
                  </a:lnTo>
                  <a:lnTo>
                    <a:pt x="125736" y="473115"/>
                  </a:lnTo>
                  <a:lnTo>
                    <a:pt x="165284" y="491895"/>
                  </a:lnTo>
                  <a:lnTo>
                    <a:pt x="208231" y="503689"/>
                  </a:lnTo>
                  <a:lnTo>
                    <a:pt x="253860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860" y="362699"/>
                  </a:lnTo>
                  <a:lnTo>
                    <a:pt x="211512" y="354152"/>
                  </a:lnTo>
                  <a:lnTo>
                    <a:pt x="176936" y="330836"/>
                  </a:lnTo>
                  <a:lnTo>
                    <a:pt x="153626" y="296242"/>
                  </a:lnTo>
                  <a:lnTo>
                    <a:pt x="145079" y="253860"/>
                  </a:lnTo>
                  <a:lnTo>
                    <a:pt x="145079" y="0"/>
                  </a:lnTo>
                  <a:lnTo>
                    <a:pt x="0" y="0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2192" y="11682541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145079" y="0"/>
                  </a:moveTo>
                  <a:lnTo>
                    <a:pt x="0" y="0"/>
                  </a:lnTo>
                  <a:lnTo>
                    <a:pt x="0" y="253918"/>
                  </a:lnTo>
                  <a:lnTo>
                    <a:pt x="4090" y="299548"/>
                  </a:lnTo>
                  <a:lnTo>
                    <a:pt x="15883" y="342495"/>
                  </a:lnTo>
                  <a:lnTo>
                    <a:pt x="34663" y="382042"/>
                  </a:lnTo>
                  <a:lnTo>
                    <a:pt x="59713" y="417474"/>
                  </a:lnTo>
                  <a:lnTo>
                    <a:pt x="90315" y="448071"/>
                  </a:lnTo>
                  <a:lnTo>
                    <a:pt x="125754" y="473118"/>
                  </a:lnTo>
                  <a:lnTo>
                    <a:pt x="165311" y="491896"/>
                  </a:lnTo>
                  <a:lnTo>
                    <a:pt x="208272" y="503689"/>
                  </a:lnTo>
                  <a:lnTo>
                    <a:pt x="253918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918" y="362699"/>
                  </a:lnTo>
                  <a:lnTo>
                    <a:pt x="211537" y="354153"/>
                  </a:lnTo>
                  <a:lnTo>
                    <a:pt x="176943" y="330843"/>
                  </a:lnTo>
                  <a:lnTo>
                    <a:pt x="153627" y="296266"/>
                  </a:lnTo>
                  <a:lnTo>
                    <a:pt x="145079" y="253918"/>
                  </a:lnTo>
                  <a:lnTo>
                    <a:pt x="145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72192" y="11682541"/>
              <a:ext cx="580390" cy="580390"/>
            </a:xfrm>
            <a:custGeom>
              <a:avLst/>
              <a:gdLst/>
              <a:ahLst/>
              <a:cxnLst/>
              <a:rect l="l" t="t" r="r" b="b"/>
              <a:pathLst>
                <a:path w="580390" h="580390">
                  <a:moveTo>
                    <a:pt x="0" y="0"/>
                  </a:moveTo>
                  <a:lnTo>
                    <a:pt x="0" y="253918"/>
                  </a:lnTo>
                  <a:lnTo>
                    <a:pt x="4090" y="299548"/>
                  </a:lnTo>
                  <a:lnTo>
                    <a:pt x="15883" y="342495"/>
                  </a:lnTo>
                  <a:lnTo>
                    <a:pt x="34663" y="382042"/>
                  </a:lnTo>
                  <a:lnTo>
                    <a:pt x="59713" y="417474"/>
                  </a:lnTo>
                  <a:lnTo>
                    <a:pt x="90315" y="448071"/>
                  </a:lnTo>
                  <a:lnTo>
                    <a:pt x="125754" y="473118"/>
                  </a:lnTo>
                  <a:lnTo>
                    <a:pt x="165311" y="491896"/>
                  </a:lnTo>
                  <a:lnTo>
                    <a:pt x="208272" y="503689"/>
                  </a:lnTo>
                  <a:lnTo>
                    <a:pt x="253918" y="507779"/>
                  </a:lnTo>
                  <a:lnTo>
                    <a:pt x="435239" y="507779"/>
                  </a:lnTo>
                  <a:lnTo>
                    <a:pt x="435239" y="580319"/>
                  </a:lnTo>
                  <a:lnTo>
                    <a:pt x="580319" y="435239"/>
                  </a:lnTo>
                  <a:lnTo>
                    <a:pt x="435239" y="290159"/>
                  </a:lnTo>
                  <a:lnTo>
                    <a:pt x="435239" y="362699"/>
                  </a:lnTo>
                  <a:lnTo>
                    <a:pt x="253918" y="362699"/>
                  </a:lnTo>
                  <a:lnTo>
                    <a:pt x="211537" y="354153"/>
                  </a:lnTo>
                  <a:lnTo>
                    <a:pt x="176943" y="330843"/>
                  </a:lnTo>
                  <a:lnTo>
                    <a:pt x="153627" y="296266"/>
                  </a:lnTo>
                  <a:lnTo>
                    <a:pt x="145079" y="253918"/>
                  </a:lnTo>
                  <a:lnTo>
                    <a:pt x="145079" y="0"/>
                  </a:lnTo>
                  <a:lnTo>
                    <a:pt x="0" y="0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2087" y="10035872"/>
              <a:ext cx="3098073" cy="7767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43541" y="10037326"/>
              <a:ext cx="3095625" cy="774065"/>
            </a:xfrm>
            <a:custGeom>
              <a:avLst/>
              <a:gdLst/>
              <a:ahLst/>
              <a:cxnLst/>
              <a:rect l="l" t="t" r="r" b="b"/>
              <a:pathLst>
                <a:path w="3095625" h="774065">
                  <a:moveTo>
                    <a:pt x="2989786" y="0"/>
                  </a:moveTo>
                  <a:lnTo>
                    <a:pt x="105406" y="0"/>
                  </a:lnTo>
                  <a:lnTo>
                    <a:pt x="64297" y="7991"/>
                  </a:lnTo>
                  <a:lnTo>
                    <a:pt x="30801" y="29812"/>
                  </a:lnTo>
                  <a:lnTo>
                    <a:pt x="8256" y="62236"/>
                  </a:lnTo>
                  <a:lnTo>
                    <a:pt x="0" y="102032"/>
                  </a:lnTo>
                  <a:lnTo>
                    <a:pt x="0" y="671765"/>
                  </a:lnTo>
                  <a:lnTo>
                    <a:pt x="8256" y="711562"/>
                  </a:lnTo>
                  <a:lnTo>
                    <a:pt x="30801" y="743985"/>
                  </a:lnTo>
                  <a:lnTo>
                    <a:pt x="64297" y="765807"/>
                  </a:lnTo>
                  <a:lnTo>
                    <a:pt x="105406" y="773798"/>
                  </a:lnTo>
                  <a:lnTo>
                    <a:pt x="2989786" y="773798"/>
                  </a:lnTo>
                  <a:lnTo>
                    <a:pt x="3030920" y="765807"/>
                  </a:lnTo>
                  <a:lnTo>
                    <a:pt x="3064413" y="743985"/>
                  </a:lnTo>
                  <a:lnTo>
                    <a:pt x="3086945" y="711562"/>
                  </a:lnTo>
                  <a:lnTo>
                    <a:pt x="3095193" y="671765"/>
                  </a:lnTo>
                  <a:lnTo>
                    <a:pt x="3095193" y="102032"/>
                  </a:lnTo>
                  <a:lnTo>
                    <a:pt x="3086945" y="62236"/>
                  </a:lnTo>
                  <a:lnTo>
                    <a:pt x="3064413" y="29812"/>
                  </a:lnTo>
                  <a:lnTo>
                    <a:pt x="3030920" y="7991"/>
                  </a:lnTo>
                  <a:lnTo>
                    <a:pt x="2989786" y="0"/>
                  </a:lnTo>
                  <a:close/>
                </a:path>
              </a:pathLst>
            </a:custGeom>
            <a:ln w="4362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35730" y="10100663"/>
            <a:ext cx="2511425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>
                <a:latin typeface="Arial"/>
                <a:cs typeface="Arial"/>
              </a:rPr>
              <a:t>Virtual</a:t>
            </a:r>
            <a:r>
              <a:rPr sz="1250" b="1" spc="-30">
                <a:latin typeface="Arial"/>
                <a:cs typeface="Arial"/>
              </a:rPr>
              <a:t> Environment</a:t>
            </a:r>
            <a:r>
              <a:rPr sz="1250" b="1" spc="-25">
                <a:latin typeface="Arial"/>
                <a:cs typeface="Arial"/>
              </a:rPr>
              <a:t> </a:t>
            </a:r>
            <a:r>
              <a:rPr sz="1250" b="1" spc="-10">
                <a:latin typeface="Arial"/>
                <a:cs typeface="Arial"/>
              </a:rPr>
              <a:t>Construction</a:t>
            </a:r>
            <a:endParaRPr sz="1250">
              <a:latin typeface="Arial"/>
              <a:cs typeface="Arial"/>
            </a:endParaRPr>
          </a:p>
          <a:p>
            <a:pPr marL="12700" marR="307975" indent="112395">
              <a:lnSpc>
                <a:spcPct val="102000"/>
              </a:lnSpc>
              <a:spcBef>
                <a:spcPts val="5"/>
              </a:spcBef>
              <a:buChar char="•"/>
              <a:tabLst>
                <a:tab pos="125095" algn="l"/>
              </a:tabLst>
            </a:pPr>
            <a:r>
              <a:rPr sz="900">
                <a:latin typeface="Arial MT"/>
                <a:cs typeface="Arial MT"/>
              </a:rPr>
              <a:t>Unity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creates</a:t>
            </a:r>
            <a:r>
              <a:rPr sz="900" spc="2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digital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twin</a:t>
            </a:r>
            <a:r>
              <a:rPr sz="900" spc="2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of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workspace</a:t>
            </a:r>
            <a:r>
              <a:rPr sz="900" spc="20">
                <a:latin typeface="Arial MT"/>
                <a:cs typeface="Arial MT"/>
              </a:rPr>
              <a:t> </a:t>
            </a:r>
            <a:r>
              <a:rPr sz="900" spc="245">
                <a:latin typeface="Arial MT"/>
                <a:cs typeface="Arial MT"/>
              </a:rPr>
              <a:t>• </a:t>
            </a:r>
            <a:r>
              <a:rPr sz="900" spc="-30">
                <a:latin typeface="Arial MT"/>
                <a:cs typeface="Arial MT"/>
              </a:rPr>
              <a:t>Real-</a:t>
            </a:r>
            <a:r>
              <a:rPr sz="900">
                <a:latin typeface="Arial MT"/>
                <a:cs typeface="Arial MT"/>
              </a:rPr>
              <a:t>time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task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planning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and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optimization</a:t>
            </a:r>
            <a:endParaRPr sz="900">
              <a:latin typeface="Arial MT"/>
              <a:cs typeface="Arial MT"/>
            </a:endParaRPr>
          </a:p>
          <a:p>
            <a:pPr marL="125095" indent="-112395">
              <a:lnSpc>
                <a:spcPct val="100000"/>
              </a:lnSpc>
              <a:spcBef>
                <a:spcPts val="20"/>
              </a:spcBef>
              <a:buChar char="•"/>
              <a:tabLst>
                <a:tab pos="125095" algn="l"/>
              </a:tabLst>
            </a:pPr>
            <a:r>
              <a:rPr sz="900">
                <a:latin typeface="Arial MT"/>
                <a:cs typeface="Arial MT"/>
              </a:rPr>
              <a:t>Continuous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safety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monitoring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and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validation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95917" y="9746294"/>
            <a:ext cx="3100070" cy="1939289"/>
            <a:chOff x="7395917" y="9746294"/>
            <a:chExt cx="3100070" cy="1939289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7121" y="9746294"/>
              <a:ext cx="583267" cy="5832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45314" y="984431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20" y="0"/>
                  </a:moveTo>
                  <a:lnTo>
                    <a:pt x="149077" y="5109"/>
                  </a:lnTo>
                  <a:lnTo>
                    <a:pt x="108367" y="19663"/>
                  </a:lnTo>
                  <a:lnTo>
                    <a:pt x="72454" y="42498"/>
                  </a:lnTo>
                  <a:lnTo>
                    <a:pt x="42498" y="72454"/>
                  </a:lnTo>
                  <a:lnTo>
                    <a:pt x="19663" y="108367"/>
                  </a:lnTo>
                  <a:lnTo>
                    <a:pt x="5109" y="149077"/>
                  </a:lnTo>
                  <a:lnTo>
                    <a:pt x="0" y="193420"/>
                  </a:lnTo>
                  <a:lnTo>
                    <a:pt x="5109" y="237785"/>
                  </a:lnTo>
                  <a:lnTo>
                    <a:pt x="19663" y="278510"/>
                  </a:lnTo>
                  <a:lnTo>
                    <a:pt x="42498" y="314434"/>
                  </a:lnTo>
                  <a:lnTo>
                    <a:pt x="72454" y="344395"/>
                  </a:lnTo>
                  <a:lnTo>
                    <a:pt x="108367" y="367234"/>
                  </a:lnTo>
                  <a:lnTo>
                    <a:pt x="149077" y="381789"/>
                  </a:lnTo>
                  <a:lnTo>
                    <a:pt x="193420" y="386899"/>
                  </a:lnTo>
                  <a:lnTo>
                    <a:pt x="237785" y="381789"/>
                  </a:lnTo>
                  <a:lnTo>
                    <a:pt x="278510" y="367234"/>
                  </a:lnTo>
                  <a:lnTo>
                    <a:pt x="314434" y="344395"/>
                  </a:lnTo>
                  <a:lnTo>
                    <a:pt x="344395" y="314434"/>
                  </a:lnTo>
                  <a:lnTo>
                    <a:pt x="367234" y="278510"/>
                  </a:lnTo>
                  <a:lnTo>
                    <a:pt x="381789" y="237785"/>
                  </a:lnTo>
                  <a:lnTo>
                    <a:pt x="386899" y="193420"/>
                  </a:lnTo>
                  <a:lnTo>
                    <a:pt x="381789" y="149077"/>
                  </a:lnTo>
                  <a:lnTo>
                    <a:pt x="367234" y="108367"/>
                  </a:lnTo>
                  <a:lnTo>
                    <a:pt x="344395" y="72454"/>
                  </a:lnTo>
                  <a:lnTo>
                    <a:pt x="314434" y="42498"/>
                  </a:lnTo>
                  <a:lnTo>
                    <a:pt x="278510" y="19663"/>
                  </a:lnTo>
                  <a:lnTo>
                    <a:pt x="237785" y="5109"/>
                  </a:lnTo>
                  <a:lnTo>
                    <a:pt x="193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6691" y="10907928"/>
              <a:ext cx="3098055" cy="7767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98140" y="10909382"/>
              <a:ext cx="3095625" cy="774065"/>
            </a:xfrm>
            <a:custGeom>
              <a:avLst/>
              <a:gdLst/>
              <a:ahLst/>
              <a:cxnLst/>
              <a:rect l="l" t="t" r="r" b="b"/>
              <a:pathLst>
                <a:path w="3095625" h="774065">
                  <a:moveTo>
                    <a:pt x="2989786" y="0"/>
                  </a:moveTo>
                  <a:lnTo>
                    <a:pt x="105406" y="0"/>
                  </a:lnTo>
                  <a:lnTo>
                    <a:pt x="64273" y="7991"/>
                  </a:lnTo>
                  <a:lnTo>
                    <a:pt x="30780" y="29812"/>
                  </a:lnTo>
                  <a:lnTo>
                    <a:pt x="8248" y="62236"/>
                  </a:lnTo>
                  <a:lnTo>
                    <a:pt x="0" y="102032"/>
                  </a:lnTo>
                  <a:lnTo>
                    <a:pt x="0" y="671765"/>
                  </a:lnTo>
                  <a:lnTo>
                    <a:pt x="8248" y="711562"/>
                  </a:lnTo>
                  <a:lnTo>
                    <a:pt x="30780" y="743985"/>
                  </a:lnTo>
                  <a:lnTo>
                    <a:pt x="64273" y="765807"/>
                  </a:lnTo>
                  <a:lnTo>
                    <a:pt x="105406" y="773798"/>
                  </a:lnTo>
                  <a:lnTo>
                    <a:pt x="2989786" y="773798"/>
                  </a:lnTo>
                  <a:lnTo>
                    <a:pt x="3030896" y="765807"/>
                  </a:lnTo>
                  <a:lnTo>
                    <a:pt x="3064391" y="743985"/>
                  </a:lnTo>
                  <a:lnTo>
                    <a:pt x="3086937" y="711562"/>
                  </a:lnTo>
                  <a:lnTo>
                    <a:pt x="3095193" y="671765"/>
                  </a:lnTo>
                  <a:lnTo>
                    <a:pt x="3095193" y="102032"/>
                  </a:lnTo>
                  <a:lnTo>
                    <a:pt x="3086937" y="62236"/>
                  </a:lnTo>
                  <a:lnTo>
                    <a:pt x="3064391" y="29812"/>
                  </a:lnTo>
                  <a:lnTo>
                    <a:pt x="3030896" y="7991"/>
                  </a:lnTo>
                  <a:lnTo>
                    <a:pt x="2989786" y="0"/>
                  </a:lnTo>
                  <a:close/>
                </a:path>
              </a:pathLst>
            </a:custGeom>
            <a:ln w="4362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90439" y="10972538"/>
            <a:ext cx="2265680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z="1250" b="1" spc="-10">
                <a:latin typeface="Arial"/>
                <a:cs typeface="Arial"/>
              </a:rPr>
              <a:t>Collaborative </a:t>
            </a:r>
            <a:r>
              <a:rPr sz="1250" b="1" spc="-20">
                <a:latin typeface="Arial"/>
                <a:cs typeface="Arial"/>
              </a:rPr>
              <a:t>Task</a:t>
            </a:r>
            <a:r>
              <a:rPr sz="1250" b="1" spc="-10">
                <a:latin typeface="Arial"/>
                <a:cs typeface="Arial"/>
              </a:rPr>
              <a:t> Execution</a:t>
            </a:r>
            <a:endParaRPr sz="12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spcBef>
                <a:spcPts val="30"/>
              </a:spcBef>
              <a:buChar char="•"/>
              <a:tabLst>
                <a:tab pos="125095" algn="l"/>
              </a:tabLst>
            </a:pPr>
            <a:r>
              <a:rPr sz="900">
                <a:latin typeface="Arial MT"/>
                <a:cs typeface="Arial MT"/>
              </a:rPr>
              <a:t>Robot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coordinates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with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human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actions</a:t>
            </a:r>
            <a:endParaRPr sz="900">
              <a:latin typeface="Arial MT"/>
              <a:cs typeface="Arial MT"/>
            </a:endParaRPr>
          </a:p>
          <a:p>
            <a:pPr marL="125095" indent="-112395">
              <a:lnSpc>
                <a:spcPct val="100000"/>
              </a:lnSpc>
              <a:spcBef>
                <a:spcPts val="20"/>
              </a:spcBef>
              <a:buChar char="•"/>
              <a:tabLst>
                <a:tab pos="125095" algn="l"/>
              </a:tabLst>
            </a:pPr>
            <a:r>
              <a:rPr sz="900" spc="-10">
                <a:latin typeface="Arial MT"/>
                <a:cs typeface="Arial MT"/>
              </a:rPr>
              <a:t>Dynamic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workspace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management</a:t>
            </a:r>
            <a:endParaRPr sz="900">
              <a:latin typeface="Arial MT"/>
              <a:cs typeface="Arial MT"/>
            </a:endParaRPr>
          </a:p>
          <a:p>
            <a:pPr marL="125095" indent="-112395">
              <a:lnSpc>
                <a:spcPct val="100000"/>
              </a:lnSpc>
              <a:spcBef>
                <a:spcPts val="15"/>
              </a:spcBef>
              <a:buChar char="•"/>
              <a:tabLst>
                <a:tab pos="125095" algn="l"/>
              </a:tabLst>
            </a:pPr>
            <a:r>
              <a:rPr sz="900" spc="-30">
                <a:latin typeface="Arial MT"/>
                <a:cs typeface="Arial MT"/>
              </a:rPr>
              <a:t>Real-</a:t>
            </a:r>
            <a:r>
              <a:rPr sz="900">
                <a:latin typeface="Arial MT"/>
                <a:cs typeface="Arial MT"/>
              </a:rPr>
              <a:t>time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task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adaptation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50463" y="10618403"/>
            <a:ext cx="3100070" cy="1938020"/>
            <a:chOff x="8250463" y="10618403"/>
            <a:chExt cx="3100070" cy="19380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1719" y="10618403"/>
              <a:ext cx="583228" cy="5832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299855" y="10716363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78" y="0"/>
                  </a:moveTo>
                  <a:lnTo>
                    <a:pt x="149113" y="5109"/>
                  </a:lnTo>
                  <a:lnTo>
                    <a:pt x="108389" y="19664"/>
                  </a:lnTo>
                  <a:lnTo>
                    <a:pt x="72465" y="42503"/>
                  </a:lnTo>
                  <a:lnTo>
                    <a:pt x="42503" y="72465"/>
                  </a:lnTo>
                  <a:lnTo>
                    <a:pt x="19664" y="108389"/>
                  </a:lnTo>
                  <a:lnTo>
                    <a:pt x="5109" y="149113"/>
                  </a:lnTo>
                  <a:lnTo>
                    <a:pt x="0" y="193478"/>
                  </a:lnTo>
                  <a:lnTo>
                    <a:pt x="5109" y="237821"/>
                  </a:lnTo>
                  <a:lnTo>
                    <a:pt x="19664" y="278531"/>
                  </a:lnTo>
                  <a:lnTo>
                    <a:pt x="42503" y="314444"/>
                  </a:lnTo>
                  <a:lnTo>
                    <a:pt x="72465" y="344400"/>
                  </a:lnTo>
                  <a:lnTo>
                    <a:pt x="108389" y="367236"/>
                  </a:lnTo>
                  <a:lnTo>
                    <a:pt x="149113" y="381789"/>
                  </a:lnTo>
                  <a:lnTo>
                    <a:pt x="193478" y="386899"/>
                  </a:lnTo>
                  <a:lnTo>
                    <a:pt x="237821" y="381789"/>
                  </a:lnTo>
                  <a:lnTo>
                    <a:pt x="278531" y="367236"/>
                  </a:lnTo>
                  <a:lnTo>
                    <a:pt x="314444" y="344400"/>
                  </a:lnTo>
                  <a:lnTo>
                    <a:pt x="344400" y="314444"/>
                  </a:lnTo>
                  <a:lnTo>
                    <a:pt x="367236" y="278531"/>
                  </a:lnTo>
                  <a:lnTo>
                    <a:pt x="381789" y="237821"/>
                  </a:lnTo>
                  <a:lnTo>
                    <a:pt x="386899" y="193478"/>
                  </a:lnTo>
                  <a:lnTo>
                    <a:pt x="381789" y="149113"/>
                  </a:lnTo>
                  <a:lnTo>
                    <a:pt x="367236" y="108389"/>
                  </a:lnTo>
                  <a:lnTo>
                    <a:pt x="344400" y="72465"/>
                  </a:lnTo>
                  <a:lnTo>
                    <a:pt x="314444" y="42503"/>
                  </a:lnTo>
                  <a:lnTo>
                    <a:pt x="278531" y="19664"/>
                  </a:lnTo>
                  <a:lnTo>
                    <a:pt x="237821" y="5109"/>
                  </a:lnTo>
                  <a:lnTo>
                    <a:pt x="193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1226" y="11778641"/>
              <a:ext cx="3098055" cy="77671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52686" y="11780094"/>
              <a:ext cx="3095625" cy="774065"/>
            </a:xfrm>
            <a:custGeom>
              <a:avLst/>
              <a:gdLst/>
              <a:ahLst/>
              <a:cxnLst/>
              <a:rect l="l" t="t" r="r" b="b"/>
              <a:pathLst>
                <a:path w="3095625" h="774065">
                  <a:moveTo>
                    <a:pt x="2989786" y="0"/>
                  </a:moveTo>
                  <a:lnTo>
                    <a:pt x="105406" y="0"/>
                  </a:lnTo>
                  <a:lnTo>
                    <a:pt x="64297" y="7991"/>
                  </a:lnTo>
                  <a:lnTo>
                    <a:pt x="30801" y="29812"/>
                  </a:lnTo>
                  <a:lnTo>
                    <a:pt x="8256" y="62236"/>
                  </a:lnTo>
                  <a:lnTo>
                    <a:pt x="0" y="102032"/>
                  </a:lnTo>
                  <a:lnTo>
                    <a:pt x="0" y="671765"/>
                  </a:lnTo>
                  <a:lnTo>
                    <a:pt x="8256" y="711562"/>
                  </a:lnTo>
                  <a:lnTo>
                    <a:pt x="30801" y="743985"/>
                  </a:lnTo>
                  <a:lnTo>
                    <a:pt x="64297" y="765807"/>
                  </a:lnTo>
                  <a:lnTo>
                    <a:pt x="105406" y="773798"/>
                  </a:lnTo>
                  <a:lnTo>
                    <a:pt x="2989786" y="773798"/>
                  </a:lnTo>
                  <a:lnTo>
                    <a:pt x="3030896" y="765807"/>
                  </a:lnTo>
                  <a:lnTo>
                    <a:pt x="3064391" y="743985"/>
                  </a:lnTo>
                  <a:lnTo>
                    <a:pt x="3086937" y="711562"/>
                  </a:lnTo>
                  <a:lnTo>
                    <a:pt x="3095193" y="671765"/>
                  </a:lnTo>
                  <a:lnTo>
                    <a:pt x="3095193" y="102032"/>
                  </a:lnTo>
                  <a:lnTo>
                    <a:pt x="3086937" y="62236"/>
                  </a:lnTo>
                  <a:lnTo>
                    <a:pt x="3064391" y="29812"/>
                  </a:lnTo>
                  <a:lnTo>
                    <a:pt x="3030896" y="7991"/>
                  </a:lnTo>
                  <a:lnTo>
                    <a:pt x="2989786" y="0"/>
                  </a:lnTo>
                  <a:close/>
                </a:path>
              </a:pathLst>
            </a:custGeom>
            <a:ln w="4362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45038" y="11843599"/>
            <a:ext cx="2414905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30"/>
              </a:spcBef>
            </a:pPr>
            <a:r>
              <a:rPr sz="1250" b="1" spc="-10">
                <a:latin typeface="Arial"/>
                <a:cs typeface="Arial"/>
              </a:rPr>
              <a:t>Cybernetic</a:t>
            </a:r>
            <a:r>
              <a:rPr sz="1250" b="1">
                <a:latin typeface="Arial"/>
                <a:cs typeface="Arial"/>
              </a:rPr>
              <a:t> Feedback </a:t>
            </a:r>
            <a:r>
              <a:rPr sz="1250" b="1" spc="-10">
                <a:latin typeface="Arial"/>
                <a:cs typeface="Arial"/>
              </a:rPr>
              <a:t>Loops</a:t>
            </a:r>
            <a:endParaRPr sz="1250">
              <a:latin typeface="Arial"/>
              <a:cs typeface="Arial"/>
            </a:endParaRPr>
          </a:p>
          <a:p>
            <a:pPr marL="12700" marR="5080" indent="112395">
              <a:lnSpc>
                <a:spcPct val="102000"/>
              </a:lnSpc>
              <a:spcBef>
                <a:spcPts val="5"/>
              </a:spcBef>
              <a:buChar char="•"/>
              <a:tabLst>
                <a:tab pos="125095" algn="l"/>
              </a:tabLst>
            </a:pPr>
            <a:r>
              <a:rPr sz="900">
                <a:latin typeface="Arial MT"/>
                <a:cs typeface="Arial MT"/>
              </a:rPr>
              <a:t>Robot</a:t>
            </a:r>
            <a:r>
              <a:rPr sz="900" spc="-1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learning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from</a:t>
            </a:r>
            <a:r>
              <a:rPr sz="900" spc="-1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task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outcomes</a:t>
            </a:r>
            <a:r>
              <a:rPr sz="900" spc="-5">
                <a:latin typeface="Arial MT"/>
                <a:cs typeface="Arial MT"/>
              </a:rPr>
              <a:t> </a:t>
            </a:r>
            <a:r>
              <a:rPr sz="900" spc="295">
                <a:latin typeface="Arial MT"/>
                <a:cs typeface="Arial MT"/>
              </a:rPr>
              <a:t>•</a:t>
            </a:r>
            <a:r>
              <a:rPr sz="900" spc="-10">
                <a:latin typeface="Arial MT"/>
                <a:cs typeface="Arial MT"/>
              </a:rPr>
              <a:t> Human </a:t>
            </a:r>
            <a:r>
              <a:rPr sz="900">
                <a:latin typeface="Arial MT"/>
                <a:cs typeface="Arial MT"/>
              </a:rPr>
              <a:t>adaptation</a:t>
            </a:r>
            <a:r>
              <a:rPr sz="900" spc="-2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through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visual</a:t>
            </a:r>
            <a:r>
              <a:rPr sz="900" spc="-15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feedback</a:t>
            </a:r>
            <a:endParaRPr sz="900">
              <a:latin typeface="Arial MT"/>
              <a:cs typeface="Arial MT"/>
            </a:endParaRPr>
          </a:p>
          <a:p>
            <a:pPr marL="125095" indent="-112395">
              <a:lnSpc>
                <a:spcPct val="100000"/>
              </a:lnSpc>
              <a:spcBef>
                <a:spcPts val="20"/>
              </a:spcBef>
              <a:buChar char="•"/>
              <a:tabLst>
                <a:tab pos="125095" algn="l"/>
              </a:tabLst>
            </a:pPr>
            <a:r>
              <a:rPr sz="900">
                <a:latin typeface="Arial MT"/>
                <a:cs typeface="Arial MT"/>
              </a:rPr>
              <a:t>Continuous</a:t>
            </a:r>
            <a:r>
              <a:rPr sz="900" spc="-30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system</a:t>
            </a:r>
            <a:r>
              <a:rPr sz="900" spc="-30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optimization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86784" y="9163060"/>
            <a:ext cx="5953125" cy="2909570"/>
            <a:chOff x="5686784" y="9163060"/>
            <a:chExt cx="5953125" cy="290957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6266" y="11489121"/>
              <a:ext cx="583219" cy="5832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154459" y="11587081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20" y="0"/>
                  </a:moveTo>
                  <a:lnTo>
                    <a:pt x="149077" y="5109"/>
                  </a:lnTo>
                  <a:lnTo>
                    <a:pt x="108367" y="19664"/>
                  </a:lnTo>
                  <a:lnTo>
                    <a:pt x="72454" y="42503"/>
                  </a:lnTo>
                  <a:lnTo>
                    <a:pt x="42498" y="72465"/>
                  </a:lnTo>
                  <a:lnTo>
                    <a:pt x="19663" y="108389"/>
                  </a:lnTo>
                  <a:lnTo>
                    <a:pt x="5109" y="149113"/>
                  </a:lnTo>
                  <a:lnTo>
                    <a:pt x="0" y="193478"/>
                  </a:lnTo>
                  <a:lnTo>
                    <a:pt x="5109" y="237840"/>
                  </a:lnTo>
                  <a:lnTo>
                    <a:pt x="19663" y="278556"/>
                  </a:lnTo>
                  <a:lnTo>
                    <a:pt x="42498" y="314469"/>
                  </a:lnTo>
                  <a:lnTo>
                    <a:pt x="72454" y="344418"/>
                  </a:lnTo>
                  <a:lnTo>
                    <a:pt x="108367" y="367246"/>
                  </a:lnTo>
                  <a:lnTo>
                    <a:pt x="149077" y="381792"/>
                  </a:lnTo>
                  <a:lnTo>
                    <a:pt x="193420" y="386899"/>
                  </a:lnTo>
                  <a:lnTo>
                    <a:pt x="237785" y="381792"/>
                  </a:lnTo>
                  <a:lnTo>
                    <a:pt x="278510" y="367246"/>
                  </a:lnTo>
                  <a:lnTo>
                    <a:pt x="314434" y="344418"/>
                  </a:lnTo>
                  <a:lnTo>
                    <a:pt x="344395" y="314469"/>
                  </a:lnTo>
                  <a:lnTo>
                    <a:pt x="367234" y="278556"/>
                  </a:lnTo>
                  <a:lnTo>
                    <a:pt x="381789" y="237840"/>
                  </a:lnTo>
                  <a:lnTo>
                    <a:pt x="386899" y="193478"/>
                  </a:lnTo>
                  <a:lnTo>
                    <a:pt x="381789" y="149113"/>
                  </a:lnTo>
                  <a:lnTo>
                    <a:pt x="367234" y="108389"/>
                  </a:lnTo>
                  <a:lnTo>
                    <a:pt x="344395" y="72465"/>
                  </a:lnTo>
                  <a:lnTo>
                    <a:pt x="314434" y="42503"/>
                  </a:lnTo>
                  <a:lnTo>
                    <a:pt x="278510" y="19664"/>
                  </a:lnTo>
                  <a:lnTo>
                    <a:pt x="237785" y="5109"/>
                  </a:lnTo>
                  <a:lnTo>
                    <a:pt x="193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46800" y="10762848"/>
              <a:ext cx="293079" cy="2930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18467" y="10839117"/>
              <a:ext cx="150861" cy="1419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11700" y="9937394"/>
              <a:ext cx="254260" cy="1989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0912" y="10016274"/>
              <a:ext cx="75913" cy="757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257383" y="11800019"/>
              <a:ext cx="31750" cy="43180"/>
            </a:xfrm>
            <a:custGeom>
              <a:avLst/>
              <a:gdLst/>
              <a:ahLst/>
              <a:cxnLst/>
              <a:rect l="l" t="t" r="r" b="b"/>
              <a:pathLst>
                <a:path w="31750" h="43179">
                  <a:moveTo>
                    <a:pt x="31470" y="0"/>
                  </a:moveTo>
                  <a:lnTo>
                    <a:pt x="0" y="0"/>
                  </a:lnTo>
                  <a:lnTo>
                    <a:pt x="0" y="42814"/>
                  </a:lnTo>
                  <a:lnTo>
                    <a:pt x="31470" y="42814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7424" y="11800048"/>
              <a:ext cx="31750" cy="43180"/>
            </a:xfrm>
            <a:custGeom>
              <a:avLst/>
              <a:gdLst/>
              <a:ahLst/>
              <a:cxnLst/>
              <a:rect l="l" t="t" r="r" b="b"/>
              <a:pathLst>
                <a:path w="31750" h="43179">
                  <a:moveTo>
                    <a:pt x="0" y="42756"/>
                  </a:moveTo>
                  <a:lnTo>
                    <a:pt x="31412" y="42756"/>
                  </a:lnTo>
                  <a:lnTo>
                    <a:pt x="31412" y="0"/>
                  </a:lnTo>
                  <a:lnTo>
                    <a:pt x="0" y="0"/>
                  </a:lnTo>
                  <a:lnTo>
                    <a:pt x="0" y="42756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7394" y="11783940"/>
              <a:ext cx="14604" cy="15875"/>
            </a:xfrm>
            <a:custGeom>
              <a:avLst/>
              <a:gdLst/>
              <a:ahLst/>
              <a:cxnLst/>
              <a:rect l="l" t="t" r="r" b="b"/>
              <a:pathLst>
                <a:path w="14604" h="15875">
                  <a:moveTo>
                    <a:pt x="14135" y="0"/>
                  </a:moveTo>
                  <a:lnTo>
                    <a:pt x="0" y="0"/>
                  </a:lnTo>
                  <a:lnTo>
                    <a:pt x="0" y="15415"/>
                  </a:lnTo>
                  <a:lnTo>
                    <a:pt x="14135" y="15415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7424" y="11783992"/>
              <a:ext cx="14604" cy="15875"/>
            </a:xfrm>
            <a:custGeom>
              <a:avLst/>
              <a:gdLst/>
              <a:ahLst/>
              <a:cxnLst/>
              <a:rect l="l" t="t" r="r" b="b"/>
              <a:pathLst>
                <a:path w="14604" h="15875">
                  <a:moveTo>
                    <a:pt x="0" y="15357"/>
                  </a:moveTo>
                  <a:lnTo>
                    <a:pt x="14135" y="15357"/>
                  </a:lnTo>
                  <a:lnTo>
                    <a:pt x="14135" y="0"/>
                  </a:lnTo>
                  <a:lnTo>
                    <a:pt x="0" y="0"/>
                  </a:lnTo>
                  <a:lnTo>
                    <a:pt x="0" y="15357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26143" y="11714623"/>
              <a:ext cx="48963" cy="5276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449599" y="11732255"/>
              <a:ext cx="15240" cy="18415"/>
            </a:xfrm>
            <a:custGeom>
              <a:avLst/>
              <a:gdLst/>
              <a:ahLst/>
              <a:cxnLst/>
              <a:rect l="l" t="t" r="r" b="b"/>
              <a:pathLst>
                <a:path w="15240" h="18415">
                  <a:moveTo>
                    <a:pt x="7213" y="0"/>
                  </a:moveTo>
                  <a:lnTo>
                    <a:pt x="0" y="4188"/>
                  </a:lnTo>
                  <a:lnTo>
                    <a:pt x="8027" y="18149"/>
                  </a:lnTo>
                  <a:lnTo>
                    <a:pt x="15240" y="13961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49599" y="11732255"/>
              <a:ext cx="15240" cy="18415"/>
            </a:xfrm>
            <a:custGeom>
              <a:avLst/>
              <a:gdLst/>
              <a:ahLst/>
              <a:cxnLst/>
              <a:rect l="l" t="t" r="r" b="b"/>
              <a:pathLst>
                <a:path w="15240" h="18415">
                  <a:moveTo>
                    <a:pt x="0" y="4188"/>
                  </a:moveTo>
                  <a:lnTo>
                    <a:pt x="7213" y="0"/>
                  </a:lnTo>
                  <a:lnTo>
                    <a:pt x="15240" y="13961"/>
                  </a:lnTo>
                  <a:lnTo>
                    <a:pt x="8027" y="18149"/>
                  </a:lnTo>
                  <a:lnTo>
                    <a:pt x="0" y="4188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38023" y="11755720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5" h="16509">
                  <a:moveTo>
                    <a:pt x="3490" y="0"/>
                  </a:moveTo>
                  <a:lnTo>
                    <a:pt x="0" y="2036"/>
                  </a:lnTo>
                  <a:lnTo>
                    <a:pt x="7969" y="15939"/>
                  </a:lnTo>
                  <a:lnTo>
                    <a:pt x="11517" y="13903"/>
                  </a:lnTo>
                  <a:lnTo>
                    <a:pt x="349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38023" y="11755721"/>
              <a:ext cx="12065" cy="16510"/>
            </a:xfrm>
            <a:custGeom>
              <a:avLst/>
              <a:gdLst/>
              <a:ahLst/>
              <a:cxnLst/>
              <a:rect l="l" t="t" r="r" b="b"/>
              <a:pathLst>
                <a:path w="12065" h="16509">
                  <a:moveTo>
                    <a:pt x="3490" y="0"/>
                  </a:moveTo>
                  <a:lnTo>
                    <a:pt x="0" y="2036"/>
                  </a:lnTo>
                  <a:lnTo>
                    <a:pt x="7969" y="15939"/>
                  </a:lnTo>
                  <a:lnTo>
                    <a:pt x="11517" y="13903"/>
                  </a:lnTo>
                  <a:lnTo>
                    <a:pt x="3490" y="0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431676" y="11742568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5">
                  <a:moveTo>
                    <a:pt x="7271" y="0"/>
                  </a:moveTo>
                  <a:lnTo>
                    <a:pt x="0" y="4188"/>
                  </a:lnTo>
                  <a:lnTo>
                    <a:pt x="8027" y="18091"/>
                  </a:lnTo>
                  <a:lnTo>
                    <a:pt x="15299" y="13903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31677" y="11742568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5">
                  <a:moveTo>
                    <a:pt x="7271" y="0"/>
                  </a:moveTo>
                  <a:lnTo>
                    <a:pt x="0" y="4188"/>
                  </a:lnTo>
                  <a:lnTo>
                    <a:pt x="8027" y="18091"/>
                  </a:lnTo>
                  <a:lnTo>
                    <a:pt x="15299" y="13903"/>
                  </a:lnTo>
                  <a:lnTo>
                    <a:pt x="7271" y="0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89075" y="11680575"/>
              <a:ext cx="105410" cy="37465"/>
            </a:xfrm>
            <a:custGeom>
              <a:avLst/>
              <a:gdLst/>
              <a:ahLst/>
              <a:cxnLst/>
              <a:rect l="l" t="t" r="r" b="b"/>
              <a:pathLst>
                <a:path w="105409" h="37465">
                  <a:moveTo>
                    <a:pt x="3432" y="0"/>
                  </a:moveTo>
                  <a:lnTo>
                    <a:pt x="0" y="17451"/>
                  </a:lnTo>
                  <a:lnTo>
                    <a:pt x="101509" y="37462"/>
                  </a:lnTo>
                  <a:lnTo>
                    <a:pt x="104941" y="20011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89074" y="11680575"/>
              <a:ext cx="105410" cy="37465"/>
            </a:xfrm>
            <a:custGeom>
              <a:avLst/>
              <a:gdLst/>
              <a:ahLst/>
              <a:cxnLst/>
              <a:rect l="l" t="t" r="r" b="b"/>
              <a:pathLst>
                <a:path w="105409" h="37465">
                  <a:moveTo>
                    <a:pt x="0" y="17451"/>
                  </a:moveTo>
                  <a:lnTo>
                    <a:pt x="3432" y="0"/>
                  </a:lnTo>
                  <a:lnTo>
                    <a:pt x="104941" y="20011"/>
                  </a:lnTo>
                  <a:lnTo>
                    <a:pt x="101509" y="37462"/>
                  </a:lnTo>
                  <a:lnTo>
                    <a:pt x="0" y="17451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20718" y="11663880"/>
              <a:ext cx="53616" cy="370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53224" y="11663880"/>
              <a:ext cx="58711" cy="547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368828" y="11691487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79" h="38100">
                  <a:moveTo>
                    <a:pt x="59791" y="37578"/>
                  </a:moveTo>
                  <a:lnTo>
                    <a:pt x="52528" y="37578"/>
                  </a:lnTo>
                  <a:lnTo>
                    <a:pt x="59335" y="37927"/>
                  </a:lnTo>
                  <a:lnTo>
                    <a:pt x="59791" y="37578"/>
                  </a:lnTo>
                  <a:close/>
                </a:path>
                <a:path w="68579" h="38100">
                  <a:moveTo>
                    <a:pt x="5409" y="0"/>
                  </a:moveTo>
                  <a:lnTo>
                    <a:pt x="0" y="27398"/>
                  </a:lnTo>
                  <a:lnTo>
                    <a:pt x="52528" y="37753"/>
                  </a:lnTo>
                  <a:lnTo>
                    <a:pt x="52528" y="37578"/>
                  </a:lnTo>
                  <a:lnTo>
                    <a:pt x="59791" y="37578"/>
                  </a:lnTo>
                  <a:lnTo>
                    <a:pt x="65501" y="33215"/>
                  </a:lnTo>
                  <a:lnTo>
                    <a:pt x="65844" y="31528"/>
                  </a:lnTo>
                  <a:lnTo>
                    <a:pt x="52994" y="31528"/>
                  </a:lnTo>
                  <a:lnTo>
                    <a:pt x="44559" y="29900"/>
                  </a:lnTo>
                  <a:lnTo>
                    <a:pt x="41825" y="25770"/>
                  </a:lnTo>
                  <a:lnTo>
                    <a:pt x="43454" y="17393"/>
                  </a:lnTo>
                  <a:lnTo>
                    <a:pt x="47526" y="14659"/>
                  </a:lnTo>
                  <a:lnTo>
                    <a:pt x="65380" y="14659"/>
                  </a:lnTo>
                  <a:lnTo>
                    <a:pt x="64279" y="12797"/>
                  </a:lnTo>
                  <a:lnTo>
                    <a:pt x="57880" y="10529"/>
                  </a:lnTo>
                  <a:lnTo>
                    <a:pt x="57880" y="10354"/>
                  </a:lnTo>
                  <a:lnTo>
                    <a:pt x="5409" y="0"/>
                  </a:lnTo>
                  <a:close/>
                </a:path>
                <a:path w="68579" h="38100">
                  <a:moveTo>
                    <a:pt x="65380" y="14659"/>
                  </a:moveTo>
                  <a:lnTo>
                    <a:pt x="47526" y="14659"/>
                  </a:lnTo>
                  <a:lnTo>
                    <a:pt x="55961" y="16288"/>
                  </a:lnTo>
                  <a:lnTo>
                    <a:pt x="58753" y="20360"/>
                  </a:lnTo>
                  <a:lnTo>
                    <a:pt x="57654" y="25770"/>
                  </a:lnTo>
                  <a:lnTo>
                    <a:pt x="57066" y="28794"/>
                  </a:lnTo>
                  <a:lnTo>
                    <a:pt x="52994" y="31528"/>
                  </a:lnTo>
                  <a:lnTo>
                    <a:pt x="65844" y="31528"/>
                  </a:lnTo>
                  <a:lnTo>
                    <a:pt x="66897" y="26351"/>
                  </a:lnTo>
                  <a:lnTo>
                    <a:pt x="68235" y="19487"/>
                  </a:lnTo>
                  <a:lnTo>
                    <a:pt x="65380" y="1465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410654" y="117061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814" y="6922"/>
                  </a:moveTo>
                  <a:lnTo>
                    <a:pt x="1628" y="2734"/>
                  </a:lnTo>
                  <a:lnTo>
                    <a:pt x="5700" y="0"/>
                  </a:lnTo>
                  <a:lnTo>
                    <a:pt x="9947" y="814"/>
                  </a:lnTo>
                  <a:lnTo>
                    <a:pt x="14135" y="1628"/>
                  </a:lnTo>
                  <a:lnTo>
                    <a:pt x="16927" y="5700"/>
                  </a:lnTo>
                  <a:lnTo>
                    <a:pt x="16055" y="9947"/>
                  </a:lnTo>
                  <a:lnTo>
                    <a:pt x="15240" y="14135"/>
                  </a:lnTo>
                  <a:lnTo>
                    <a:pt x="11168" y="16869"/>
                  </a:lnTo>
                  <a:lnTo>
                    <a:pt x="6922" y="16055"/>
                  </a:lnTo>
                  <a:lnTo>
                    <a:pt x="2734" y="15240"/>
                  </a:lnTo>
                  <a:lnTo>
                    <a:pt x="0" y="11110"/>
                  </a:lnTo>
                  <a:lnTo>
                    <a:pt x="814" y="6922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368821" y="11691511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79" h="38100">
                  <a:moveTo>
                    <a:pt x="52528" y="37578"/>
                  </a:moveTo>
                  <a:lnTo>
                    <a:pt x="59335" y="37927"/>
                  </a:lnTo>
                  <a:lnTo>
                    <a:pt x="65501" y="33215"/>
                  </a:lnTo>
                  <a:lnTo>
                    <a:pt x="66897" y="26351"/>
                  </a:lnTo>
                  <a:lnTo>
                    <a:pt x="68235" y="19429"/>
                  </a:lnTo>
                  <a:lnTo>
                    <a:pt x="64279" y="12739"/>
                  </a:lnTo>
                  <a:lnTo>
                    <a:pt x="57880" y="10470"/>
                  </a:lnTo>
                  <a:lnTo>
                    <a:pt x="5409" y="0"/>
                  </a:lnTo>
                  <a:lnTo>
                    <a:pt x="0" y="27398"/>
                  </a:lnTo>
                  <a:lnTo>
                    <a:pt x="52528" y="37753"/>
                  </a:lnTo>
                  <a:lnTo>
                    <a:pt x="52528" y="37578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62885" y="11756564"/>
              <a:ext cx="76200" cy="86360"/>
            </a:xfrm>
            <a:custGeom>
              <a:avLst/>
              <a:gdLst/>
              <a:ahLst/>
              <a:cxnLst/>
              <a:rect l="l" t="t" r="r" b="b"/>
              <a:pathLst>
                <a:path w="76200" h="86359">
                  <a:moveTo>
                    <a:pt x="50783" y="0"/>
                  </a:moveTo>
                  <a:lnTo>
                    <a:pt x="34185" y="1347"/>
                  </a:lnTo>
                  <a:lnTo>
                    <a:pt x="23363" y="10783"/>
                  </a:lnTo>
                  <a:lnTo>
                    <a:pt x="13554" y="36394"/>
                  </a:lnTo>
                  <a:lnTo>
                    <a:pt x="0" y="86268"/>
                  </a:lnTo>
                  <a:lnTo>
                    <a:pt x="66897" y="86268"/>
                  </a:lnTo>
                  <a:lnTo>
                    <a:pt x="75681" y="21872"/>
                  </a:lnTo>
                  <a:lnTo>
                    <a:pt x="75750" y="18454"/>
                  </a:lnTo>
                  <a:lnTo>
                    <a:pt x="73790" y="10936"/>
                  </a:lnTo>
                  <a:lnTo>
                    <a:pt x="66551" y="3417"/>
                  </a:lnTo>
                  <a:lnTo>
                    <a:pt x="5078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62885" y="11756564"/>
              <a:ext cx="76200" cy="86360"/>
            </a:xfrm>
            <a:custGeom>
              <a:avLst/>
              <a:gdLst/>
              <a:ahLst/>
              <a:cxnLst/>
              <a:rect l="l" t="t" r="r" b="b"/>
              <a:pathLst>
                <a:path w="76200" h="86359">
                  <a:moveTo>
                    <a:pt x="0" y="86268"/>
                  </a:moveTo>
                  <a:lnTo>
                    <a:pt x="13554" y="36394"/>
                  </a:lnTo>
                  <a:lnTo>
                    <a:pt x="23363" y="10783"/>
                  </a:lnTo>
                  <a:lnTo>
                    <a:pt x="34185" y="1347"/>
                  </a:lnTo>
                  <a:lnTo>
                    <a:pt x="50783" y="0"/>
                  </a:lnTo>
                  <a:lnTo>
                    <a:pt x="66551" y="3417"/>
                  </a:lnTo>
                  <a:lnTo>
                    <a:pt x="73790" y="10936"/>
                  </a:lnTo>
                  <a:lnTo>
                    <a:pt x="75750" y="18454"/>
                  </a:lnTo>
                  <a:lnTo>
                    <a:pt x="75681" y="21872"/>
                  </a:lnTo>
                  <a:lnTo>
                    <a:pt x="66897" y="86268"/>
                  </a:lnTo>
                  <a:lnTo>
                    <a:pt x="0" y="86268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62857" y="11757204"/>
              <a:ext cx="46990" cy="85725"/>
            </a:xfrm>
            <a:custGeom>
              <a:avLst/>
              <a:gdLst/>
              <a:ahLst/>
              <a:cxnLst/>
              <a:rect l="l" t="t" r="r" b="b"/>
              <a:pathLst>
                <a:path w="46990" h="85725">
                  <a:moveTo>
                    <a:pt x="46537" y="0"/>
                  </a:moveTo>
                  <a:lnTo>
                    <a:pt x="28246" y="16741"/>
                  </a:lnTo>
                  <a:lnTo>
                    <a:pt x="13473" y="45802"/>
                  </a:lnTo>
                  <a:lnTo>
                    <a:pt x="3598" y="73369"/>
                  </a:lnTo>
                  <a:lnTo>
                    <a:pt x="0" y="85628"/>
                  </a:lnTo>
                  <a:lnTo>
                    <a:pt x="46537" y="85628"/>
                  </a:lnTo>
                  <a:lnTo>
                    <a:pt x="4653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62857" y="11757205"/>
              <a:ext cx="46990" cy="85725"/>
            </a:xfrm>
            <a:custGeom>
              <a:avLst/>
              <a:gdLst/>
              <a:ahLst/>
              <a:cxnLst/>
              <a:rect l="l" t="t" r="r" b="b"/>
              <a:pathLst>
                <a:path w="46990" h="85725">
                  <a:moveTo>
                    <a:pt x="46537" y="0"/>
                  </a:moveTo>
                  <a:lnTo>
                    <a:pt x="28246" y="16741"/>
                  </a:lnTo>
                  <a:lnTo>
                    <a:pt x="13473" y="45802"/>
                  </a:lnTo>
                  <a:lnTo>
                    <a:pt x="3598" y="73369"/>
                  </a:lnTo>
                  <a:lnTo>
                    <a:pt x="0" y="85628"/>
                  </a:lnTo>
                  <a:lnTo>
                    <a:pt x="46537" y="85628"/>
                  </a:lnTo>
                  <a:lnTo>
                    <a:pt x="46537" y="0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41996" y="11883856"/>
              <a:ext cx="101600" cy="9525"/>
            </a:xfrm>
            <a:custGeom>
              <a:avLst/>
              <a:gdLst/>
              <a:ahLst/>
              <a:cxnLst/>
              <a:rect l="l" t="t" r="r" b="b"/>
              <a:pathLst>
                <a:path w="101600" h="9525">
                  <a:moveTo>
                    <a:pt x="101567" y="0"/>
                  </a:moveTo>
                  <a:lnTo>
                    <a:pt x="0" y="0"/>
                  </a:lnTo>
                  <a:lnTo>
                    <a:pt x="0" y="9016"/>
                  </a:lnTo>
                  <a:lnTo>
                    <a:pt x="101567" y="9016"/>
                  </a:lnTo>
                  <a:lnTo>
                    <a:pt x="10156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242008" y="11883874"/>
              <a:ext cx="101600" cy="9525"/>
            </a:xfrm>
            <a:custGeom>
              <a:avLst/>
              <a:gdLst/>
              <a:ahLst/>
              <a:cxnLst/>
              <a:rect l="l" t="t" r="r" b="b"/>
              <a:pathLst>
                <a:path w="101600" h="9525">
                  <a:moveTo>
                    <a:pt x="0" y="9016"/>
                  </a:moveTo>
                  <a:lnTo>
                    <a:pt x="101567" y="9016"/>
                  </a:lnTo>
                  <a:lnTo>
                    <a:pt x="101567" y="0"/>
                  </a:lnTo>
                  <a:lnTo>
                    <a:pt x="0" y="0"/>
                  </a:lnTo>
                  <a:lnTo>
                    <a:pt x="0" y="9016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251915" y="11845712"/>
              <a:ext cx="81915" cy="38735"/>
            </a:xfrm>
            <a:custGeom>
              <a:avLst/>
              <a:gdLst/>
              <a:ahLst/>
              <a:cxnLst/>
              <a:rect l="l" t="t" r="r" b="b"/>
              <a:pathLst>
                <a:path w="81915" h="38734">
                  <a:moveTo>
                    <a:pt x="81731" y="0"/>
                  </a:moveTo>
                  <a:lnTo>
                    <a:pt x="0" y="0"/>
                  </a:lnTo>
                  <a:lnTo>
                    <a:pt x="0" y="38160"/>
                  </a:lnTo>
                  <a:lnTo>
                    <a:pt x="81731" y="38160"/>
                  </a:lnTo>
                  <a:lnTo>
                    <a:pt x="8173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51896" y="11845712"/>
              <a:ext cx="81915" cy="38735"/>
            </a:xfrm>
            <a:custGeom>
              <a:avLst/>
              <a:gdLst/>
              <a:ahLst/>
              <a:cxnLst/>
              <a:rect l="l" t="t" r="r" b="b"/>
              <a:pathLst>
                <a:path w="81915" h="38734">
                  <a:moveTo>
                    <a:pt x="0" y="38160"/>
                  </a:moveTo>
                  <a:lnTo>
                    <a:pt x="81789" y="38160"/>
                  </a:lnTo>
                  <a:lnTo>
                    <a:pt x="81789" y="0"/>
                  </a:lnTo>
                  <a:lnTo>
                    <a:pt x="0" y="0"/>
                  </a:lnTo>
                  <a:lnTo>
                    <a:pt x="0" y="38160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247581" y="11842833"/>
              <a:ext cx="90805" cy="3175"/>
            </a:xfrm>
            <a:custGeom>
              <a:avLst/>
              <a:gdLst/>
              <a:ahLst/>
              <a:cxnLst/>
              <a:rect l="l" t="t" r="r" b="b"/>
              <a:pathLst>
                <a:path w="90804" h="3175">
                  <a:moveTo>
                    <a:pt x="90398" y="0"/>
                  </a:moveTo>
                  <a:lnTo>
                    <a:pt x="0" y="0"/>
                  </a:lnTo>
                  <a:lnTo>
                    <a:pt x="0" y="2908"/>
                  </a:lnTo>
                  <a:lnTo>
                    <a:pt x="90398" y="2908"/>
                  </a:lnTo>
                  <a:lnTo>
                    <a:pt x="9039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47592" y="11842803"/>
              <a:ext cx="90805" cy="3175"/>
            </a:xfrm>
            <a:custGeom>
              <a:avLst/>
              <a:gdLst/>
              <a:ahLst/>
              <a:cxnLst/>
              <a:rect l="l" t="t" r="r" b="b"/>
              <a:pathLst>
                <a:path w="90804" h="3175">
                  <a:moveTo>
                    <a:pt x="0" y="2908"/>
                  </a:moveTo>
                  <a:lnTo>
                    <a:pt x="90398" y="2908"/>
                  </a:lnTo>
                  <a:lnTo>
                    <a:pt x="90398" y="0"/>
                  </a:lnTo>
                  <a:lnTo>
                    <a:pt x="0" y="0"/>
                  </a:lnTo>
                  <a:lnTo>
                    <a:pt x="0" y="2908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48961" y="11685901"/>
              <a:ext cx="106045" cy="125730"/>
            </a:xfrm>
            <a:custGeom>
              <a:avLst/>
              <a:gdLst/>
              <a:ahLst/>
              <a:cxnLst/>
              <a:rect l="l" t="t" r="r" b="b"/>
              <a:pathLst>
                <a:path w="106045" h="125729">
                  <a:moveTo>
                    <a:pt x="23370" y="0"/>
                  </a:moveTo>
                  <a:lnTo>
                    <a:pt x="15841" y="871"/>
                  </a:lnTo>
                  <a:lnTo>
                    <a:pt x="12790" y="2043"/>
                  </a:lnTo>
                  <a:lnTo>
                    <a:pt x="3283" y="9513"/>
                  </a:lnTo>
                  <a:lnTo>
                    <a:pt x="0" y="15342"/>
                  </a:lnTo>
                  <a:lnTo>
                    <a:pt x="2834" y="22535"/>
                  </a:lnTo>
                  <a:lnTo>
                    <a:pt x="11685" y="34095"/>
                  </a:lnTo>
                  <a:lnTo>
                    <a:pt x="23271" y="52974"/>
                  </a:lnTo>
                  <a:lnTo>
                    <a:pt x="34263" y="76575"/>
                  </a:lnTo>
                  <a:lnTo>
                    <a:pt x="44349" y="99718"/>
                  </a:lnTo>
                  <a:lnTo>
                    <a:pt x="53219" y="117223"/>
                  </a:lnTo>
                  <a:lnTo>
                    <a:pt x="63092" y="125072"/>
                  </a:lnTo>
                  <a:lnTo>
                    <a:pt x="74263" y="125439"/>
                  </a:lnTo>
                  <a:lnTo>
                    <a:pt x="83405" y="122556"/>
                  </a:lnTo>
                  <a:lnTo>
                    <a:pt x="87191" y="120655"/>
                  </a:lnTo>
                  <a:lnTo>
                    <a:pt x="100070" y="111843"/>
                  </a:lnTo>
                  <a:lnTo>
                    <a:pt x="105581" y="105566"/>
                  </a:lnTo>
                  <a:lnTo>
                    <a:pt x="104820" y="98821"/>
                  </a:lnTo>
                  <a:lnTo>
                    <a:pt x="98884" y="88602"/>
                  </a:lnTo>
                  <a:lnTo>
                    <a:pt x="86953" y="72989"/>
                  </a:lnTo>
                  <a:lnTo>
                    <a:pt x="70496" y="53837"/>
                  </a:lnTo>
                  <a:lnTo>
                    <a:pt x="54039" y="33671"/>
                  </a:lnTo>
                  <a:lnTo>
                    <a:pt x="42108" y="15015"/>
                  </a:lnTo>
                  <a:lnTo>
                    <a:pt x="32938" y="3393"/>
                  </a:lnTo>
                  <a:lnTo>
                    <a:pt x="233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248961" y="11685901"/>
              <a:ext cx="106045" cy="125730"/>
            </a:xfrm>
            <a:custGeom>
              <a:avLst/>
              <a:gdLst/>
              <a:ahLst/>
              <a:cxnLst/>
              <a:rect l="l" t="t" r="r" b="b"/>
              <a:pathLst>
                <a:path w="106045" h="125729">
                  <a:moveTo>
                    <a:pt x="42108" y="15015"/>
                  </a:moveTo>
                  <a:lnTo>
                    <a:pt x="32938" y="3393"/>
                  </a:lnTo>
                  <a:lnTo>
                    <a:pt x="23370" y="0"/>
                  </a:lnTo>
                  <a:lnTo>
                    <a:pt x="15841" y="871"/>
                  </a:lnTo>
                  <a:lnTo>
                    <a:pt x="12790" y="2043"/>
                  </a:lnTo>
                  <a:lnTo>
                    <a:pt x="3283" y="9513"/>
                  </a:lnTo>
                  <a:lnTo>
                    <a:pt x="0" y="15342"/>
                  </a:lnTo>
                  <a:lnTo>
                    <a:pt x="2834" y="22535"/>
                  </a:lnTo>
                  <a:lnTo>
                    <a:pt x="11685" y="34095"/>
                  </a:lnTo>
                  <a:lnTo>
                    <a:pt x="23271" y="52974"/>
                  </a:lnTo>
                  <a:lnTo>
                    <a:pt x="34263" y="76575"/>
                  </a:lnTo>
                  <a:lnTo>
                    <a:pt x="44349" y="99718"/>
                  </a:lnTo>
                  <a:lnTo>
                    <a:pt x="53219" y="117223"/>
                  </a:lnTo>
                  <a:lnTo>
                    <a:pt x="63092" y="125072"/>
                  </a:lnTo>
                  <a:lnTo>
                    <a:pt x="74263" y="125439"/>
                  </a:lnTo>
                  <a:lnTo>
                    <a:pt x="83405" y="122556"/>
                  </a:lnTo>
                  <a:lnTo>
                    <a:pt x="87191" y="120655"/>
                  </a:lnTo>
                  <a:lnTo>
                    <a:pt x="100070" y="111843"/>
                  </a:lnTo>
                  <a:lnTo>
                    <a:pt x="105581" y="105566"/>
                  </a:lnTo>
                  <a:lnTo>
                    <a:pt x="104820" y="98821"/>
                  </a:lnTo>
                  <a:lnTo>
                    <a:pt x="98884" y="88602"/>
                  </a:lnTo>
                  <a:lnTo>
                    <a:pt x="86953" y="72989"/>
                  </a:lnTo>
                  <a:lnTo>
                    <a:pt x="70496" y="53837"/>
                  </a:lnTo>
                  <a:lnTo>
                    <a:pt x="54039" y="33671"/>
                  </a:lnTo>
                  <a:lnTo>
                    <a:pt x="42108" y="15015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259889" y="1169252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1867" y="0"/>
                  </a:moveTo>
                  <a:lnTo>
                    <a:pt x="1570" y="6457"/>
                  </a:lnTo>
                  <a:lnTo>
                    <a:pt x="0" y="13204"/>
                  </a:lnTo>
                  <a:lnTo>
                    <a:pt x="6457" y="23501"/>
                  </a:lnTo>
                  <a:lnTo>
                    <a:pt x="13263" y="25071"/>
                  </a:lnTo>
                  <a:lnTo>
                    <a:pt x="18382" y="21814"/>
                  </a:lnTo>
                  <a:lnTo>
                    <a:pt x="23559" y="18614"/>
                  </a:lnTo>
                  <a:lnTo>
                    <a:pt x="25071" y="11808"/>
                  </a:lnTo>
                  <a:lnTo>
                    <a:pt x="21872" y="6689"/>
                  </a:lnTo>
                  <a:lnTo>
                    <a:pt x="18673" y="1570"/>
                  </a:lnTo>
                  <a:lnTo>
                    <a:pt x="1186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259889" y="1169252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1872" y="6689"/>
                  </a:moveTo>
                  <a:lnTo>
                    <a:pt x="25071" y="11808"/>
                  </a:lnTo>
                  <a:lnTo>
                    <a:pt x="23559" y="18614"/>
                  </a:lnTo>
                  <a:lnTo>
                    <a:pt x="18382" y="21814"/>
                  </a:lnTo>
                  <a:lnTo>
                    <a:pt x="13263" y="25071"/>
                  </a:lnTo>
                  <a:lnTo>
                    <a:pt x="6457" y="23501"/>
                  </a:lnTo>
                  <a:lnTo>
                    <a:pt x="3257" y="18382"/>
                  </a:lnTo>
                  <a:lnTo>
                    <a:pt x="0" y="13204"/>
                  </a:lnTo>
                  <a:lnTo>
                    <a:pt x="1570" y="6457"/>
                  </a:lnTo>
                  <a:lnTo>
                    <a:pt x="6747" y="3199"/>
                  </a:lnTo>
                  <a:lnTo>
                    <a:pt x="11867" y="0"/>
                  </a:lnTo>
                  <a:lnTo>
                    <a:pt x="18673" y="1570"/>
                  </a:lnTo>
                  <a:lnTo>
                    <a:pt x="21872" y="6689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307351" y="117701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13313" y="0"/>
                  </a:moveTo>
                  <a:lnTo>
                    <a:pt x="7313" y="2276"/>
                  </a:lnTo>
                  <a:lnTo>
                    <a:pt x="2694" y="6672"/>
                  </a:lnTo>
                  <a:lnTo>
                    <a:pt x="201" y="12311"/>
                  </a:lnTo>
                  <a:lnTo>
                    <a:pt x="0" y="18474"/>
                  </a:lnTo>
                  <a:lnTo>
                    <a:pt x="2252" y="24440"/>
                  </a:lnTo>
                  <a:lnTo>
                    <a:pt x="6647" y="29092"/>
                  </a:lnTo>
                  <a:lnTo>
                    <a:pt x="12286" y="31595"/>
                  </a:lnTo>
                  <a:lnTo>
                    <a:pt x="18449" y="31786"/>
                  </a:lnTo>
                  <a:lnTo>
                    <a:pt x="24415" y="29501"/>
                  </a:lnTo>
                  <a:lnTo>
                    <a:pt x="29068" y="25105"/>
                  </a:lnTo>
                  <a:lnTo>
                    <a:pt x="31578" y="19466"/>
                  </a:lnTo>
                  <a:lnTo>
                    <a:pt x="31786" y="13304"/>
                  </a:lnTo>
                  <a:lnTo>
                    <a:pt x="29534" y="7337"/>
                  </a:lnTo>
                  <a:lnTo>
                    <a:pt x="25138" y="2710"/>
                  </a:lnTo>
                  <a:lnTo>
                    <a:pt x="19492" y="204"/>
                  </a:lnTo>
                  <a:lnTo>
                    <a:pt x="1331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307350" y="1177011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29534" y="7337"/>
                  </a:moveTo>
                  <a:lnTo>
                    <a:pt x="31786" y="13304"/>
                  </a:lnTo>
                  <a:lnTo>
                    <a:pt x="31578" y="19466"/>
                  </a:lnTo>
                  <a:lnTo>
                    <a:pt x="29068" y="25105"/>
                  </a:lnTo>
                  <a:lnTo>
                    <a:pt x="24415" y="29501"/>
                  </a:lnTo>
                  <a:lnTo>
                    <a:pt x="18449" y="31786"/>
                  </a:lnTo>
                  <a:lnTo>
                    <a:pt x="12286" y="31595"/>
                  </a:lnTo>
                  <a:lnTo>
                    <a:pt x="6647" y="29092"/>
                  </a:lnTo>
                  <a:lnTo>
                    <a:pt x="2252" y="24440"/>
                  </a:lnTo>
                  <a:lnTo>
                    <a:pt x="0" y="18474"/>
                  </a:lnTo>
                  <a:lnTo>
                    <a:pt x="201" y="12311"/>
                  </a:lnTo>
                  <a:lnTo>
                    <a:pt x="2694" y="6672"/>
                  </a:lnTo>
                  <a:lnTo>
                    <a:pt x="7313" y="2276"/>
                  </a:lnTo>
                  <a:lnTo>
                    <a:pt x="13313" y="0"/>
                  </a:lnTo>
                  <a:lnTo>
                    <a:pt x="19492" y="204"/>
                  </a:lnTo>
                  <a:lnTo>
                    <a:pt x="25138" y="2710"/>
                  </a:lnTo>
                  <a:lnTo>
                    <a:pt x="29534" y="7337"/>
                  </a:lnTo>
                  <a:close/>
                </a:path>
              </a:pathLst>
            </a:custGeom>
            <a:ln w="3257">
              <a:solidFill>
                <a:srgbClr val="1818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7552" y="9163828"/>
              <a:ext cx="3098055" cy="7767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689007" y="9165282"/>
              <a:ext cx="3095625" cy="774065"/>
            </a:xfrm>
            <a:custGeom>
              <a:avLst/>
              <a:gdLst/>
              <a:ahLst/>
              <a:cxnLst/>
              <a:rect l="l" t="t" r="r" b="b"/>
              <a:pathLst>
                <a:path w="3095625" h="774065">
                  <a:moveTo>
                    <a:pt x="2989786" y="0"/>
                  </a:moveTo>
                  <a:lnTo>
                    <a:pt x="105406" y="0"/>
                  </a:lnTo>
                  <a:lnTo>
                    <a:pt x="64297" y="7991"/>
                  </a:lnTo>
                  <a:lnTo>
                    <a:pt x="30801" y="29812"/>
                  </a:lnTo>
                  <a:lnTo>
                    <a:pt x="8256" y="62236"/>
                  </a:lnTo>
                  <a:lnTo>
                    <a:pt x="0" y="102032"/>
                  </a:lnTo>
                  <a:lnTo>
                    <a:pt x="0" y="671707"/>
                  </a:lnTo>
                  <a:lnTo>
                    <a:pt x="8256" y="711537"/>
                  </a:lnTo>
                  <a:lnTo>
                    <a:pt x="30801" y="743978"/>
                  </a:lnTo>
                  <a:lnTo>
                    <a:pt x="64297" y="765806"/>
                  </a:lnTo>
                  <a:lnTo>
                    <a:pt x="105406" y="773798"/>
                  </a:lnTo>
                  <a:lnTo>
                    <a:pt x="2989786" y="773798"/>
                  </a:lnTo>
                  <a:lnTo>
                    <a:pt x="3030896" y="765806"/>
                  </a:lnTo>
                  <a:lnTo>
                    <a:pt x="3064391" y="743978"/>
                  </a:lnTo>
                  <a:lnTo>
                    <a:pt x="3086937" y="711537"/>
                  </a:lnTo>
                  <a:lnTo>
                    <a:pt x="3095193" y="671707"/>
                  </a:lnTo>
                  <a:lnTo>
                    <a:pt x="3095193" y="102032"/>
                  </a:lnTo>
                  <a:lnTo>
                    <a:pt x="3086937" y="62236"/>
                  </a:lnTo>
                  <a:lnTo>
                    <a:pt x="3064391" y="29812"/>
                  </a:lnTo>
                  <a:lnTo>
                    <a:pt x="3030896" y="7991"/>
                  </a:lnTo>
                  <a:lnTo>
                    <a:pt x="2989786" y="0"/>
                  </a:lnTo>
                  <a:close/>
                </a:path>
              </a:pathLst>
            </a:custGeom>
            <a:ln w="4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781190" y="9227954"/>
            <a:ext cx="2724785" cy="641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>
                <a:latin typeface="Arial"/>
                <a:cs typeface="Arial"/>
              </a:rPr>
              <a:t>Data</a:t>
            </a:r>
            <a:r>
              <a:rPr sz="1250" b="1" spc="-10">
                <a:latin typeface="Arial"/>
                <a:cs typeface="Arial"/>
              </a:rPr>
              <a:t> </a:t>
            </a:r>
            <a:r>
              <a:rPr sz="1250" b="1">
                <a:latin typeface="Arial"/>
                <a:cs typeface="Arial"/>
              </a:rPr>
              <a:t>Collection</a:t>
            </a:r>
            <a:r>
              <a:rPr sz="1250" b="1" spc="-5">
                <a:latin typeface="Arial"/>
                <a:cs typeface="Arial"/>
              </a:rPr>
              <a:t> </a:t>
            </a:r>
            <a:r>
              <a:rPr sz="1250" b="1">
                <a:latin typeface="Arial"/>
                <a:cs typeface="Arial"/>
              </a:rPr>
              <a:t>and</a:t>
            </a:r>
            <a:r>
              <a:rPr sz="1250" b="1" spc="-5">
                <a:latin typeface="Arial"/>
                <a:cs typeface="Arial"/>
              </a:rPr>
              <a:t> </a:t>
            </a:r>
            <a:r>
              <a:rPr sz="1250" b="1" spc="-10">
                <a:latin typeface="Arial"/>
                <a:cs typeface="Arial"/>
              </a:rPr>
              <a:t>Processing</a:t>
            </a:r>
            <a:endParaRPr sz="1250">
              <a:latin typeface="Arial"/>
              <a:cs typeface="Arial"/>
            </a:endParaRPr>
          </a:p>
          <a:p>
            <a:pPr marL="124460" marR="5080" indent="-112395">
              <a:lnSpc>
                <a:spcPct val="102299"/>
              </a:lnSpc>
              <a:spcBef>
                <a:spcPts val="5"/>
              </a:spcBef>
              <a:buChar char="•"/>
              <a:tabLst>
                <a:tab pos="169545" algn="l"/>
              </a:tabLst>
            </a:pPr>
            <a:r>
              <a:rPr sz="900" spc="-10">
                <a:latin typeface="Arial MT"/>
                <a:cs typeface="Arial MT"/>
              </a:rPr>
              <a:t>RealSense </a:t>
            </a:r>
            <a:r>
              <a:rPr sz="900">
                <a:latin typeface="Arial MT"/>
                <a:cs typeface="Arial MT"/>
              </a:rPr>
              <a:t>D455 captures depth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and </a:t>
            </a:r>
            <a:r>
              <a:rPr sz="900" spc="-20">
                <a:latin typeface="Arial MT"/>
                <a:cs typeface="Arial MT"/>
              </a:rPr>
              <a:t>RGB</a:t>
            </a:r>
            <a:r>
              <a:rPr sz="900">
                <a:latin typeface="Arial MT"/>
                <a:cs typeface="Arial MT"/>
              </a:rPr>
              <a:t> data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 spc="245">
                <a:latin typeface="Arial MT"/>
                <a:cs typeface="Arial MT"/>
              </a:rPr>
              <a:t>• 	</a:t>
            </a:r>
            <a:r>
              <a:rPr sz="900" spc="-10">
                <a:latin typeface="Arial MT"/>
                <a:cs typeface="Arial MT"/>
              </a:rPr>
              <a:t>OpenCV</a:t>
            </a:r>
            <a:r>
              <a:rPr sz="900">
                <a:latin typeface="Arial MT"/>
                <a:cs typeface="Arial MT"/>
              </a:rPr>
              <a:t> processes spatial information in</a:t>
            </a:r>
            <a:r>
              <a:rPr sz="900" spc="5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real-</a:t>
            </a:r>
            <a:r>
              <a:rPr sz="900" spc="-20">
                <a:latin typeface="Arial MT"/>
                <a:cs typeface="Arial MT"/>
              </a:rPr>
              <a:t>time</a:t>
            </a:r>
            <a:endParaRPr sz="900">
              <a:latin typeface="Arial MT"/>
              <a:cs typeface="Arial MT"/>
            </a:endParaRPr>
          </a:p>
          <a:p>
            <a:pPr marL="168910" indent="-156210">
              <a:lnSpc>
                <a:spcPct val="100000"/>
              </a:lnSpc>
              <a:spcBef>
                <a:spcPts val="20"/>
              </a:spcBef>
              <a:buChar char="•"/>
              <a:tabLst>
                <a:tab pos="168910" algn="l"/>
              </a:tabLst>
            </a:pPr>
            <a:r>
              <a:rPr sz="900" spc="-10">
                <a:latin typeface="Arial MT"/>
                <a:cs typeface="Arial MT"/>
              </a:rPr>
              <a:t>Advanced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object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and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human</a:t>
            </a:r>
            <a:r>
              <a:rPr sz="900" spc="15">
                <a:latin typeface="Arial MT"/>
                <a:cs typeface="Arial MT"/>
              </a:rPr>
              <a:t> </a:t>
            </a:r>
            <a:r>
              <a:rPr sz="900">
                <a:latin typeface="Arial MT"/>
                <a:cs typeface="Arial MT"/>
              </a:rPr>
              <a:t>detection</a:t>
            </a:r>
            <a:r>
              <a:rPr sz="900" spc="10">
                <a:latin typeface="Arial MT"/>
                <a:cs typeface="Arial MT"/>
              </a:rPr>
              <a:t> </a:t>
            </a:r>
            <a:r>
              <a:rPr sz="900" spc="-10">
                <a:latin typeface="Arial MT"/>
                <a:cs typeface="Arial MT"/>
              </a:rPr>
              <a:t>algorithms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492586" y="8673616"/>
            <a:ext cx="5851525" cy="880110"/>
            <a:chOff x="8492586" y="8673616"/>
            <a:chExt cx="5851525" cy="880110"/>
          </a:xfrm>
        </p:grpSpPr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2586" y="8874250"/>
              <a:ext cx="583228" cy="58329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8590721" y="8972269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78" y="0"/>
                  </a:moveTo>
                  <a:lnTo>
                    <a:pt x="149113" y="5109"/>
                  </a:lnTo>
                  <a:lnTo>
                    <a:pt x="108389" y="19663"/>
                  </a:lnTo>
                  <a:lnTo>
                    <a:pt x="72465" y="42498"/>
                  </a:lnTo>
                  <a:lnTo>
                    <a:pt x="42503" y="72454"/>
                  </a:lnTo>
                  <a:lnTo>
                    <a:pt x="19664" y="108367"/>
                  </a:lnTo>
                  <a:lnTo>
                    <a:pt x="5109" y="149077"/>
                  </a:lnTo>
                  <a:lnTo>
                    <a:pt x="0" y="193420"/>
                  </a:lnTo>
                  <a:lnTo>
                    <a:pt x="5109" y="237785"/>
                  </a:lnTo>
                  <a:lnTo>
                    <a:pt x="19664" y="278510"/>
                  </a:lnTo>
                  <a:lnTo>
                    <a:pt x="42503" y="314434"/>
                  </a:lnTo>
                  <a:lnTo>
                    <a:pt x="72465" y="344395"/>
                  </a:lnTo>
                  <a:lnTo>
                    <a:pt x="108389" y="367234"/>
                  </a:lnTo>
                  <a:lnTo>
                    <a:pt x="149113" y="381789"/>
                  </a:lnTo>
                  <a:lnTo>
                    <a:pt x="193478" y="386899"/>
                  </a:lnTo>
                  <a:lnTo>
                    <a:pt x="237840" y="381789"/>
                  </a:lnTo>
                  <a:lnTo>
                    <a:pt x="278556" y="367234"/>
                  </a:lnTo>
                  <a:lnTo>
                    <a:pt x="314469" y="344395"/>
                  </a:lnTo>
                  <a:lnTo>
                    <a:pt x="344418" y="314434"/>
                  </a:lnTo>
                  <a:lnTo>
                    <a:pt x="367246" y="278510"/>
                  </a:lnTo>
                  <a:lnTo>
                    <a:pt x="381792" y="237785"/>
                  </a:lnTo>
                  <a:lnTo>
                    <a:pt x="386899" y="193420"/>
                  </a:lnTo>
                  <a:lnTo>
                    <a:pt x="381792" y="149077"/>
                  </a:lnTo>
                  <a:lnTo>
                    <a:pt x="367246" y="108367"/>
                  </a:lnTo>
                  <a:lnTo>
                    <a:pt x="344418" y="72454"/>
                  </a:lnTo>
                  <a:lnTo>
                    <a:pt x="314469" y="42498"/>
                  </a:lnTo>
                  <a:lnTo>
                    <a:pt x="278556" y="19663"/>
                  </a:lnTo>
                  <a:lnTo>
                    <a:pt x="237840" y="5109"/>
                  </a:lnTo>
                  <a:lnTo>
                    <a:pt x="193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755400" y="9086366"/>
              <a:ext cx="63500" cy="224790"/>
            </a:xfrm>
            <a:custGeom>
              <a:avLst/>
              <a:gdLst/>
              <a:ahLst/>
              <a:cxnLst/>
              <a:rect l="l" t="t" r="r" b="b"/>
              <a:pathLst>
                <a:path w="63500" h="224790">
                  <a:moveTo>
                    <a:pt x="54797" y="0"/>
                  </a:moveTo>
                  <a:lnTo>
                    <a:pt x="9889" y="0"/>
                  </a:lnTo>
                  <a:lnTo>
                    <a:pt x="0" y="4421"/>
                  </a:lnTo>
                  <a:lnTo>
                    <a:pt x="0" y="218608"/>
                  </a:lnTo>
                  <a:lnTo>
                    <a:pt x="6340" y="224425"/>
                  </a:lnTo>
                  <a:lnTo>
                    <a:pt x="21930" y="224425"/>
                  </a:lnTo>
                  <a:lnTo>
                    <a:pt x="28271" y="218608"/>
                  </a:lnTo>
                  <a:lnTo>
                    <a:pt x="28271" y="99706"/>
                  </a:lnTo>
                  <a:lnTo>
                    <a:pt x="32692" y="99822"/>
                  </a:lnTo>
                  <a:lnTo>
                    <a:pt x="34844" y="99706"/>
                  </a:lnTo>
                  <a:lnTo>
                    <a:pt x="34844" y="218608"/>
                  </a:lnTo>
                  <a:lnTo>
                    <a:pt x="41185" y="224425"/>
                  </a:lnTo>
                  <a:lnTo>
                    <a:pt x="56775" y="224425"/>
                  </a:lnTo>
                  <a:lnTo>
                    <a:pt x="63116" y="218608"/>
                  </a:lnTo>
                  <a:lnTo>
                    <a:pt x="63116" y="29434"/>
                  </a:lnTo>
                  <a:lnTo>
                    <a:pt x="63058" y="4421"/>
                  </a:lnTo>
                  <a:lnTo>
                    <a:pt x="54797" y="0"/>
                  </a:lnTo>
                  <a:close/>
                </a:path>
              </a:pathLst>
            </a:custGeom>
            <a:solidFill>
              <a:srgbClr val="1D19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19664" y="9083318"/>
              <a:ext cx="137074" cy="12350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757180" y="9022535"/>
              <a:ext cx="59690" cy="60325"/>
            </a:xfrm>
            <a:custGeom>
              <a:avLst/>
              <a:gdLst/>
              <a:ahLst/>
              <a:cxnLst/>
              <a:rect l="l" t="t" r="r" b="b"/>
              <a:pathLst>
                <a:path w="59690" h="60325">
                  <a:moveTo>
                    <a:pt x="29783" y="0"/>
                  </a:moveTo>
                  <a:lnTo>
                    <a:pt x="18209" y="2356"/>
                  </a:lnTo>
                  <a:lnTo>
                    <a:pt x="8740" y="8776"/>
                  </a:lnTo>
                  <a:lnTo>
                    <a:pt x="2346" y="18283"/>
                  </a:lnTo>
                  <a:lnTo>
                    <a:pt x="0" y="29900"/>
                  </a:lnTo>
                  <a:lnTo>
                    <a:pt x="2346" y="41517"/>
                  </a:lnTo>
                  <a:lnTo>
                    <a:pt x="8740" y="51023"/>
                  </a:lnTo>
                  <a:lnTo>
                    <a:pt x="18209" y="57443"/>
                  </a:lnTo>
                  <a:lnTo>
                    <a:pt x="29783" y="59800"/>
                  </a:lnTo>
                  <a:lnTo>
                    <a:pt x="41358" y="57443"/>
                  </a:lnTo>
                  <a:lnTo>
                    <a:pt x="50827" y="51023"/>
                  </a:lnTo>
                  <a:lnTo>
                    <a:pt x="57220" y="41517"/>
                  </a:lnTo>
                  <a:lnTo>
                    <a:pt x="59567" y="29900"/>
                  </a:lnTo>
                  <a:lnTo>
                    <a:pt x="57220" y="18283"/>
                  </a:lnTo>
                  <a:lnTo>
                    <a:pt x="50827" y="8776"/>
                  </a:lnTo>
                  <a:lnTo>
                    <a:pt x="41358" y="2356"/>
                  </a:lnTo>
                  <a:lnTo>
                    <a:pt x="29783" y="0"/>
                  </a:lnTo>
                  <a:close/>
                </a:path>
              </a:pathLst>
            </a:custGeom>
            <a:solidFill>
              <a:srgbClr val="1D19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71854" y="9282788"/>
              <a:ext cx="1272200" cy="26072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412500" y="8673616"/>
              <a:ext cx="898820" cy="83766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63568" y="9292555"/>
              <a:ext cx="1629629" cy="2607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04110" y="8683150"/>
              <a:ext cx="1256540" cy="837665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0286126" y="9525456"/>
            <a:ext cx="115760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5">
                <a:latin typeface="Arial"/>
                <a:cs typeface="Arial"/>
              </a:rPr>
              <a:t>RealSense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1889219" y="10036866"/>
            <a:ext cx="2519045" cy="2519045"/>
            <a:chOff x="11889219" y="10036866"/>
            <a:chExt cx="2519045" cy="2519045"/>
          </a:xfrm>
        </p:grpSpPr>
        <p:sp>
          <p:nvSpPr>
            <p:cNvPr id="85" name="object 85"/>
            <p:cNvSpPr/>
            <p:nvPr/>
          </p:nvSpPr>
          <p:spPr>
            <a:xfrm>
              <a:off x="11892127" y="10039775"/>
              <a:ext cx="2513330" cy="2513330"/>
            </a:xfrm>
            <a:custGeom>
              <a:avLst/>
              <a:gdLst/>
              <a:ahLst/>
              <a:cxnLst/>
              <a:rect l="l" t="t" r="r" b="b"/>
              <a:pathLst>
                <a:path w="2513330" h="2513329">
                  <a:moveTo>
                    <a:pt x="2434888" y="0"/>
                  </a:moveTo>
                  <a:lnTo>
                    <a:pt x="78182" y="0"/>
                  </a:lnTo>
                  <a:lnTo>
                    <a:pt x="47757" y="6137"/>
                  </a:lnTo>
                  <a:lnTo>
                    <a:pt x="22905" y="22875"/>
                  </a:lnTo>
                  <a:lnTo>
                    <a:pt x="6146" y="47707"/>
                  </a:lnTo>
                  <a:lnTo>
                    <a:pt x="0" y="78124"/>
                  </a:lnTo>
                  <a:lnTo>
                    <a:pt x="0" y="2434829"/>
                  </a:lnTo>
                  <a:lnTo>
                    <a:pt x="6146" y="2465255"/>
                  </a:lnTo>
                  <a:lnTo>
                    <a:pt x="22905" y="2490107"/>
                  </a:lnTo>
                  <a:lnTo>
                    <a:pt x="47757" y="2506866"/>
                  </a:lnTo>
                  <a:lnTo>
                    <a:pt x="78182" y="2513012"/>
                  </a:lnTo>
                  <a:lnTo>
                    <a:pt x="2434888" y="2513012"/>
                  </a:lnTo>
                  <a:lnTo>
                    <a:pt x="2465304" y="2506866"/>
                  </a:lnTo>
                  <a:lnTo>
                    <a:pt x="2490136" y="2490107"/>
                  </a:lnTo>
                  <a:lnTo>
                    <a:pt x="2506875" y="2465255"/>
                  </a:lnTo>
                  <a:lnTo>
                    <a:pt x="2513012" y="2434829"/>
                  </a:lnTo>
                  <a:lnTo>
                    <a:pt x="2513012" y="78124"/>
                  </a:lnTo>
                  <a:lnTo>
                    <a:pt x="2506875" y="47707"/>
                  </a:lnTo>
                  <a:lnTo>
                    <a:pt x="2490136" y="22875"/>
                  </a:lnTo>
                  <a:lnTo>
                    <a:pt x="2465304" y="6137"/>
                  </a:lnTo>
                  <a:lnTo>
                    <a:pt x="2434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892127" y="10039775"/>
              <a:ext cx="2513330" cy="2513330"/>
            </a:xfrm>
            <a:custGeom>
              <a:avLst/>
              <a:gdLst/>
              <a:ahLst/>
              <a:cxnLst/>
              <a:rect l="l" t="t" r="r" b="b"/>
              <a:pathLst>
                <a:path w="2513330" h="2513329">
                  <a:moveTo>
                    <a:pt x="0" y="78124"/>
                  </a:moveTo>
                  <a:lnTo>
                    <a:pt x="6146" y="47707"/>
                  </a:lnTo>
                  <a:lnTo>
                    <a:pt x="22905" y="22875"/>
                  </a:lnTo>
                  <a:lnTo>
                    <a:pt x="47757" y="6137"/>
                  </a:lnTo>
                  <a:lnTo>
                    <a:pt x="78182" y="0"/>
                  </a:lnTo>
                  <a:lnTo>
                    <a:pt x="2434888" y="0"/>
                  </a:lnTo>
                  <a:lnTo>
                    <a:pt x="2465304" y="6137"/>
                  </a:lnTo>
                  <a:lnTo>
                    <a:pt x="2490136" y="22875"/>
                  </a:lnTo>
                  <a:lnTo>
                    <a:pt x="2506875" y="47707"/>
                  </a:lnTo>
                  <a:lnTo>
                    <a:pt x="2513012" y="78124"/>
                  </a:lnTo>
                  <a:lnTo>
                    <a:pt x="2513012" y="2434829"/>
                  </a:lnTo>
                  <a:lnTo>
                    <a:pt x="2506875" y="2465255"/>
                  </a:lnTo>
                  <a:lnTo>
                    <a:pt x="2490136" y="2490107"/>
                  </a:lnTo>
                  <a:lnTo>
                    <a:pt x="2465304" y="2506866"/>
                  </a:lnTo>
                  <a:lnTo>
                    <a:pt x="2434888" y="2513012"/>
                  </a:lnTo>
                  <a:lnTo>
                    <a:pt x="78182" y="2513012"/>
                  </a:lnTo>
                  <a:lnTo>
                    <a:pt x="47757" y="2506866"/>
                  </a:lnTo>
                  <a:lnTo>
                    <a:pt x="22905" y="2490107"/>
                  </a:lnTo>
                  <a:lnTo>
                    <a:pt x="6146" y="2465255"/>
                  </a:lnTo>
                  <a:lnTo>
                    <a:pt x="0" y="2434829"/>
                  </a:lnTo>
                  <a:lnTo>
                    <a:pt x="0" y="78124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2070288" y="9523309"/>
            <a:ext cx="2216150" cy="2843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30"/>
              </a:spcBef>
              <a:tabLst>
                <a:tab pos="1333500" algn="l"/>
              </a:tabLst>
            </a:pPr>
            <a:r>
              <a:rPr sz="1800" b="1" spc="-10">
                <a:latin typeface="Arial"/>
                <a:cs typeface="Arial"/>
              </a:rPr>
              <a:t>Unity</a:t>
            </a:r>
            <a:r>
              <a:rPr sz="1800" b="1">
                <a:latin typeface="Arial"/>
                <a:cs typeface="Arial"/>
              </a:rPr>
              <a:t>	</a:t>
            </a:r>
            <a:r>
              <a:rPr sz="1800" b="1" spc="-40">
                <a:latin typeface="Arial"/>
                <a:cs typeface="Arial"/>
              </a:rPr>
              <a:t>OpenCV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30">
                <a:latin typeface="Arial"/>
                <a:cs typeface="Arial"/>
              </a:rPr>
              <a:t>What’s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  <a:p>
            <a:pPr marL="12700" marR="140335">
              <a:lnSpc>
                <a:spcPct val="100000"/>
              </a:lnSpc>
              <a:spcBef>
                <a:spcPts val="30"/>
              </a:spcBef>
            </a:pPr>
            <a:r>
              <a:rPr sz="1100" spc="-35">
                <a:latin typeface="Arial MT"/>
                <a:cs typeface="Arial MT"/>
              </a:rPr>
              <a:t>The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data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flow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represents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60">
                <a:latin typeface="Arial MT"/>
                <a:cs typeface="Arial MT"/>
              </a:rPr>
              <a:t>a </a:t>
            </a:r>
            <a:r>
              <a:rPr sz="1100" spc="-10">
                <a:latin typeface="Arial MT"/>
                <a:cs typeface="Arial MT"/>
              </a:rPr>
              <a:t>continuous learning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cycle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where real-</a:t>
            </a:r>
            <a:r>
              <a:rPr sz="1100">
                <a:latin typeface="Arial MT"/>
                <a:cs typeface="Arial MT"/>
              </a:rPr>
              <a:t>world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interactions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are </a:t>
            </a:r>
            <a:r>
              <a:rPr sz="1100" spc="-10">
                <a:latin typeface="Arial MT"/>
                <a:cs typeface="Arial MT"/>
              </a:rPr>
              <a:t>processed,</a:t>
            </a:r>
            <a:r>
              <a:rPr sz="1100" spc="3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virtualized,</a:t>
            </a:r>
            <a:r>
              <a:rPr sz="1100" spc="3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and </a:t>
            </a:r>
            <a:r>
              <a:rPr sz="1100" spc="-20">
                <a:latin typeface="Arial MT"/>
                <a:cs typeface="Arial MT"/>
              </a:rPr>
              <a:t>optimized</a:t>
            </a:r>
            <a:r>
              <a:rPr sz="1100">
                <a:latin typeface="Arial MT"/>
                <a:cs typeface="Arial MT"/>
              </a:rPr>
              <a:t> in </a:t>
            </a:r>
            <a:r>
              <a:rPr sz="1100" spc="-25">
                <a:latin typeface="Arial MT"/>
                <a:cs typeface="Arial MT"/>
              </a:rPr>
              <a:t>real-</a:t>
            </a:r>
            <a:r>
              <a:rPr sz="1100" spc="-20">
                <a:latin typeface="Arial MT"/>
                <a:cs typeface="Arial MT"/>
              </a:rPr>
              <a:t>time.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 spc="-35">
                <a:latin typeface="Arial MT"/>
                <a:cs typeface="Arial MT"/>
              </a:rPr>
              <a:t>The</a:t>
            </a:r>
            <a:r>
              <a:rPr sz="110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system </a:t>
            </a:r>
            <a:r>
              <a:rPr sz="1100" spc="-10">
                <a:latin typeface="Arial MT"/>
                <a:cs typeface="Arial MT"/>
              </a:rPr>
              <a:t>learns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from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both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robot </a:t>
            </a:r>
            <a:r>
              <a:rPr sz="1100" spc="-10">
                <a:latin typeface="Arial MT"/>
                <a:cs typeface="Arial MT"/>
              </a:rPr>
              <a:t>performance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metrics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and</a:t>
            </a:r>
            <a:r>
              <a:rPr sz="1100" spc="-20">
                <a:latin typeface="Arial MT"/>
                <a:cs typeface="Arial MT"/>
              </a:rPr>
              <a:t> human behavioral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patterns,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creating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an </a:t>
            </a:r>
            <a:r>
              <a:rPr sz="1100" spc="-45">
                <a:latin typeface="Arial MT"/>
                <a:cs typeface="Arial MT"/>
              </a:rPr>
              <a:t>ever-</a:t>
            </a:r>
            <a:r>
              <a:rPr sz="1100" spc="-20">
                <a:latin typeface="Arial MT"/>
                <a:cs typeface="Arial MT"/>
              </a:rPr>
              <a:t>improving</a:t>
            </a:r>
            <a:r>
              <a:rPr sz="1100" spc="4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collaborative </a:t>
            </a:r>
            <a:r>
              <a:rPr sz="1100" spc="-25">
                <a:latin typeface="Arial MT"/>
                <a:cs typeface="Arial MT"/>
              </a:rPr>
              <a:t>environment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that</a:t>
            </a:r>
            <a:r>
              <a:rPr sz="1100" spc="-1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maintains</a:t>
            </a:r>
            <a:r>
              <a:rPr sz="1100" spc="-10">
                <a:latin typeface="Arial MT"/>
                <a:cs typeface="Arial MT"/>
              </a:rPr>
              <a:t> safety </a:t>
            </a:r>
            <a:r>
              <a:rPr sz="1100">
                <a:latin typeface="Arial MT"/>
                <a:cs typeface="Arial MT"/>
              </a:rPr>
              <a:t>and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30">
                <a:latin typeface="Arial MT"/>
                <a:cs typeface="Arial MT"/>
              </a:rPr>
              <a:t>maximizes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efficiency.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17403484" y="353857"/>
            <a:ext cx="1703705" cy="606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80"/>
              </a:spcBef>
            </a:pPr>
            <a:r>
              <a:t>25-</a:t>
            </a:r>
            <a:r>
              <a:rPr spc="-25"/>
              <a:t>347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234831" y="1358467"/>
            <a:ext cx="17913350" cy="1057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50" b="1" spc="-125">
                <a:solidFill>
                  <a:srgbClr val="222222"/>
                </a:solidFill>
                <a:latin typeface="Arial"/>
                <a:cs typeface="Arial"/>
              </a:rPr>
              <a:t>ECHO:</a:t>
            </a:r>
            <a:r>
              <a:rPr sz="5050" b="1" spc="-204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5050" b="1" spc="-145">
                <a:solidFill>
                  <a:srgbClr val="222222"/>
                </a:solidFill>
                <a:latin typeface="Arial"/>
                <a:cs typeface="Arial"/>
              </a:rPr>
              <a:t>Enhanced</a:t>
            </a:r>
            <a:r>
              <a:rPr sz="5050" b="1" spc="-204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5050" b="1" spc="-75">
                <a:solidFill>
                  <a:srgbClr val="222222"/>
                </a:solidFill>
                <a:latin typeface="Arial"/>
                <a:cs typeface="Arial"/>
              </a:rPr>
              <a:t>Collaboration</a:t>
            </a:r>
            <a:r>
              <a:rPr sz="5050" b="1" spc="-20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5050" b="1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sz="5050" b="1" spc="-204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5050" b="1" spc="-225">
                <a:solidFill>
                  <a:srgbClr val="222222"/>
                </a:solidFill>
                <a:latin typeface="Arial"/>
                <a:cs typeface="Arial"/>
              </a:rPr>
              <a:t>Human-</a:t>
            </a:r>
            <a:r>
              <a:rPr sz="5050" b="1" spc="-130">
                <a:solidFill>
                  <a:srgbClr val="222222"/>
                </a:solidFill>
                <a:latin typeface="Arial"/>
                <a:cs typeface="Arial"/>
              </a:rPr>
              <a:t>Robot</a:t>
            </a:r>
            <a:r>
              <a:rPr sz="5050" b="1" spc="-20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5050" b="1" spc="-20">
                <a:solidFill>
                  <a:srgbClr val="222222"/>
                </a:solidFill>
                <a:latin typeface="Arial"/>
                <a:cs typeface="Arial"/>
              </a:rPr>
              <a:t>Operations</a:t>
            </a:r>
            <a:endParaRPr sz="5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5">
                <a:solidFill>
                  <a:srgbClr val="3C3C3B"/>
                </a:solidFill>
                <a:latin typeface="Arial"/>
                <a:cs typeface="Arial"/>
              </a:rPr>
              <a:t>Team</a:t>
            </a:r>
            <a:r>
              <a:rPr sz="1650" b="1" spc="-6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1650" b="1" spc="-30">
                <a:solidFill>
                  <a:srgbClr val="3C3C3B"/>
                </a:solidFill>
                <a:latin typeface="Arial"/>
                <a:cs typeface="Arial"/>
              </a:rPr>
              <a:t>members:</a:t>
            </a:r>
            <a:r>
              <a:rPr sz="1650" b="1" spc="-5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1650" spc="-10">
                <a:solidFill>
                  <a:srgbClr val="3C3C3B"/>
                </a:solidFill>
                <a:latin typeface="Arial MT"/>
                <a:cs typeface="Arial MT"/>
              </a:rPr>
              <a:t>Gianni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0">
                <a:solidFill>
                  <a:srgbClr val="3C3C3B"/>
                </a:solidFill>
                <a:latin typeface="Arial MT"/>
                <a:cs typeface="Arial MT"/>
              </a:rPr>
              <a:t>Bautista,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>
                <a:solidFill>
                  <a:srgbClr val="3C3C3B"/>
                </a:solidFill>
                <a:latin typeface="Arial MT"/>
                <a:cs typeface="Arial MT"/>
              </a:rPr>
              <a:t>Ian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0">
                <a:solidFill>
                  <a:srgbClr val="3C3C3B"/>
                </a:solidFill>
                <a:latin typeface="Arial MT"/>
                <a:cs typeface="Arial MT"/>
              </a:rPr>
              <a:t>Richards,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5">
                <a:solidFill>
                  <a:srgbClr val="3C3C3B"/>
                </a:solidFill>
                <a:latin typeface="Arial MT"/>
                <a:cs typeface="Arial MT"/>
              </a:rPr>
              <a:t>Samuel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5">
                <a:solidFill>
                  <a:srgbClr val="3C3C3B"/>
                </a:solidFill>
                <a:latin typeface="Arial MT"/>
                <a:cs typeface="Arial MT"/>
              </a:rPr>
              <a:t>Sarzaba,</a:t>
            </a:r>
            <a:r>
              <a:rPr sz="1650" spc="-50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>
                <a:solidFill>
                  <a:srgbClr val="3C3C3B"/>
                </a:solidFill>
                <a:latin typeface="Arial MT"/>
                <a:cs typeface="Arial MT"/>
              </a:rPr>
              <a:t>Ekta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0">
                <a:solidFill>
                  <a:srgbClr val="3C3C3B"/>
                </a:solidFill>
                <a:latin typeface="Arial MT"/>
                <a:cs typeface="Arial MT"/>
              </a:rPr>
              <a:t>Shethna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395">
                <a:solidFill>
                  <a:srgbClr val="3C3C3B"/>
                </a:solidFill>
                <a:latin typeface="Arial MT"/>
                <a:cs typeface="Arial MT"/>
              </a:rPr>
              <a:t>|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b="1" spc="-30">
                <a:solidFill>
                  <a:srgbClr val="3C3C3B"/>
                </a:solidFill>
                <a:latin typeface="Arial"/>
                <a:cs typeface="Arial"/>
              </a:rPr>
              <a:t>Faculty</a:t>
            </a:r>
            <a:r>
              <a:rPr sz="1650" b="1" spc="-5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1650" b="1" spc="-45">
                <a:solidFill>
                  <a:srgbClr val="3C3C3B"/>
                </a:solidFill>
                <a:latin typeface="Arial"/>
                <a:cs typeface="Arial"/>
              </a:rPr>
              <a:t>advisors:</a:t>
            </a:r>
            <a:r>
              <a:rPr sz="1650" b="1" spc="-5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1650" spc="-45">
                <a:solidFill>
                  <a:srgbClr val="3C3C3B"/>
                </a:solidFill>
                <a:latin typeface="Arial MT"/>
                <a:cs typeface="Arial MT"/>
              </a:rPr>
              <a:t>Dr.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70">
                <a:solidFill>
                  <a:srgbClr val="3C3C3B"/>
                </a:solidFill>
                <a:latin typeface="Arial MT"/>
                <a:cs typeface="Arial MT"/>
              </a:rPr>
              <a:t>Tamer</a:t>
            </a:r>
            <a:r>
              <a:rPr sz="1650" spc="-4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50">
                <a:solidFill>
                  <a:srgbClr val="3C3C3B"/>
                </a:solidFill>
                <a:latin typeface="Arial MT"/>
                <a:cs typeface="Arial MT"/>
              </a:rPr>
              <a:t>Nadeem,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25">
                <a:solidFill>
                  <a:srgbClr val="3C3C3B"/>
                </a:solidFill>
                <a:latin typeface="Arial MT"/>
                <a:cs typeface="Arial MT"/>
              </a:rPr>
              <a:t>Shawn</a:t>
            </a:r>
            <a:r>
              <a:rPr sz="1650" spc="-55">
                <a:solidFill>
                  <a:srgbClr val="3C3C3B"/>
                </a:solidFill>
                <a:latin typeface="Arial MT"/>
                <a:cs typeface="Arial MT"/>
              </a:rPr>
              <a:t> </a:t>
            </a:r>
            <a:r>
              <a:rPr sz="1650" spc="-10">
                <a:solidFill>
                  <a:srgbClr val="3C3C3B"/>
                </a:solidFill>
                <a:latin typeface="Arial MT"/>
                <a:cs typeface="Arial MT"/>
              </a:rPr>
              <a:t>Brixey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3289" y="2704222"/>
            <a:ext cx="4817110" cy="10052050"/>
          </a:xfrm>
          <a:custGeom>
            <a:avLst/>
            <a:gdLst/>
            <a:ahLst/>
            <a:cxnLst/>
            <a:rect l="l" t="t" r="r" b="b"/>
            <a:pathLst>
              <a:path w="4817110" h="10052050">
                <a:moveTo>
                  <a:pt x="0" y="149326"/>
                </a:moveTo>
                <a:lnTo>
                  <a:pt x="7611" y="102121"/>
                </a:lnTo>
                <a:lnTo>
                  <a:pt x="28806" y="61129"/>
                </a:lnTo>
                <a:lnTo>
                  <a:pt x="61129" y="28806"/>
                </a:lnTo>
                <a:lnTo>
                  <a:pt x="102121" y="7611"/>
                </a:lnTo>
                <a:lnTo>
                  <a:pt x="149326" y="0"/>
                </a:lnTo>
                <a:lnTo>
                  <a:pt x="4667280" y="0"/>
                </a:lnTo>
                <a:lnTo>
                  <a:pt x="4714486" y="7611"/>
                </a:lnTo>
                <a:lnTo>
                  <a:pt x="4755478" y="28806"/>
                </a:lnTo>
                <a:lnTo>
                  <a:pt x="4787800" y="61129"/>
                </a:lnTo>
                <a:lnTo>
                  <a:pt x="4808996" y="102121"/>
                </a:lnTo>
                <a:lnTo>
                  <a:pt x="4816607" y="149326"/>
                </a:lnTo>
                <a:lnTo>
                  <a:pt x="4816607" y="9902723"/>
                </a:lnTo>
                <a:lnTo>
                  <a:pt x="4808996" y="9949928"/>
                </a:lnTo>
                <a:lnTo>
                  <a:pt x="4787800" y="9990921"/>
                </a:lnTo>
                <a:lnTo>
                  <a:pt x="4755478" y="10023243"/>
                </a:lnTo>
                <a:lnTo>
                  <a:pt x="4714486" y="10044439"/>
                </a:lnTo>
                <a:lnTo>
                  <a:pt x="4667280" y="10052050"/>
                </a:lnTo>
                <a:lnTo>
                  <a:pt x="149326" y="10052050"/>
                </a:lnTo>
                <a:lnTo>
                  <a:pt x="102121" y="10044439"/>
                </a:lnTo>
                <a:lnTo>
                  <a:pt x="61129" y="10023243"/>
                </a:lnTo>
                <a:lnTo>
                  <a:pt x="28806" y="9990921"/>
                </a:lnTo>
                <a:lnTo>
                  <a:pt x="7611" y="9949928"/>
                </a:lnTo>
                <a:lnTo>
                  <a:pt x="0" y="9902723"/>
                </a:lnTo>
                <a:lnTo>
                  <a:pt x="0" y="149326"/>
                </a:lnTo>
                <a:close/>
              </a:path>
            </a:pathLst>
          </a:custGeom>
          <a:ln w="5817">
            <a:solidFill>
              <a:srgbClr val="172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23822" y="6032781"/>
            <a:ext cx="4027170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>
                <a:latin typeface="Arial"/>
                <a:cs typeface="Arial"/>
              </a:rPr>
              <a:t>Problem</a:t>
            </a:r>
            <a:r>
              <a:rPr sz="2200" b="1" spc="-114">
                <a:latin typeface="Arial"/>
                <a:cs typeface="Arial"/>
              </a:rPr>
              <a:t> </a:t>
            </a:r>
            <a:r>
              <a:rPr sz="2200" b="1" spc="-10"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50" spc="-10">
                <a:latin typeface="Arial MT"/>
                <a:cs typeface="Arial MT"/>
              </a:rPr>
              <a:t>Robots</a:t>
            </a:r>
            <a:r>
              <a:rPr sz="1650" spc="-7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are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an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essential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integration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in </a:t>
            </a:r>
            <a:r>
              <a:rPr sz="1650" spc="-10">
                <a:latin typeface="Arial MT"/>
                <a:cs typeface="Arial MT"/>
              </a:rPr>
              <a:t>laboratories,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hospitals,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and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creative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studios, </a:t>
            </a:r>
            <a:r>
              <a:rPr sz="1650">
                <a:latin typeface="Arial MT"/>
                <a:cs typeface="Arial MT"/>
              </a:rPr>
              <a:t>traditional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safety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35">
                <a:latin typeface="Arial MT"/>
                <a:cs typeface="Arial MT"/>
              </a:rPr>
              <a:t>systems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are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proving insufficient.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23822" y="7626684"/>
            <a:ext cx="43186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spc="-10">
                <a:latin typeface="Arial MT"/>
                <a:cs typeface="Arial MT"/>
              </a:rPr>
              <a:t>Current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collaborative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robots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(cobots)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face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an </a:t>
            </a:r>
            <a:r>
              <a:rPr sz="1650" spc="-10">
                <a:latin typeface="Arial MT"/>
                <a:cs typeface="Arial MT"/>
              </a:rPr>
              <a:t>obvious</a:t>
            </a:r>
            <a:r>
              <a:rPr sz="1650" spc="-1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challenge </a:t>
            </a:r>
            <a:r>
              <a:rPr sz="1650">
                <a:latin typeface="Arial MT"/>
                <a:cs typeface="Arial MT"/>
              </a:rPr>
              <a:t>–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poor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sensory</a:t>
            </a:r>
            <a:r>
              <a:rPr sz="1650" spc="-1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precision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for </a:t>
            </a:r>
            <a:r>
              <a:rPr sz="1650">
                <a:latin typeface="Arial MT"/>
                <a:cs typeface="Arial MT"/>
              </a:rPr>
              <a:t>close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30">
                <a:latin typeface="Arial MT"/>
                <a:cs typeface="Arial MT"/>
              </a:rPr>
              <a:t>human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interaction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leads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to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disruptive </a:t>
            </a:r>
            <a:r>
              <a:rPr sz="1650">
                <a:latin typeface="Arial MT"/>
                <a:cs typeface="Arial MT"/>
              </a:rPr>
              <a:t>work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stoppages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and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reduced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efficiency.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3822" y="8883189"/>
            <a:ext cx="416877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spc="-60">
                <a:latin typeface="Arial MT"/>
                <a:cs typeface="Arial MT"/>
              </a:rPr>
              <a:t>ECHO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transforms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these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limitations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into </a:t>
            </a:r>
            <a:r>
              <a:rPr sz="1650" spc="-30">
                <a:latin typeface="Arial MT"/>
                <a:cs typeface="Arial MT"/>
              </a:rPr>
              <a:t>seamless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 spc="-55">
                <a:latin typeface="Arial MT"/>
                <a:cs typeface="Arial MT"/>
              </a:rPr>
              <a:t>human-</a:t>
            </a:r>
            <a:r>
              <a:rPr sz="1650">
                <a:latin typeface="Arial MT"/>
                <a:cs typeface="Arial MT"/>
              </a:rPr>
              <a:t>robot</a:t>
            </a:r>
            <a:r>
              <a:rPr sz="1650" spc="-10">
                <a:latin typeface="Arial MT"/>
                <a:cs typeface="Arial MT"/>
              </a:rPr>
              <a:t> collaboration, enhancing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both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 spc="-30">
                <a:latin typeface="Arial MT"/>
                <a:cs typeface="Arial MT"/>
              </a:rPr>
              <a:t>human </a:t>
            </a:r>
            <a:r>
              <a:rPr sz="1650" spc="-10">
                <a:latin typeface="Arial MT"/>
                <a:cs typeface="Arial MT"/>
              </a:rPr>
              <a:t>creativity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and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robotic </a:t>
            </a:r>
            <a:r>
              <a:rPr sz="1650">
                <a:latin typeface="Arial MT"/>
                <a:cs typeface="Arial MT"/>
              </a:rPr>
              <a:t>precision</a:t>
            </a:r>
            <a:r>
              <a:rPr sz="1650" spc="-5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-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driving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35">
                <a:latin typeface="Arial MT"/>
                <a:cs typeface="Arial MT"/>
              </a:rPr>
              <a:t>safer,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more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intuitive </a:t>
            </a:r>
            <a:r>
              <a:rPr sz="1650" spc="-20">
                <a:latin typeface="Arial MT"/>
                <a:cs typeface="Arial MT"/>
              </a:rPr>
              <a:t>automation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across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healthcare,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manufacturing, </a:t>
            </a:r>
            <a:r>
              <a:rPr sz="1650">
                <a:latin typeface="Arial MT"/>
                <a:cs typeface="Arial MT"/>
              </a:rPr>
              <a:t>and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creative</a:t>
            </a:r>
            <a:r>
              <a:rPr sz="1650" spc="-7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sectors.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3822" y="10639972"/>
            <a:ext cx="4208145" cy="187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5">
                <a:latin typeface="Arial"/>
                <a:cs typeface="Arial"/>
              </a:rPr>
              <a:t>Building</a:t>
            </a:r>
            <a:r>
              <a:rPr sz="2200" b="1" spc="-80">
                <a:latin typeface="Arial"/>
                <a:cs typeface="Arial"/>
              </a:rPr>
              <a:t> </a:t>
            </a:r>
            <a:r>
              <a:rPr sz="2200" b="1">
                <a:latin typeface="Arial"/>
                <a:cs typeface="Arial"/>
              </a:rPr>
              <a:t>on</a:t>
            </a:r>
            <a:r>
              <a:rPr sz="2200" b="1" spc="-90">
                <a:latin typeface="Arial"/>
                <a:cs typeface="Arial"/>
              </a:rPr>
              <a:t> </a:t>
            </a:r>
            <a:r>
              <a:rPr sz="2200" b="1" spc="-10">
                <a:latin typeface="Arial"/>
                <a:cs typeface="Arial"/>
              </a:rPr>
              <a:t>Success</a:t>
            </a:r>
            <a:endParaRPr sz="2200">
              <a:latin typeface="Arial"/>
              <a:cs typeface="Arial"/>
            </a:endParaRPr>
          </a:p>
          <a:p>
            <a:pPr marL="189230" marR="5080" indent="-177165"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  <a:tabLst>
                <a:tab pos="190500" algn="l"/>
              </a:tabLst>
            </a:pPr>
            <a:r>
              <a:rPr sz="1650" spc="-45">
                <a:latin typeface="Arial MT"/>
                <a:cs typeface="Arial MT"/>
              </a:rPr>
              <a:t>Phase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1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established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virtual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choreography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of 	</a:t>
            </a:r>
            <a:r>
              <a:rPr sz="1650">
                <a:latin typeface="Arial MT"/>
                <a:cs typeface="Arial MT"/>
              </a:rPr>
              <a:t>robotic</a:t>
            </a:r>
            <a:r>
              <a:rPr sz="1650" spc="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movements</a:t>
            </a:r>
            <a:endParaRPr sz="1650">
              <a:latin typeface="Arial MT"/>
              <a:cs typeface="Arial MT"/>
            </a:endParaRPr>
          </a:p>
          <a:p>
            <a:pPr marL="189230" marR="798195" indent="-177165">
              <a:lnSpc>
                <a:spcPts val="1980"/>
              </a:lnSpc>
              <a:spcBef>
                <a:spcPts val="65"/>
              </a:spcBef>
              <a:buFont typeface="Times New Roman"/>
              <a:buChar char="•"/>
              <a:tabLst>
                <a:tab pos="190500" algn="l"/>
              </a:tabLst>
            </a:pPr>
            <a:r>
              <a:rPr sz="1650" spc="-45">
                <a:latin typeface="Arial MT"/>
                <a:cs typeface="Arial MT"/>
              </a:rPr>
              <a:t>Phase</a:t>
            </a:r>
            <a:r>
              <a:rPr sz="1650">
                <a:latin typeface="Arial MT"/>
                <a:cs typeface="Arial MT"/>
              </a:rPr>
              <a:t> 2 introduced basic</a:t>
            </a:r>
            <a:r>
              <a:rPr sz="1650" spc="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proximity 	</a:t>
            </a:r>
            <a:r>
              <a:rPr sz="1650">
                <a:latin typeface="Arial MT"/>
                <a:cs typeface="Arial MT"/>
              </a:rPr>
              <a:t>detection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with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"go/no-go"</a:t>
            </a:r>
            <a:r>
              <a:rPr sz="1650" spc="-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zones</a:t>
            </a:r>
            <a:endParaRPr sz="1650">
              <a:latin typeface="Arial MT"/>
              <a:cs typeface="Arial MT"/>
            </a:endParaRPr>
          </a:p>
          <a:p>
            <a:pPr marL="189865" indent="-177165">
              <a:lnSpc>
                <a:spcPts val="1910"/>
              </a:lnSpc>
              <a:buFont typeface="Times New Roman"/>
              <a:buChar char="•"/>
              <a:tabLst>
                <a:tab pos="189865" algn="l"/>
              </a:tabLst>
            </a:pPr>
            <a:r>
              <a:rPr sz="1650" spc="-45">
                <a:latin typeface="Arial MT"/>
                <a:cs typeface="Arial MT"/>
              </a:rPr>
              <a:t>Phase</a:t>
            </a:r>
            <a:r>
              <a:rPr sz="1650" spc="-3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3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40">
                <a:latin typeface="Arial MT"/>
                <a:cs typeface="Arial MT"/>
              </a:rPr>
              <a:t>(ECHO)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aims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to</a:t>
            </a:r>
            <a:r>
              <a:rPr sz="1650" spc="-3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revolutionize</a:t>
            </a:r>
            <a:endParaRPr sz="165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</a:pPr>
            <a:r>
              <a:rPr sz="1650" spc="-55">
                <a:latin typeface="Arial MT"/>
                <a:cs typeface="Arial MT"/>
              </a:rPr>
              <a:t>human-</a:t>
            </a:r>
            <a:r>
              <a:rPr sz="1650">
                <a:latin typeface="Arial MT"/>
                <a:cs typeface="Arial MT"/>
              </a:rPr>
              <a:t>robot</a:t>
            </a:r>
            <a:r>
              <a:rPr sz="1650" spc="2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interaction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95" name="object 9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3828" y="2986238"/>
            <a:ext cx="4313079" cy="2282013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5441685" y="2698365"/>
            <a:ext cx="9220835" cy="5451475"/>
            <a:chOff x="5441685" y="2698365"/>
            <a:chExt cx="9220835" cy="5451475"/>
          </a:xfrm>
        </p:grpSpPr>
        <p:pic>
          <p:nvPicPr>
            <p:cNvPr id="97" name="object 9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43406" y="2700087"/>
              <a:ext cx="9217287" cy="5447767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444860" y="2701540"/>
              <a:ext cx="9214485" cy="5445125"/>
            </a:xfrm>
            <a:custGeom>
              <a:avLst/>
              <a:gdLst/>
              <a:ahLst/>
              <a:cxnLst/>
              <a:rect l="l" t="t" r="r" b="b"/>
              <a:pathLst>
                <a:path w="9214485" h="5445125">
                  <a:moveTo>
                    <a:pt x="0" y="97495"/>
                  </a:moveTo>
                  <a:lnTo>
                    <a:pt x="7666" y="59536"/>
                  </a:lnTo>
                  <a:lnTo>
                    <a:pt x="28569" y="28547"/>
                  </a:lnTo>
                  <a:lnTo>
                    <a:pt x="59561" y="7658"/>
                  </a:lnTo>
                  <a:lnTo>
                    <a:pt x="97495" y="0"/>
                  </a:lnTo>
                  <a:lnTo>
                    <a:pt x="9116883" y="0"/>
                  </a:lnTo>
                  <a:lnTo>
                    <a:pt x="9154818" y="7658"/>
                  </a:lnTo>
                  <a:lnTo>
                    <a:pt x="9185809" y="28547"/>
                  </a:lnTo>
                  <a:lnTo>
                    <a:pt x="9206712" y="59536"/>
                  </a:lnTo>
                  <a:lnTo>
                    <a:pt x="9214379" y="97495"/>
                  </a:lnTo>
                  <a:lnTo>
                    <a:pt x="9214379" y="5347364"/>
                  </a:lnTo>
                  <a:lnTo>
                    <a:pt x="9206712" y="5385299"/>
                  </a:lnTo>
                  <a:lnTo>
                    <a:pt x="9185809" y="5416291"/>
                  </a:lnTo>
                  <a:lnTo>
                    <a:pt x="9154818" y="5437193"/>
                  </a:lnTo>
                  <a:lnTo>
                    <a:pt x="9116883" y="5444860"/>
                  </a:lnTo>
                  <a:lnTo>
                    <a:pt x="97495" y="5444860"/>
                  </a:lnTo>
                  <a:lnTo>
                    <a:pt x="59561" y="5437193"/>
                  </a:lnTo>
                  <a:lnTo>
                    <a:pt x="28569" y="5416291"/>
                  </a:lnTo>
                  <a:lnTo>
                    <a:pt x="7666" y="5385299"/>
                  </a:lnTo>
                  <a:lnTo>
                    <a:pt x="0" y="5347364"/>
                  </a:lnTo>
                  <a:lnTo>
                    <a:pt x="0" y="97495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670315" y="2919147"/>
            <a:ext cx="1384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>
                <a:latin typeface="Arial"/>
                <a:cs typeface="Arial"/>
              </a:rPr>
              <a:t>Use</a:t>
            </a:r>
            <a:r>
              <a:rPr sz="2200" b="1" spc="-110">
                <a:latin typeface="Arial"/>
                <a:cs typeface="Arial"/>
              </a:rPr>
              <a:t> </a:t>
            </a:r>
            <a:r>
              <a:rPr sz="2200" b="1" spc="-45"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698216" y="3528828"/>
            <a:ext cx="8457565" cy="4404360"/>
            <a:chOff x="5698216" y="3528828"/>
            <a:chExt cx="8457565" cy="4404360"/>
          </a:xfrm>
        </p:grpSpPr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41947" y="3749793"/>
              <a:ext cx="3013328" cy="396214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701391" y="3532003"/>
              <a:ext cx="2653030" cy="4398010"/>
            </a:xfrm>
            <a:custGeom>
              <a:avLst/>
              <a:gdLst/>
              <a:ahLst/>
              <a:cxnLst/>
              <a:rect l="l" t="t" r="r" b="b"/>
              <a:pathLst>
                <a:path w="2653029" h="4398009">
                  <a:moveTo>
                    <a:pt x="2528951" y="0"/>
                  </a:moveTo>
                  <a:lnTo>
                    <a:pt x="123730" y="0"/>
                  </a:lnTo>
                  <a:lnTo>
                    <a:pt x="75562" y="9720"/>
                  </a:lnTo>
                  <a:lnTo>
                    <a:pt x="36233" y="36226"/>
                  </a:lnTo>
                  <a:lnTo>
                    <a:pt x="9721" y="75537"/>
                  </a:lnTo>
                  <a:lnTo>
                    <a:pt x="0" y="123672"/>
                  </a:lnTo>
                  <a:lnTo>
                    <a:pt x="0" y="4274099"/>
                  </a:lnTo>
                  <a:lnTo>
                    <a:pt x="9721" y="4322234"/>
                  </a:lnTo>
                  <a:lnTo>
                    <a:pt x="36233" y="4361545"/>
                  </a:lnTo>
                  <a:lnTo>
                    <a:pt x="75562" y="4388051"/>
                  </a:lnTo>
                  <a:lnTo>
                    <a:pt x="123730" y="4397771"/>
                  </a:lnTo>
                  <a:lnTo>
                    <a:pt x="2528951" y="4397771"/>
                  </a:lnTo>
                  <a:lnTo>
                    <a:pt x="2577086" y="4388051"/>
                  </a:lnTo>
                  <a:lnTo>
                    <a:pt x="2616398" y="4361545"/>
                  </a:lnTo>
                  <a:lnTo>
                    <a:pt x="2642904" y="4322234"/>
                  </a:lnTo>
                  <a:lnTo>
                    <a:pt x="2652624" y="4274099"/>
                  </a:lnTo>
                  <a:lnTo>
                    <a:pt x="2652624" y="123672"/>
                  </a:lnTo>
                  <a:lnTo>
                    <a:pt x="2642904" y="75537"/>
                  </a:lnTo>
                  <a:lnTo>
                    <a:pt x="2616398" y="36226"/>
                  </a:lnTo>
                  <a:lnTo>
                    <a:pt x="2577086" y="9720"/>
                  </a:lnTo>
                  <a:lnTo>
                    <a:pt x="2528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701391" y="3532003"/>
              <a:ext cx="2653030" cy="4398010"/>
            </a:xfrm>
            <a:custGeom>
              <a:avLst/>
              <a:gdLst/>
              <a:ahLst/>
              <a:cxnLst/>
              <a:rect l="l" t="t" r="r" b="b"/>
              <a:pathLst>
                <a:path w="2653029" h="4398009">
                  <a:moveTo>
                    <a:pt x="0" y="123672"/>
                  </a:moveTo>
                  <a:lnTo>
                    <a:pt x="9721" y="75537"/>
                  </a:lnTo>
                  <a:lnTo>
                    <a:pt x="36233" y="36226"/>
                  </a:lnTo>
                  <a:lnTo>
                    <a:pt x="75562" y="9720"/>
                  </a:lnTo>
                  <a:lnTo>
                    <a:pt x="123730" y="0"/>
                  </a:lnTo>
                  <a:lnTo>
                    <a:pt x="2528951" y="0"/>
                  </a:lnTo>
                  <a:lnTo>
                    <a:pt x="2577086" y="9720"/>
                  </a:lnTo>
                  <a:lnTo>
                    <a:pt x="2616398" y="36226"/>
                  </a:lnTo>
                  <a:lnTo>
                    <a:pt x="2642904" y="75537"/>
                  </a:lnTo>
                  <a:lnTo>
                    <a:pt x="2652624" y="123672"/>
                  </a:lnTo>
                  <a:lnTo>
                    <a:pt x="2652624" y="4274099"/>
                  </a:lnTo>
                  <a:lnTo>
                    <a:pt x="2642904" y="4322234"/>
                  </a:lnTo>
                  <a:lnTo>
                    <a:pt x="2616398" y="4361545"/>
                  </a:lnTo>
                  <a:lnTo>
                    <a:pt x="2577086" y="4388051"/>
                  </a:lnTo>
                  <a:lnTo>
                    <a:pt x="2528951" y="4397771"/>
                  </a:lnTo>
                  <a:lnTo>
                    <a:pt x="123730" y="4397771"/>
                  </a:lnTo>
                  <a:lnTo>
                    <a:pt x="75562" y="4388051"/>
                  </a:lnTo>
                  <a:lnTo>
                    <a:pt x="36233" y="4361545"/>
                  </a:lnTo>
                  <a:lnTo>
                    <a:pt x="9721" y="4322234"/>
                  </a:lnTo>
                  <a:lnTo>
                    <a:pt x="0" y="4274099"/>
                  </a:lnTo>
                  <a:lnTo>
                    <a:pt x="0" y="123672"/>
                  </a:lnTo>
                  <a:close/>
                </a:path>
              </a:pathLst>
            </a:custGeom>
            <a:ln w="5817">
              <a:solidFill>
                <a:srgbClr val="172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934646" y="3759587"/>
            <a:ext cx="1682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50" b="1" spc="-10">
                <a:latin typeface="Arial"/>
                <a:cs typeface="Arial"/>
              </a:rPr>
              <a:t>Collaborative </a:t>
            </a:r>
            <a:r>
              <a:rPr sz="1650" b="1" spc="-40">
                <a:latin typeface="Arial"/>
                <a:cs typeface="Arial"/>
              </a:rPr>
              <a:t>Organizing</a:t>
            </a:r>
            <a:r>
              <a:rPr sz="1650" b="1" spc="-30">
                <a:latin typeface="Arial"/>
                <a:cs typeface="Arial"/>
              </a:rPr>
              <a:t> </a:t>
            </a:r>
            <a:r>
              <a:rPr sz="1650" b="1" spc="-75">
                <a:latin typeface="Arial"/>
                <a:cs typeface="Arial"/>
              </a:rPr>
              <a:t>Tasks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34646" y="4515231"/>
            <a:ext cx="21012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100"/>
              </a:spcBef>
              <a:buChar char="•"/>
              <a:tabLst>
                <a:tab pos="146050" algn="l"/>
              </a:tabLst>
            </a:pPr>
            <a:r>
              <a:rPr sz="1100" spc="-35">
                <a:latin typeface="Arial MT"/>
                <a:cs typeface="Arial MT"/>
              </a:rPr>
              <a:t>The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human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and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the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robot arrange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blocks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to</a:t>
            </a:r>
            <a:r>
              <a:rPr sz="1100" spc="1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sort</a:t>
            </a:r>
            <a:r>
              <a:rPr sz="1100" spc="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blocks</a:t>
            </a:r>
            <a:r>
              <a:rPr sz="1100" spc="1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by </a:t>
            </a:r>
            <a:r>
              <a:rPr sz="1100">
                <a:latin typeface="Arial MT"/>
                <a:cs typeface="Arial MT"/>
              </a:rPr>
              <a:t>color,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size, </a:t>
            </a:r>
            <a:r>
              <a:rPr sz="1100">
                <a:latin typeface="Arial MT"/>
                <a:cs typeface="Arial MT"/>
              </a:rPr>
              <a:t>or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shape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into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zones</a:t>
            </a:r>
            <a:r>
              <a:rPr sz="1100" spc="-25">
                <a:latin typeface="Arial MT"/>
                <a:cs typeface="Arial MT"/>
              </a:rPr>
              <a:t> on </a:t>
            </a:r>
            <a:r>
              <a:rPr sz="1100">
                <a:latin typeface="Arial MT"/>
                <a:cs typeface="Arial MT"/>
              </a:rPr>
              <a:t>the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table.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29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  <a:p>
            <a:pPr marL="274320" marR="197485">
              <a:lnSpc>
                <a:spcPts val="1320"/>
              </a:lnSpc>
              <a:spcBef>
                <a:spcPts val="40"/>
              </a:spcBef>
            </a:pPr>
            <a:r>
              <a:rPr sz="1100" b="1" spc="-10">
                <a:latin typeface="Arial"/>
                <a:cs typeface="Arial"/>
              </a:rPr>
              <a:t>Goal:</a:t>
            </a:r>
            <a:r>
              <a:rPr sz="1100" b="1" spc="-30">
                <a:latin typeface="Arial"/>
                <a:cs typeface="Arial"/>
              </a:rPr>
              <a:t> </a:t>
            </a:r>
            <a:r>
              <a:rPr sz="1100" spc="-10">
                <a:latin typeface="Arial MT"/>
                <a:cs typeface="Arial MT"/>
              </a:rPr>
              <a:t>Efficiently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organize while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adapting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to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changes.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934646" y="5685963"/>
            <a:ext cx="15868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50" b="1" spc="-10">
                <a:latin typeface="Arial"/>
                <a:cs typeface="Arial"/>
              </a:rPr>
              <a:t>Collaborative </a:t>
            </a:r>
            <a:r>
              <a:rPr sz="1650" b="1" spc="-50">
                <a:latin typeface="Arial"/>
                <a:cs typeface="Arial"/>
              </a:rPr>
              <a:t>Supplying</a:t>
            </a:r>
            <a:r>
              <a:rPr sz="1650" b="1" spc="-60">
                <a:latin typeface="Arial"/>
                <a:cs typeface="Arial"/>
              </a:rPr>
              <a:t> </a:t>
            </a:r>
            <a:r>
              <a:rPr sz="1650" b="1" spc="-80">
                <a:latin typeface="Arial"/>
                <a:cs typeface="Arial"/>
              </a:rPr>
              <a:t>Tasks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34646" y="6442194"/>
            <a:ext cx="2188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 marR="5080" indent="-11874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30810" algn="l"/>
              </a:tabLst>
            </a:pPr>
            <a:r>
              <a:rPr sz="1100" spc="-35">
                <a:latin typeface="Arial MT"/>
                <a:cs typeface="Arial MT"/>
              </a:rPr>
              <a:t>The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robot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delivers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specific</a:t>
            </a:r>
            <a:r>
              <a:rPr sz="1100" spc="-1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blocks </a:t>
            </a:r>
            <a:r>
              <a:rPr sz="1100">
                <a:latin typeface="Arial MT"/>
                <a:cs typeface="Arial MT"/>
              </a:rPr>
              <a:t>to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the</a:t>
            </a:r>
            <a:r>
              <a:rPr sz="1100" spc="-20">
                <a:latin typeface="Arial MT"/>
                <a:cs typeface="Arial MT"/>
              </a:rPr>
              <a:t> human </a:t>
            </a:r>
            <a:r>
              <a:rPr sz="1100">
                <a:latin typeface="Arial MT"/>
                <a:cs typeface="Arial MT"/>
              </a:rPr>
              <a:t>for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placement. Actions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adjust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dynamically</a:t>
            </a:r>
            <a:r>
              <a:rPr sz="1100" spc="-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based </a:t>
            </a:r>
            <a:r>
              <a:rPr sz="1100">
                <a:latin typeface="Arial MT"/>
                <a:cs typeface="Arial MT"/>
              </a:rPr>
              <a:t>on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evolving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task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needs.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34669" y="7279921"/>
            <a:ext cx="18402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6050" algn="l"/>
              </a:tabLst>
            </a:pPr>
            <a:r>
              <a:rPr sz="1100" b="1" spc="-10">
                <a:latin typeface="Arial"/>
                <a:cs typeface="Arial"/>
              </a:rPr>
              <a:t>Goal:</a:t>
            </a:r>
            <a:r>
              <a:rPr sz="1100" b="1" spc="-30">
                <a:latin typeface="Arial"/>
                <a:cs typeface="Arial"/>
              </a:rPr>
              <a:t> </a:t>
            </a:r>
            <a:r>
              <a:rPr sz="1100" spc="-10">
                <a:latin typeface="Arial MT"/>
                <a:cs typeface="Arial MT"/>
              </a:rPr>
              <a:t>Efficiently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supply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and </a:t>
            </a:r>
            <a:r>
              <a:rPr sz="1100">
                <a:latin typeface="Arial MT"/>
                <a:cs typeface="Arial MT"/>
              </a:rPr>
              <a:t>position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items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to</a:t>
            </a:r>
            <a:r>
              <a:rPr sz="1100" spc="-20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support</a:t>
            </a:r>
            <a:r>
              <a:rPr sz="1100" spc="-20">
                <a:latin typeface="Arial MT"/>
                <a:cs typeface="Arial MT"/>
              </a:rPr>
              <a:t> task </a:t>
            </a:r>
            <a:r>
              <a:rPr sz="1100" spc="-10">
                <a:latin typeface="Arial MT"/>
                <a:cs typeface="Arial MT"/>
              </a:rPr>
              <a:t>completion.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8029768" y="4107728"/>
            <a:ext cx="4506595" cy="3838575"/>
            <a:chOff x="8029768" y="4107728"/>
            <a:chExt cx="4506595" cy="3838575"/>
          </a:xfrm>
        </p:grpSpPr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29768" y="4107728"/>
              <a:ext cx="2672966" cy="251305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38597" y="5568824"/>
              <a:ext cx="3897182" cy="237728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508378" y="5815065"/>
              <a:ext cx="647676" cy="62825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75416" y="5665971"/>
              <a:ext cx="647676" cy="628256"/>
            </a:xfrm>
            <a:prstGeom prst="rect">
              <a:avLst/>
            </a:prstGeom>
          </p:spPr>
        </p:pic>
      </p:grpSp>
      <p:sp>
        <p:nvSpPr>
          <p:cNvPr id="114" name="object 114"/>
          <p:cNvSpPr/>
          <p:nvPr/>
        </p:nvSpPr>
        <p:spPr>
          <a:xfrm>
            <a:off x="15002800" y="8398930"/>
            <a:ext cx="4817110" cy="4356100"/>
          </a:xfrm>
          <a:custGeom>
            <a:avLst/>
            <a:gdLst/>
            <a:ahLst/>
            <a:cxnLst/>
            <a:rect l="l" t="t" r="r" b="b"/>
            <a:pathLst>
              <a:path w="4817109" h="4356100">
                <a:moveTo>
                  <a:pt x="0" y="75215"/>
                </a:moveTo>
                <a:lnTo>
                  <a:pt x="5902" y="45941"/>
                </a:lnTo>
                <a:lnTo>
                  <a:pt x="22003" y="22032"/>
                </a:lnTo>
                <a:lnTo>
                  <a:pt x="45891" y="5911"/>
                </a:lnTo>
                <a:lnTo>
                  <a:pt x="75157" y="0"/>
                </a:lnTo>
                <a:lnTo>
                  <a:pt x="4741391" y="0"/>
                </a:lnTo>
                <a:lnTo>
                  <a:pt x="4770666" y="5911"/>
                </a:lnTo>
                <a:lnTo>
                  <a:pt x="4794574" y="22032"/>
                </a:lnTo>
                <a:lnTo>
                  <a:pt x="4810695" y="45941"/>
                </a:lnTo>
                <a:lnTo>
                  <a:pt x="4816607" y="75215"/>
                </a:lnTo>
                <a:lnTo>
                  <a:pt x="4816607" y="4280730"/>
                </a:lnTo>
                <a:lnTo>
                  <a:pt x="4810695" y="4309996"/>
                </a:lnTo>
                <a:lnTo>
                  <a:pt x="4794574" y="4333885"/>
                </a:lnTo>
                <a:lnTo>
                  <a:pt x="4770666" y="4349985"/>
                </a:lnTo>
                <a:lnTo>
                  <a:pt x="4741391" y="4355888"/>
                </a:lnTo>
                <a:lnTo>
                  <a:pt x="75157" y="4355888"/>
                </a:lnTo>
                <a:lnTo>
                  <a:pt x="45891" y="4349985"/>
                </a:lnTo>
                <a:lnTo>
                  <a:pt x="22003" y="4333885"/>
                </a:lnTo>
                <a:lnTo>
                  <a:pt x="5902" y="4309996"/>
                </a:lnTo>
                <a:lnTo>
                  <a:pt x="0" y="4280730"/>
                </a:lnTo>
                <a:lnTo>
                  <a:pt x="0" y="75215"/>
                </a:lnTo>
                <a:close/>
              </a:path>
            </a:pathLst>
          </a:custGeom>
          <a:ln w="5817">
            <a:solidFill>
              <a:srgbClr val="172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5222142" y="8609783"/>
            <a:ext cx="4184015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0594">
              <a:lnSpc>
                <a:spcPct val="100000"/>
              </a:lnSpc>
              <a:spcBef>
                <a:spcPts val="95"/>
              </a:spcBef>
            </a:pPr>
            <a:r>
              <a:rPr sz="2200" b="1" spc="-30">
                <a:latin typeface="Arial"/>
                <a:cs typeface="Arial"/>
              </a:rPr>
              <a:t>Potential</a:t>
            </a:r>
            <a:r>
              <a:rPr sz="2200" b="1" spc="-90">
                <a:latin typeface="Arial"/>
                <a:cs typeface="Arial"/>
              </a:rPr>
              <a:t> </a:t>
            </a:r>
            <a:r>
              <a:rPr sz="2200" b="1" spc="-45">
                <a:latin typeface="Arial"/>
                <a:cs typeface="Arial"/>
              </a:rPr>
              <a:t>Challenges</a:t>
            </a:r>
            <a:r>
              <a:rPr sz="2200" b="1" spc="-90">
                <a:latin typeface="Arial"/>
                <a:cs typeface="Arial"/>
              </a:rPr>
              <a:t> </a:t>
            </a:r>
            <a:r>
              <a:rPr sz="2200" b="1" spc="-30">
                <a:latin typeface="Arial"/>
                <a:cs typeface="Arial"/>
              </a:rPr>
              <a:t>and </a:t>
            </a:r>
            <a:r>
              <a:rPr sz="2200" b="1" spc="-10">
                <a:latin typeface="Arial"/>
                <a:cs typeface="Arial"/>
              </a:rPr>
              <a:t>Limitations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650" spc="-50">
                <a:latin typeface="Arial MT"/>
                <a:cs typeface="Arial MT"/>
              </a:rPr>
              <a:t>When </a:t>
            </a:r>
            <a:r>
              <a:rPr sz="1650">
                <a:latin typeface="Arial MT"/>
                <a:cs typeface="Arial MT"/>
              </a:rPr>
              <a:t>designing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</a:t>
            </a:r>
            <a:r>
              <a:rPr sz="1650" spc="-5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potential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solution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for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safe </a:t>
            </a:r>
            <a:r>
              <a:rPr sz="1650" spc="-55">
                <a:latin typeface="Arial MT"/>
                <a:cs typeface="Arial MT"/>
              </a:rPr>
              <a:t>human-</a:t>
            </a:r>
            <a:r>
              <a:rPr sz="1650">
                <a:latin typeface="Arial MT"/>
                <a:cs typeface="Arial MT"/>
              </a:rPr>
              <a:t>robot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collaboration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setting,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there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are </a:t>
            </a:r>
            <a:r>
              <a:rPr sz="1650" spc="-20">
                <a:latin typeface="Arial MT"/>
                <a:cs typeface="Arial MT"/>
              </a:rPr>
              <a:t>some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challenges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that</a:t>
            </a:r>
            <a:r>
              <a:rPr sz="1650" spc="-7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appear.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5222140" y="10287352"/>
            <a:ext cx="3927475" cy="178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189865" algn="l"/>
              </a:tabLst>
            </a:pPr>
            <a:r>
              <a:rPr sz="1650" spc="-10">
                <a:latin typeface="Arial MT"/>
                <a:cs typeface="Arial MT"/>
              </a:rPr>
              <a:t>Latency</a:t>
            </a:r>
            <a:r>
              <a:rPr sz="1650" spc="-4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in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Response</a:t>
            </a:r>
            <a:r>
              <a:rPr sz="1650" spc="-4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Time</a:t>
            </a:r>
            <a:endParaRPr sz="1650">
              <a:latin typeface="Arial MT"/>
              <a:cs typeface="Arial MT"/>
            </a:endParaRPr>
          </a:p>
          <a:p>
            <a:pPr marL="189865" indent="-177165">
              <a:lnSpc>
                <a:spcPts val="1980"/>
              </a:lnSpc>
              <a:buFont typeface="Times New Roman"/>
              <a:buChar char="•"/>
              <a:tabLst>
                <a:tab pos="189865" algn="l"/>
              </a:tabLst>
            </a:pPr>
            <a:r>
              <a:rPr sz="1650" spc="-30">
                <a:latin typeface="Arial MT"/>
                <a:cs typeface="Arial MT"/>
              </a:rPr>
              <a:t>Human</a:t>
            </a:r>
            <a:r>
              <a:rPr sz="1650" spc="-65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Behavior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Prediction</a:t>
            </a:r>
            <a:endParaRPr sz="1650">
              <a:latin typeface="Arial MT"/>
              <a:cs typeface="Arial MT"/>
            </a:endParaRPr>
          </a:p>
          <a:p>
            <a:pPr marL="189230" marR="5080" indent="-177165">
              <a:lnSpc>
                <a:spcPct val="100000"/>
              </a:lnSpc>
              <a:buFont typeface="Times New Roman"/>
              <a:buChar char="•"/>
              <a:tabLst>
                <a:tab pos="190500" algn="l"/>
              </a:tabLst>
            </a:pPr>
            <a:r>
              <a:rPr sz="1650" spc="-20">
                <a:latin typeface="Arial MT"/>
                <a:cs typeface="Arial MT"/>
              </a:rPr>
              <a:t>Maintaining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Balance</a:t>
            </a:r>
            <a:r>
              <a:rPr sz="1650" spc="-7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Between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Safety</a:t>
            </a:r>
            <a:r>
              <a:rPr sz="1650" spc="-7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and 	</a:t>
            </a:r>
            <a:r>
              <a:rPr sz="1650" spc="-10">
                <a:latin typeface="Arial MT"/>
                <a:cs typeface="Arial MT"/>
              </a:rPr>
              <a:t>Efficiency</a:t>
            </a:r>
            <a:endParaRPr sz="1650">
              <a:latin typeface="Arial MT"/>
              <a:cs typeface="Arial MT"/>
            </a:endParaRPr>
          </a:p>
          <a:p>
            <a:pPr marL="189865" indent="-177165">
              <a:lnSpc>
                <a:spcPts val="1975"/>
              </a:lnSpc>
              <a:buFont typeface="Times New Roman"/>
              <a:buChar char="•"/>
              <a:tabLst>
                <a:tab pos="189865" algn="l"/>
              </a:tabLst>
            </a:pPr>
            <a:r>
              <a:rPr sz="1650" spc="-35">
                <a:latin typeface="Arial MT"/>
                <a:cs typeface="Arial MT"/>
              </a:rPr>
              <a:t>Environmental</a:t>
            </a:r>
            <a:r>
              <a:rPr sz="1650" spc="-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Variability</a:t>
            </a:r>
            <a:endParaRPr sz="1650">
              <a:latin typeface="Arial MT"/>
              <a:cs typeface="Arial MT"/>
            </a:endParaRPr>
          </a:p>
          <a:p>
            <a:pPr marL="189865" indent="-177165">
              <a:lnSpc>
                <a:spcPts val="1980"/>
              </a:lnSpc>
              <a:buFont typeface="Times New Roman"/>
              <a:buChar char="•"/>
              <a:tabLst>
                <a:tab pos="189865" algn="l"/>
              </a:tabLst>
            </a:pPr>
            <a:r>
              <a:rPr sz="1650" spc="-25">
                <a:latin typeface="Arial MT"/>
                <a:cs typeface="Arial MT"/>
              </a:rPr>
              <a:t>Maintenance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and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Sensor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Degradation</a:t>
            </a:r>
            <a:endParaRPr sz="1650">
              <a:latin typeface="Arial MT"/>
              <a:cs typeface="Arial MT"/>
            </a:endParaRPr>
          </a:p>
          <a:p>
            <a:pPr marL="189865" indent="-177165">
              <a:lnSpc>
                <a:spcPct val="100000"/>
              </a:lnSpc>
              <a:buFont typeface="Times New Roman"/>
              <a:buChar char="•"/>
              <a:tabLst>
                <a:tab pos="189865" algn="l"/>
              </a:tabLst>
            </a:pPr>
            <a:r>
              <a:rPr sz="1650" spc="-20">
                <a:latin typeface="Arial MT"/>
                <a:cs typeface="Arial MT"/>
              </a:rPr>
              <a:t>Dynamic</a:t>
            </a:r>
            <a:r>
              <a:rPr sz="1650" spc="-8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Obstacle</a:t>
            </a:r>
            <a:r>
              <a:rPr sz="1650" spc="-75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Recognition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3790596" y="13586912"/>
            <a:ext cx="6009005" cy="899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b="1" spc="-10">
                <a:latin typeface="Arial"/>
                <a:cs typeface="Arial"/>
              </a:rPr>
              <a:t>Citations</a:t>
            </a:r>
            <a:endParaRPr sz="2200">
              <a:latin typeface="Arial"/>
              <a:cs typeface="Arial"/>
            </a:endParaRPr>
          </a:p>
          <a:p>
            <a:pPr marL="429895" indent="-417195">
              <a:lnSpc>
                <a:spcPts val="1980"/>
              </a:lnSpc>
              <a:spcBef>
                <a:spcPts val="120"/>
              </a:spcBef>
              <a:buAutoNum type="arabicPlain"/>
              <a:tabLst>
                <a:tab pos="429895" algn="l"/>
              </a:tabLst>
            </a:pPr>
            <a:r>
              <a:rPr sz="1650">
                <a:latin typeface="Arial MT"/>
                <a:cs typeface="Arial MT"/>
              </a:rPr>
              <a:t>Intel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40">
                <a:latin typeface="Arial MT"/>
                <a:cs typeface="Arial MT"/>
              </a:rPr>
              <a:t>RealSense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D455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Technical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25">
                <a:latin typeface="Arial MT"/>
                <a:cs typeface="Arial MT"/>
              </a:rPr>
              <a:t>Documentation</a:t>
            </a:r>
            <a:r>
              <a:rPr sz="1650" spc="-50">
                <a:latin typeface="Arial MT"/>
                <a:cs typeface="Arial MT"/>
              </a:rPr>
              <a:t> </a:t>
            </a:r>
            <a:r>
              <a:rPr sz="1650" spc="-10">
                <a:latin typeface="Arial MT"/>
                <a:cs typeface="Arial MT"/>
              </a:rPr>
              <a:t>(2024)</a:t>
            </a:r>
            <a:endParaRPr sz="1650">
              <a:latin typeface="Arial MT"/>
              <a:cs typeface="Arial MT"/>
            </a:endParaRPr>
          </a:p>
          <a:p>
            <a:pPr marL="429895" indent="-417195">
              <a:lnSpc>
                <a:spcPct val="100000"/>
              </a:lnSpc>
              <a:buAutoNum type="arabicPlain"/>
              <a:tabLst>
                <a:tab pos="429895" algn="l"/>
              </a:tabLst>
            </a:pPr>
            <a:r>
              <a:rPr sz="1650" spc="-30">
                <a:latin typeface="Arial MT"/>
                <a:cs typeface="Arial MT"/>
              </a:rPr>
              <a:t>Previous</a:t>
            </a:r>
            <a:r>
              <a:rPr sz="1650" spc="-60">
                <a:latin typeface="Arial MT"/>
                <a:cs typeface="Arial MT"/>
              </a:rPr>
              <a:t> </a:t>
            </a:r>
            <a:r>
              <a:rPr sz="1650" spc="-85">
                <a:latin typeface="Arial MT"/>
                <a:cs typeface="Arial MT"/>
              </a:rPr>
              <a:t>VCU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 spc="-20">
                <a:latin typeface="Arial MT"/>
                <a:cs typeface="Arial MT"/>
              </a:rPr>
              <a:t>Capstone</a:t>
            </a:r>
            <a:r>
              <a:rPr sz="1650" spc="-10">
                <a:latin typeface="Arial MT"/>
                <a:cs typeface="Arial MT"/>
              </a:rPr>
              <a:t> Projects (2022-</a:t>
            </a:r>
            <a:r>
              <a:rPr sz="1650">
                <a:latin typeface="Arial MT"/>
                <a:cs typeface="Arial MT"/>
              </a:rPr>
              <a:t>2023)</a:t>
            </a:r>
            <a:r>
              <a:rPr sz="1650" spc="-15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-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 spc="-40">
                <a:latin typeface="Arial MT"/>
                <a:cs typeface="Arial MT"/>
              </a:rPr>
              <a:t>Phases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>
                <a:latin typeface="Arial MT"/>
                <a:cs typeface="Arial MT"/>
              </a:rPr>
              <a:t>1</a:t>
            </a:r>
            <a:r>
              <a:rPr sz="1650" spc="-10">
                <a:latin typeface="Arial MT"/>
                <a:cs typeface="Arial MT"/>
              </a:rPr>
              <a:t> </a:t>
            </a:r>
            <a:r>
              <a:rPr sz="1650" spc="-185">
                <a:latin typeface="Arial MT"/>
                <a:cs typeface="Arial MT"/>
              </a:rPr>
              <a:t>&amp;</a:t>
            </a:r>
            <a:r>
              <a:rPr sz="1650" spc="35">
                <a:latin typeface="Arial MT"/>
                <a:cs typeface="Arial MT"/>
              </a:rPr>
              <a:t> </a:t>
            </a:r>
            <a:r>
              <a:rPr sz="1650" spc="-50"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5004197" y="2701081"/>
            <a:ext cx="4817110" cy="5445125"/>
          </a:xfrm>
          <a:custGeom>
            <a:avLst/>
            <a:gdLst/>
            <a:ahLst/>
            <a:cxnLst/>
            <a:rect l="l" t="t" r="r" b="b"/>
            <a:pathLst>
              <a:path w="4817109" h="5445125">
                <a:moveTo>
                  <a:pt x="0" y="91154"/>
                </a:moveTo>
                <a:lnTo>
                  <a:pt x="7158" y="55659"/>
                </a:lnTo>
                <a:lnTo>
                  <a:pt x="26686" y="26686"/>
                </a:lnTo>
                <a:lnTo>
                  <a:pt x="55659" y="7158"/>
                </a:lnTo>
                <a:lnTo>
                  <a:pt x="91154" y="0"/>
                </a:lnTo>
                <a:lnTo>
                  <a:pt x="4725510" y="0"/>
                </a:lnTo>
                <a:lnTo>
                  <a:pt x="4760972" y="7158"/>
                </a:lnTo>
                <a:lnTo>
                  <a:pt x="4789928" y="26686"/>
                </a:lnTo>
                <a:lnTo>
                  <a:pt x="4809449" y="55659"/>
                </a:lnTo>
                <a:lnTo>
                  <a:pt x="4816607" y="91154"/>
                </a:lnTo>
                <a:lnTo>
                  <a:pt x="4816607" y="5353705"/>
                </a:lnTo>
                <a:lnTo>
                  <a:pt x="4809449" y="5389201"/>
                </a:lnTo>
                <a:lnTo>
                  <a:pt x="4789928" y="5418174"/>
                </a:lnTo>
                <a:lnTo>
                  <a:pt x="4760972" y="5437701"/>
                </a:lnTo>
                <a:lnTo>
                  <a:pt x="4725510" y="5444860"/>
                </a:lnTo>
                <a:lnTo>
                  <a:pt x="91154" y="5444860"/>
                </a:lnTo>
                <a:lnTo>
                  <a:pt x="55659" y="5437701"/>
                </a:lnTo>
                <a:lnTo>
                  <a:pt x="26686" y="5418174"/>
                </a:lnTo>
                <a:lnTo>
                  <a:pt x="7158" y="5389201"/>
                </a:lnTo>
                <a:lnTo>
                  <a:pt x="0" y="5353705"/>
                </a:lnTo>
                <a:lnTo>
                  <a:pt x="0" y="91154"/>
                </a:lnTo>
                <a:close/>
              </a:path>
            </a:pathLst>
          </a:custGeom>
          <a:ln w="5817">
            <a:solidFill>
              <a:srgbClr val="172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5228132" y="2916966"/>
            <a:ext cx="2117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>
                <a:latin typeface="Arial"/>
                <a:cs typeface="Arial"/>
              </a:rPr>
              <a:t>Project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40">
                <a:latin typeface="Arial"/>
                <a:cs typeface="Arial"/>
              </a:rPr>
              <a:t>Timeline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6655688" y="3489073"/>
            <a:ext cx="1419860" cy="4342765"/>
            <a:chOff x="16655688" y="3489073"/>
            <a:chExt cx="1419860" cy="4342765"/>
          </a:xfrm>
        </p:grpSpPr>
        <p:sp>
          <p:nvSpPr>
            <p:cNvPr id="121" name="object 121"/>
            <p:cNvSpPr/>
            <p:nvPr/>
          </p:nvSpPr>
          <p:spPr>
            <a:xfrm>
              <a:off x="17521864" y="7742987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542333" y="0"/>
                  </a:moveTo>
                  <a:lnTo>
                    <a:pt x="0" y="0"/>
                  </a:lnTo>
                </a:path>
              </a:pathLst>
            </a:custGeom>
            <a:ln w="21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666801" y="5740481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542391" y="0"/>
                  </a:moveTo>
                  <a:lnTo>
                    <a:pt x="0" y="0"/>
                  </a:lnTo>
                </a:path>
              </a:pathLst>
            </a:custGeom>
            <a:ln w="21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372590" y="3659109"/>
              <a:ext cx="542925" cy="0"/>
            </a:xfrm>
            <a:custGeom>
              <a:avLst/>
              <a:gdLst/>
              <a:ahLst/>
              <a:cxnLst/>
              <a:rect l="l" t="t" r="r" b="b"/>
              <a:pathLst>
                <a:path w="542925">
                  <a:moveTo>
                    <a:pt x="542333" y="0"/>
                  </a:moveTo>
                  <a:lnTo>
                    <a:pt x="0" y="0"/>
                  </a:lnTo>
                </a:path>
              </a:pathLst>
            </a:custGeom>
            <a:ln w="21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378699" y="3641076"/>
              <a:ext cx="0" cy="4179570"/>
            </a:xfrm>
            <a:custGeom>
              <a:avLst/>
              <a:gdLst/>
              <a:ahLst/>
              <a:cxnLst/>
              <a:rect l="l" t="t" r="r" b="b"/>
              <a:pathLst>
                <a:path h="4179570">
                  <a:moveTo>
                    <a:pt x="0" y="4179570"/>
                  </a:moveTo>
                  <a:lnTo>
                    <a:pt x="0" y="0"/>
                  </a:lnTo>
                </a:path>
              </a:pathLst>
            </a:custGeom>
            <a:ln w="21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7209193" y="3489073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59" h="340360">
                  <a:moveTo>
                    <a:pt x="170035" y="0"/>
                  </a:moveTo>
                  <a:lnTo>
                    <a:pt x="124819" y="6075"/>
                  </a:lnTo>
                  <a:lnTo>
                    <a:pt x="84197" y="23219"/>
                  </a:lnTo>
                  <a:lnTo>
                    <a:pt x="49787" y="49809"/>
                  </a:lnTo>
                  <a:lnTo>
                    <a:pt x="23206" y="84223"/>
                  </a:lnTo>
                  <a:lnTo>
                    <a:pt x="6071" y="124839"/>
                  </a:lnTo>
                  <a:lnTo>
                    <a:pt x="0" y="170035"/>
                  </a:lnTo>
                  <a:lnTo>
                    <a:pt x="6071" y="215231"/>
                  </a:lnTo>
                  <a:lnTo>
                    <a:pt x="23206" y="255847"/>
                  </a:lnTo>
                  <a:lnTo>
                    <a:pt x="49787" y="290261"/>
                  </a:lnTo>
                  <a:lnTo>
                    <a:pt x="84197" y="316852"/>
                  </a:lnTo>
                  <a:lnTo>
                    <a:pt x="124819" y="333995"/>
                  </a:lnTo>
                  <a:lnTo>
                    <a:pt x="170035" y="340071"/>
                  </a:lnTo>
                  <a:lnTo>
                    <a:pt x="215231" y="333995"/>
                  </a:lnTo>
                  <a:lnTo>
                    <a:pt x="255847" y="316852"/>
                  </a:lnTo>
                  <a:lnTo>
                    <a:pt x="290261" y="290261"/>
                  </a:lnTo>
                  <a:lnTo>
                    <a:pt x="316852" y="255847"/>
                  </a:lnTo>
                  <a:lnTo>
                    <a:pt x="333995" y="215231"/>
                  </a:lnTo>
                  <a:lnTo>
                    <a:pt x="340071" y="170035"/>
                  </a:lnTo>
                  <a:lnTo>
                    <a:pt x="333995" y="124839"/>
                  </a:lnTo>
                  <a:lnTo>
                    <a:pt x="316852" y="84223"/>
                  </a:lnTo>
                  <a:lnTo>
                    <a:pt x="290261" y="49809"/>
                  </a:lnTo>
                  <a:lnTo>
                    <a:pt x="255847" y="23219"/>
                  </a:lnTo>
                  <a:lnTo>
                    <a:pt x="215231" y="6075"/>
                  </a:lnTo>
                  <a:lnTo>
                    <a:pt x="170035" y="0"/>
                  </a:lnTo>
                  <a:close/>
                </a:path>
              </a:pathLst>
            </a:custGeom>
            <a:solidFill>
              <a:srgbClr val="B2D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17337622" y="3515406"/>
            <a:ext cx="1428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7212502" y="7575626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59" h="340359">
                <a:moveTo>
                  <a:pt x="170035" y="0"/>
                </a:moveTo>
                <a:lnTo>
                  <a:pt x="124819" y="6075"/>
                </a:lnTo>
                <a:lnTo>
                  <a:pt x="84197" y="23219"/>
                </a:lnTo>
                <a:lnTo>
                  <a:pt x="49787" y="49809"/>
                </a:lnTo>
                <a:lnTo>
                  <a:pt x="23206" y="84223"/>
                </a:lnTo>
                <a:lnTo>
                  <a:pt x="6071" y="124839"/>
                </a:lnTo>
                <a:lnTo>
                  <a:pt x="0" y="170035"/>
                </a:lnTo>
                <a:lnTo>
                  <a:pt x="6071" y="215251"/>
                </a:lnTo>
                <a:lnTo>
                  <a:pt x="23206" y="255873"/>
                </a:lnTo>
                <a:lnTo>
                  <a:pt x="49787" y="290283"/>
                </a:lnTo>
                <a:lnTo>
                  <a:pt x="84197" y="316864"/>
                </a:lnTo>
                <a:lnTo>
                  <a:pt x="124819" y="333999"/>
                </a:lnTo>
                <a:lnTo>
                  <a:pt x="170035" y="340071"/>
                </a:lnTo>
                <a:lnTo>
                  <a:pt x="215231" y="333999"/>
                </a:lnTo>
                <a:lnTo>
                  <a:pt x="255847" y="316864"/>
                </a:lnTo>
                <a:lnTo>
                  <a:pt x="290261" y="290283"/>
                </a:lnTo>
                <a:lnTo>
                  <a:pt x="316852" y="255873"/>
                </a:lnTo>
                <a:lnTo>
                  <a:pt x="333995" y="215251"/>
                </a:lnTo>
                <a:lnTo>
                  <a:pt x="340071" y="170035"/>
                </a:lnTo>
                <a:lnTo>
                  <a:pt x="333995" y="124839"/>
                </a:lnTo>
                <a:lnTo>
                  <a:pt x="316852" y="84223"/>
                </a:lnTo>
                <a:lnTo>
                  <a:pt x="290261" y="49809"/>
                </a:lnTo>
                <a:lnTo>
                  <a:pt x="255847" y="23219"/>
                </a:lnTo>
                <a:lnTo>
                  <a:pt x="215231" y="6075"/>
                </a:lnTo>
                <a:lnTo>
                  <a:pt x="170035" y="0"/>
                </a:lnTo>
                <a:close/>
              </a:path>
            </a:pathLst>
          </a:custGeom>
          <a:solidFill>
            <a:srgbClr val="A8DF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7340997" y="7601960"/>
            <a:ext cx="1428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7209192" y="5573884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59" h="340360">
                <a:moveTo>
                  <a:pt x="170035" y="0"/>
                </a:moveTo>
                <a:lnTo>
                  <a:pt x="124819" y="6075"/>
                </a:lnTo>
                <a:lnTo>
                  <a:pt x="84197" y="23219"/>
                </a:lnTo>
                <a:lnTo>
                  <a:pt x="49787" y="49809"/>
                </a:lnTo>
                <a:lnTo>
                  <a:pt x="23206" y="84223"/>
                </a:lnTo>
                <a:lnTo>
                  <a:pt x="6071" y="124839"/>
                </a:lnTo>
                <a:lnTo>
                  <a:pt x="0" y="170035"/>
                </a:lnTo>
                <a:lnTo>
                  <a:pt x="6071" y="215251"/>
                </a:lnTo>
                <a:lnTo>
                  <a:pt x="23206" y="255873"/>
                </a:lnTo>
                <a:lnTo>
                  <a:pt x="49787" y="290283"/>
                </a:lnTo>
                <a:lnTo>
                  <a:pt x="84197" y="316864"/>
                </a:lnTo>
                <a:lnTo>
                  <a:pt x="124819" y="333999"/>
                </a:lnTo>
                <a:lnTo>
                  <a:pt x="170035" y="340071"/>
                </a:lnTo>
                <a:lnTo>
                  <a:pt x="215231" y="333999"/>
                </a:lnTo>
                <a:lnTo>
                  <a:pt x="255847" y="316864"/>
                </a:lnTo>
                <a:lnTo>
                  <a:pt x="290261" y="290283"/>
                </a:lnTo>
                <a:lnTo>
                  <a:pt x="316852" y="255873"/>
                </a:lnTo>
                <a:lnTo>
                  <a:pt x="333995" y="215251"/>
                </a:lnTo>
                <a:lnTo>
                  <a:pt x="340071" y="170035"/>
                </a:lnTo>
                <a:lnTo>
                  <a:pt x="333995" y="124839"/>
                </a:lnTo>
                <a:lnTo>
                  <a:pt x="316852" y="84223"/>
                </a:lnTo>
                <a:lnTo>
                  <a:pt x="290261" y="49809"/>
                </a:lnTo>
                <a:lnTo>
                  <a:pt x="255847" y="23219"/>
                </a:lnTo>
                <a:lnTo>
                  <a:pt x="215231" y="6075"/>
                </a:lnTo>
                <a:lnTo>
                  <a:pt x="170035" y="0"/>
                </a:lnTo>
                <a:close/>
              </a:path>
            </a:pathLst>
          </a:custGeom>
          <a:solidFill>
            <a:srgbClr val="AB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7308931" y="5600095"/>
            <a:ext cx="1428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5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15212852" y="3012183"/>
            <a:ext cx="4486275" cy="4956175"/>
            <a:chOff x="15212852" y="3012183"/>
            <a:chExt cx="4486275" cy="4956175"/>
          </a:xfrm>
        </p:grpSpPr>
        <p:sp>
          <p:nvSpPr>
            <p:cNvPr id="132" name="object 132"/>
            <p:cNvSpPr/>
            <p:nvPr/>
          </p:nvSpPr>
          <p:spPr>
            <a:xfrm>
              <a:off x="18705242" y="6608809"/>
              <a:ext cx="404495" cy="404495"/>
            </a:xfrm>
            <a:custGeom>
              <a:avLst/>
              <a:gdLst/>
              <a:ahLst/>
              <a:cxnLst/>
              <a:rect l="l" t="t" r="r" b="b"/>
              <a:pathLst>
                <a:path w="404494" h="404495">
                  <a:moveTo>
                    <a:pt x="201913" y="0"/>
                  </a:moveTo>
                  <a:lnTo>
                    <a:pt x="155616" y="5332"/>
                  </a:lnTo>
                  <a:lnTo>
                    <a:pt x="113116" y="20522"/>
                  </a:lnTo>
                  <a:lnTo>
                    <a:pt x="75626" y="44357"/>
                  </a:lnTo>
                  <a:lnTo>
                    <a:pt x="44357" y="75626"/>
                  </a:lnTo>
                  <a:lnTo>
                    <a:pt x="20522" y="113116"/>
                  </a:lnTo>
                  <a:lnTo>
                    <a:pt x="5332" y="155616"/>
                  </a:lnTo>
                  <a:lnTo>
                    <a:pt x="0" y="201913"/>
                  </a:lnTo>
                  <a:lnTo>
                    <a:pt x="5332" y="248214"/>
                  </a:lnTo>
                  <a:lnTo>
                    <a:pt x="20522" y="290722"/>
                  </a:lnTo>
                  <a:lnTo>
                    <a:pt x="44357" y="328223"/>
                  </a:lnTo>
                  <a:lnTo>
                    <a:pt x="75626" y="359504"/>
                  </a:lnTo>
                  <a:lnTo>
                    <a:pt x="113116" y="383351"/>
                  </a:lnTo>
                  <a:lnTo>
                    <a:pt x="155616" y="398549"/>
                  </a:lnTo>
                  <a:lnTo>
                    <a:pt x="201913" y="403885"/>
                  </a:lnTo>
                  <a:lnTo>
                    <a:pt x="248214" y="398549"/>
                  </a:lnTo>
                  <a:lnTo>
                    <a:pt x="290722" y="383351"/>
                  </a:lnTo>
                  <a:lnTo>
                    <a:pt x="328223" y="359504"/>
                  </a:lnTo>
                  <a:lnTo>
                    <a:pt x="359504" y="328223"/>
                  </a:lnTo>
                  <a:lnTo>
                    <a:pt x="383351" y="290722"/>
                  </a:lnTo>
                  <a:lnTo>
                    <a:pt x="398549" y="248214"/>
                  </a:lnTo>
                  <a:lnTo>
                    <a:pt x="403885" y="201913"/>
                  </a:lnTo>
                  <a:lnTo>
                    <a:pt x="398549" y="155616"/>
                  </a:lnTo>
                  <a:lnTo>
                    <a:pt x="383351" y="113116"/>
                  </a:lnTo>
                  <a:lnTo>
                    <a:pt x="359504" y="75626"/>
                  </a:lnTo>
                  <a:lnTo>
                    <a:pt x="328223" y="44357"/>
                  </a:lnTo>
                  <a:lnTo>
                    <a:pt x="290722" y="20522"/>
                  </a:lnTo>
                  <a:lnTo>
                    <a:pt x="248214" y="5332"/>
                  </a:lnTo>
                  <a:lnTo>
                    <a:pt x="201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871010" y="3422932"/>
              <a:ext cx="1828164" cy="1654810"/>
            </a:xfrm>
            <a:custGeom>
              <a:avLst/>
              <a:gdLst/>
              <a:ahLst/>
              <a:cxnLst/>
              <a:rect l="l" t="t" r="r" b="b"/>
              <a:pathLst>
                <a:path w="1828165" h="1654810">
                  <a:moveTo>
                    <a:pt x="1647477" y="0"/>
                  </a:moveTo>
                  <a:lnTo>
                    <a:pt x="180157" y="0"/>
                  </a:lnTo>
                  <a:lnTo>
                    <a:pt x="132333" y="6453"/>
                  </a:lnTo>
                  <a:lnTo>
                    <a:pt x="89317" y="24653"/>
                  </a:lnTo>
                  <a:lnTo>
                    <a:pt x="52841" y="52863"/>
                  </a:lnTo>
                  <a:lnTo>
                    <a:pt x="24641" y="89342"/>
                  </a:lnTo>
                  <a:lnTo>
                    <a:pt x="6449" y="132353"/>
                  </a:lnTo>
                  <a:lnTo>
                    <a:pt x="0" y="180157"/>
                  </a:lnTo>
                  <a:lnTo>
                    <a:pt x="0" y="1474242"/>
                  </a:lnTo>
                  <a:lnTo>
                    <a:pt x="6449" y="1522041"/>
                  </a:lnTo>
                  <a:lnTo>
                    <a:pt x="24641" y="1565041"/>
                  </a:lnTo>
                  <a:lnTo>
                    <a:pt x="52841" y="1601507"/>
                  </a:lnTo>
                  <a:lnTo>
                    <a:pt x="89317" y="1629702"/>
                  </a:lnTo>
                  <a:lnTo>
                    <a:pt x="132333" y="1647892"/>
                  </a:lnTo>
                  <a:lnTo>
                    <a:pt x="180157" y="1654341"/>
                  </a:lnTo>
                  <a:lnTo>
                    <a:pt x="1647477" y="1654341"/>
                  </a:lnTo>
                  <a:lnTo>
                    <a:pt x="1695281" y="1647892"/>
                  </a:lnTo>
                  <a:lnTo>
                    <a:pt x="1738291" y="1629702"/>
                  </a:lnTo>
                  <a:lnTo>
                    <a:pt x="1774771" y="1601507"/>
                  </a:lnTo>
                  <a:lnTo>
                    <a:pt x="1802980" y="1565041"/>
                  </a:lnTo>
                  <a:lnTo>
                    <a:pt x="1821181" y="1522041"/>
                  </a:lnTo>
                  <a:lnTo>
                    <a:pt x="1827634" y="1474242"/>
                  </a:lnTo>
                  <a:lnTo>
                    <a:pt x="1827634" y="180157"/>
                  </a:lnTo>
                  <a:lnTo>
                    <a:pt x="1821181" y="132353"/>
                  </a:lnTo>
                  <a:lnTo>
                    <a:pt x="1802980" y="89342"/>
                  </a:lnTo>
                  <a:lnTo>
                    <a:pt x="1774771" y="52863"/>
                  </a:lnTo>
                  <a:lnTo>
                    <a:pt x="1738291" y="24653"/>
                  </a:lnTo>
                  <a:lnTo>
                    <a:pt x="1695281" y="6453"/>
                  </a:lnTo>
                  <a:lnTo>
                    <a:pt x="1647477" y="0"/>
                  </a:lnTo>
                  <a:close/>
                </a:path>
              </a:pathLst>
            </a:custGeom>
            <a:solidFill>
              <a:srgbClr val="B2D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871010" y="6313414"/>
              <a:ext cx="1828164" cy="1654810"/>
            </a:xfrm>
            <a:custGeom>
              <a:avLst/>
              <a:gdLst/>
              <a:ahLst/>
              <a:cxnLst/>
              <a:rect l="l" t="t" r="r" b="b"/>
              <a:pathLst>
                <a:path w="1828165" h="1654809">
                  <a:moveTo>
                    <a:pt x="1647477" y="0"/>
                  </a:moveTo>
                  <a:lnTo>
                    <a:pt x="180157" y="0"/>
                  </a:lnTo>
                  <a:lnTo>
                    <a:pt x="132333" y="6448"/>
                  </a:lnTo>
                  <a:lnTo>
                    <a:pt x="89317" y="24638"/>
                  </a:lnTo>
                  <a:lnTo>
                    <a:pt x="52841" y="52834"/>
                  </a:lnTo>
                  <a:lnTo>
                    <a:pt x="24641" y="89299"/>
                  </a:lnTo>
                  <a:lnTo>
                    <a:pt x="6449" y="132299"/>
                  </a:lnTo>
                  <a:lnTo>
                    <a:pt x="0" y="180099"/>
                  </a:lnTo>
                  <a:lnTo>
                    <a:pt x="0" y="1474184"/>
                  </a:lnTo>
                  <a:lnTo>
                    <a:pt x="6449" y="1521987"/>
                  </a:lnTo>
                  <a:lnTo>
                    <a:pt x="24641" y="1564998"/>
                  </a:lnTo>
                  <a:lnTo>
                    <a:pt x="52841" y="1601478"/>
                  </a:lnTo>
                  <a:lnTo>
                    <a:pt x="89317" y="1629687"/>
                  </a:lnTo>
                  <a:lnTo>
                    <a:pt x="132333" y="1647888"/>
                  </a:lnTo>
                  <a:lnTo>
                    <a:pt x="180157" y="1654341"/>
                  </a:lnTo>
                  <a:lnTo>
                    <a:pt x="1647477" y="1654341"/>
                  </a:lnTo>
                  <a:lnTo>
                    <a:pt x="1695281" y="1647888"/>
                  </a:lnTo>
                  <a:lnTo>
                    <a:pt x="1738291" y="1629687"/>
                  </a:lnTo>
                  <a:lnTo>
                    <a:pt x="1774771" y="1601478"/>
                  </a:lnTo>
                  <a:lnTo>
                    <a:pt x="1802980" y="1564998"/>
                  </a:lnTo>
                  <a:lnTo>
                    <a:pt x="1821181" y="1521987"/>
                  </a:lnTo>
                  <a:lnTo>
                    <a:pt x="1827634" y="1474184"/>
                  </a:lnTo>
                  <a:lnTo>
                    <a:pt x="1827634" y="180099"/>
                  </a:lnTo>
                  <a:lnTo>
                    <a:pt x="1821181" y="132299"/>
                  </a:lnTo>
                  <a:lnTo>
                    <a:pt x="1802980" y="89299"/>
                  </a:lnTo>
                  <a:lnTo>
                    <a:pt x="1774771" y="52834"/>
                  </a:lnTo>
                  <a:lnTo>
                    <a:pt x="1738291" y="24638"/>
                  </a:lnTo>
                  <a:lnTo>
                    <a:pt x="1695281" y="6448"/>
                  </a:lnTo>
                  <a:lnTo>
                    <a:pt x="1647477" y="0"/>
                  </a:lnTo>
                  <a:close/>
                </a:path>
              </a:pathLst>
            </a:custGeom>
            <a:solidFill>
              <a:srgbClr val="A8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8417589" y="5885213"/>
              <a:ext cx="760095" cy="760095"/>
            </a:xfrm>
            <a:custGeom>
              <a:avLst/>
              <a:gdLst/>
              <a:ahLst/>
              <a:cxnLst/>
              <a:rect l="l" t="t" r="r" b="b"/>
              <a:pathLst>
                <a:path w="760094" h="760095">
                  <a:moveTo>
                    <a:pt x="379744" y="0"/>
                  </a:moveTo>
                  <a:lnTo>
                    <a:pt x="332113" y="2959"/>
                  </a:lnTo>
                  <a:lnTo>
                    <a:pt x="286247" y="11598"/>
                  </a:lnTo>
                  <a:lnTo>
                    <a:pt x="242501" y="25563"/>
                  </a:lnTo>
                  <a:lnTo>
                    <a:pt x="201232" y="44496"/>
                  </a:lnTo>
                  <a:lnTo>
                    <a:pt x="162796" y="68042"/>
                  </a:lnTo>
                  <a:lnTo>
                    <a:pt x="127548" y="95845"/>
                  </a:lnTo>
                  <a:lnTo>
                    <a:pt x="95845" y="127548"/>
                  </a:lnTo>
                  <a:lnTo>
                    <a:pt x="68042" y="162796"/>
                  </a:lnTo>
                  <a:lnTo>
                    <a:pt x="44496" y="201232"/>
                  </a:lnTo>
                  <a:lnTo>
                    <a:pt x="25563" y="242501"/>
                  </a:lnTo>
                  <a:lnTo>
                    <a:pt x="11598" y="286247"/>
                  </a:lnTo>
                  <a:lnTo>
                    <a:pt x="2959" y="332113"/>
                  </a:lnTo>
                  <a:lnTo>
                    <a:pt x="0" y="379744"/>
                  </a:lnTo>
                  <a:lnTo>
                    <a:pt x="2959" y="427387"/>
                  </a:lnTo>
                  <a:lnTo>
                    <a:pt x="11598" y="473263"/>
                  </a:lnTo>
                  <a:lnTo>
                    <a:pt x="25563" y="517018"/>
                  </a:lnTo>
                  <a:lnTo>
                    <a:pt x="44496" y="558294"/>
                  </a:lnTo>
                  <a:lnTo>
                    <a:pt x="68042" y="596736"/>
                  </a:lnTo>
                  <a:lnTo>
                    <a:pt x="95845" y="631989"/>
                  </a:lnTo>
                  <a:lnTo>
                    <a:pt x="127548" y="663695"/>
                  </a:lnTo>
                  <a:lnTo>
                    <a:pt x="162796" y="691500"/>
                  </a:lnTo>
                  <a:lnTo>
                    <a:pt x="201232" y="715048"/>
                  </a:lnTo>
                  <a:lnTo>
                    <a:pt x="242501" y="733982"/>
                  </a:lnTo>
                  <a:lnTo>
                    <a:pt x="286247" y="747947"/>
                  </a:lnTo>
                  <a:lnTo>
                    <a:pt x="332113" y="756587"/>
                  </a:lnTo>
                  <a:lnTo>
                    <a:pt x="379744" y="759546"/>
                  </a:lnTo>
                  <a:lnTo>
                    <a:pt x="427374" y="756587"/>
                  </a:lnTo>
                  <a:lnTo>
                    <a:pt x="473240" y="747947"/>
                  </a:lnTo>
                  <a:lnTo>
                    <a:pt x="516986" y="733982"/>
                  </a:lnTo>
                  <a:lnTo>
                    <a:pt x="558255" y="715048"/>
                  </a:lnTo>
                  <a:lnTo>
                    <a:pt x="596692" y="691500"/>
                  </a:lnTo>
                  <a:lnTo>
                    <a:pt x="631939" y="663695"/>
                  </a:lnTo>
                  <a:lnTo>
                    <a:pt x="663643" y="631989"/>
                  </a:lnTo>
                  <a:lnTo>
                    <a:pt x="691445" y="596736"/>
                  </a:lnTo>
                  <a:lnTo>
                    <a:pt x="714991" y="558294"/>
                  </a:lnTo>
                  <a:lnTo>
                    <a:pt x="733924" y="517018"/>
                  </a:lnTo>
                  <a:lnTo>
                    <a:pt x="747889" y="473263"/>
                  </a:lnTo>
                  <a:lnTo>
                    <a:pt x="756529" y="427387"/>
                  </a:lnTo>
                  <a:lnTo>
                    <a:pt x="759488" y="379744"/>
                  </a:lnTo>
                  <a:lnTo>
                    <a:pt x="756529" y="332113"/>
                  </a:lnTo>
                  <a:lnTo>
                    <a:pt x="747889" y="286247"/>
                  </a:lnTo>
                  <a:lnTo>
                    <a:pt x="733924" y="242501"/>
                  </a:lnTo>
                  <a:lnTo>
                    <a:pt x="714991" y="201232"/>
                  </a:lnTo>
                  <a:lnTo>
                    <a:pt x="691445" y="162796"/>
                  </a:lnTo>
                  <a:lnTo>
                    <a:pt x="663643" y="127548"/>
                  </a:lnTo>
                  <a:lnTo>
                    <a:pt x="631939" y="95845"/>
                  </a:lnTo>
                  <a:lnTo>
                    <a:pt x="596692" y="68042"/>
                  </a:lnTo>
                  <a:lnTo>
                    <a:pt x="558255" y="44496"/>
                  </a:lnTo>
                  <a:lnTo>
                    <a:pt x="516986" y="25563"/>
                  </a:lnTo>
                  <a:lnTo>
                    <a:pt x="473240" y="11598"/>
                  </a:lnTo>
                  <a:lnTo>
                    <a:pt x="427374" y="2959"/>
                  </a:lnTo>
                  <a:lnTo>
                    <a:pt x="379744" y="0"/>
                  </a:lnTo>
                  <a:close/>
                </a:path>
              </a:pathLst>
            </a:custGeom>
            <a:solidFill>
              <a:srgbClr val="8F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516765" y="5975734"/>
              <a:ext cx="570865" cy="560070"/>
            </a:xfrm>
            <a:custGeom>
              <a:avLst/>
              <a:gdLst/>
              <a:ahLst/>
              <a:cxnLst/>
              <a:rect l="l" t="t" r="r" b="b"/>
              <a:pathLst>
                <a:path w="570865" h="560070">
                  <a:moveTo>
                    <a:pt x="285389" y="0"/>
                  </a:moveTo>
                  <a:lnTo>
                    <a:pt x="239091" y="3663"/>
                  </a:lnTo>
                  <a:lnTo>
                    <a:pt x="195173" y="14267"/>
                  </a:lnTo>
                  <a:lnTo>
                    <a:pt x="154224" y="31238"/>
                  </a:lnTo>
                  <a:lnTo>
                    <a:pt x="116829" y="53998"/>
                  </a:lnTo>
                  <a:lnTo>
                    <a:pt x="83578" y="81971"/>
                  </a:lnTo>
                  <a:lnTo>
                    <a:pt x="55055" y="114580"/>
                  </a:lnTo>
                  <a:lnTo>
                    <a:pt x="31849" y="151251"/>
                  </a:lnTo>
                  <a:lnTo>
                    <a:pt x="14546" y="191405"/>
                  </a:lnTo>
                  <a:lnTo>
                    <a:pt x="3734" y="234468"/>
                  </a:lnTo>
                  <a:lnTo>
                    <a:pt x="0" y="279863"/>
                  </a:lnTo>
                  <a:lnTo>
                    <a:pt x="3734" y="325256"/>
                  </a:lnTo>
                  <a:lnTo>
                    <a:pt x="14546" y="368315"/>
                  </a:lnTo>
                  <a:lnTo>
                    <a:pt x="31849" y="408463"/>
                  </a:lnTo>
                  <a:lnTo>
                    <a:pt x="55055" y="445125"/>
                  </a:lnTo>
                  <a:lnTo>
                    <a:pt x="83578" y="477726"/>
                  </a:lnTo>
                  <a:lnTo>
                    <a:pt x="116829" y="505691"/>
                  </a:lnTo>
                  <a:lnTo>
                    <a:pt x="154224" y="528443"/>
                  </a:lnTo>
                  <a:lnTo>
                    <a:pt x="195173" y="545407"/>
                  </a:lnTo>
                  <a:lnTo>
                    <a:pt x="239091" y="556007"/>
                  </a:lnTo>
                  <a:lnTo>
                    <a:pt x="285389" y="559668"/>
                  </a:lnTo>
                  <a:lnTo>
                    <a:pt x="331672" y="556007"/>
                  </a:lnTo>
                  <a:lnTo>
                    <a:pt x="375577" y="545407"/>
                  </a:lnTo>
                  <a:lnTo>
                    <a:pt x="416517" y="528443"/>
                  </a:lnTo>
                  <a:lnTo>
                    <a:pt x="453904" y="505691"/>
                  </a:lnTo>
                  <a:lnTo>
                    <a:pt x="487150" y="477726"/>
                  </a:lnTo>
                  <a:lnTo>
                    <a:pt x="515669" y="445125"/>
                  </a:lnTo>
                  <a:lnTo>
                    <a:pt x="538873" y="408463"/>
                  </a:lnTo>
                  <a:lnTo>
                    <a:pt x="556175" y="368315"/>
                  </a:lnTo>
                  <a:lnTo>
                    <a:pt x="566986" y="325256"/>
                  </a:lnTo>
                  <a:lnTo>
                    <a:pt x="570721" y="279863"/>
                  </a:lnTo>
                  <a:lnTo>
                    <a:pt x="566986" y="234468"/>
                  </a:lnTo>
                  <a:lnTo>
                    <a:pt x="556175" y="191405"/>
                  </a:lnTo>
                  <a:lnTo>
                    <a:pt x="538873" y="151251"/>
                  </a:lnTo>
                  <a:lnTo>
                    <a:pt x="515669" y="114580"/>
                  </a:lnTo>
                  <a:lnTo>
                    <a:pt x="487150" y="81971"/>
                  </a:lnTo>
                  <a:lnTo>
                    <a:pt x="453904" y="53998"/>
                  </a:lnTo>
                  <a:lnTo>
                    <a:pt x="416517" y="31238"/>
                  </a:lnTo>
                  <a:lnTo>
                    <a:pt x="375577" y="14267"/>
                  </a:lnTo>
                  <a:lnTo>
                    <a:pt x="331672" y="3663"/>
                  </a:lnTo>
                  <a:lnTo>
                    <a:pt x="285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416079" y="3012183"/>
              <a:ext cx="760095" cy="760095"/>
            </a:xfrm>
            <a:custGeom>
              <a:avLst/>
              <a:gdLst/>
              <a:ahLst/>
              <a:cxnLst/>
              <a:rect l="l" t="t" r="r" b="b"/>
              <a:pathLst>
                <a:path w="760094" h="760095">
                  <a:moveTo>
                    <a:pt x="379744" y="0"/>
                  </a:moveTo>
                  <a:lnTo>
                    <a:pt x="332113" y="2959"/>
                  </a:lnTo>
                  <a:lnTo>
                    <a:pt x="286247" y="11598"/>
                  </a:lnTo>
                  <a:lnTo>
                    <a:pt x="242501" y="25563"/>
                  </a:lnTo>
                  <a:lnTo>
                    <a:pt x="201232" y="44496"/>
                  </a:lnTo>
                  <a:lnTo>
                    <a:pt x="162796" y="68042"/>
                  </a:lnTo>
                  <a:lnTo>
                    <a:pt x="127548" y="95845"/>
                  </a:lnTo>
                  <a:lnTo>
                    <a:pt x="95845" y="127548"/>
                  </a:lnTo>
                  <a:lnTo>
                    <a:pt x="68042" y="162796"/>
                  </a:lnTo>
                  <a:lnTo>
                    <a:pt x="44496" y="201232"/>
                  </a:lnTo>
                  <a:lnTo>
                    <a:pt x="25563" y="242501"/>
                  </a:lnTo>
                  <a:lnTo>
                    <a:pt x="11598" y="286247"/>
                  </a:lnTo>
                  <a:lnTo>
                    <a:pt x="2959" y="332113"/>
                  </a:lnTo>
                  <a:lnTo>
                    <a:pt x="0" y="379744"/>
                  </a:lnTo>
                  <a:lnTo>
                    <a:pt x="2959" y="427374"/>
                  </a:lnTo>
                  <a:lnTo>
                    <a:pt x="11598" y="473240"/>
                  </a:lnTo>
                  <a:lnTo>
                    <a:pt x="25563" y="516986"/>
                  </a:lnTo>
                  <a:lnTo>
                    <a:pt x="44496" y="558255"/>
                  </a:lnTo>
                  <a:lnTo>
                    <a:pt x="68042" y="596692"/>
                  </a:lnTo>
                  <a:lnTo>
                    <a:pt x="95845" y="631939"/>
                  </a:lnTo>
                  <a:lnTo>
                    <a:pt x="127548" y="663643"/>
                  </a:lnTo>
                  <a:lnTo>
                    <a:pt x="162796" y="691445"/>
                  </a:lnTo>
                  <a:lnTo>
                    <a:pt x="201232" y="714991"/>
                  </a:lnTo>
                  <a:lnTo>
                    <a:pt x="242501" y="733924"/>
                  </a:lnTo>
                  <a:lnTo>
                    <a:pt x="286247" y="747889"/>
                  </a:lnTo>
                  <a:lnTo>
                    <a:pt x="332113" y="756529"/>
                  </a:lnTo>
                  <a:lnTo>
                    <a:pt x="379744" y="759488"/>
                  </a:lnTo>
                  <a:lnTo>
                    <a:pt x="427387" y="756529"/>
                  </a:lnTo>
                  <a:lnTo>
                    <a:pt x="473263" y="747889"/>
                  </a:lnTo>
                  <a:lnTo>
                    <a:pt x="517018" y="733924"/>
                  </a:lnTo>
                  <a:lnTo>
                    <a:pt x="558294" y="714991"/>
                  </a:lnTo>
                  <a:lnTo>
                    <a:pt x="596736" y="691445"/>
                  </a:lnTo>
                  <a:lnTo>
                    <a:pt x="631989" y="663643"/>
                  </a:lnTo>
                  <a:lnTo>
                    <a:pt x="663695" y="631939"/>
                  </a:lnTo>
                  <a:lnTo>
                    <a:pt x="691500" y="596692"/>
                  </a:lnTo>
                  <a:lnTo>
                    <a:pt x="715048" y="558255"/>
                  </a:lnTo>
                  <a:lnTo>
                    <a:pt x="733982" y="516986"/>
                  </a:lnTo>
                  <a:lnTo>
                    <a:pt x="747947" y="473240"/>
                  </a:lnTo>
                  <a:lnTo>
                    <a:pt x="756587" y="427374"/>
                  </a:lnTo>
                  <a:lnTo>
                    <a:pt x="759546" y="379744"/>
                  </a:lnTo>
                  <a:lnTo>
                    <a:pt x="756587" y="332113"/>
                  </a:lnTo>
                  <a:lnTo>
                    <a:pt x="747947" y="286247"/>
                  </a:lnTo>
                  <a:lnTo>
                    <a:pt x="733982" y="242501"/>
                  </a:lnTo>
                  <a:lnTo>
                    <a:pt x="715048" y="201232"/>
                  </a:lnTo>
                  <a:lnTo>
                    <a:pt x="691500" y="162796"/>
                  </a:lnTo>
                  <a:lnTo>
                    <a:pt x="663695" y="127548"/>
                  </a:lnTo>
                  <a:lnTo>
                    <a:pt x="631989" y="95845"/>
                  </a:lnTo>
                  <a:lnTo>
                    <a:pt x="596736" y="68042"/>
                  </a:lnTo>
                  <a:lnTo>
                    <a:pt x="558294" y="44496"/>
                  </a:lnTo>
                  <a:lnTo>
                    <a:pt x="517018" y="25563"/>
                  </a:lnTo>
                  <a:lnTo>
                    <a:pt x="473263" y="11598"/>
                  </a:lnTo>
                  <a:lnTo>
                    <a:pt x="427387" y="2959"/>
                  </a:lnTo>
                  <a:lnTo>
                    <a:pt x="379744" y="0"/>
                  </a:lnTo>
                  <a:close/>
                </a:path>
              </a:pathLst>
            </a:custGeom>
            <a:solidFill>
              <a:srgbClr val="8F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522940" y="312212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882" y="0"/>
                  </a:moveTo>
                  <a:lnTo>
                    <a:pt x="223828" y="4398"/>
                  </a:lnTo>
                  <a:lnTo>
                    <a:pt x="177659" y="17078"/>
                  </a:lnTo>
                  <a:lnTo>
                    <a:pt x="135147" y="37268"/>
                  </a:lnTo>
                  <a:lnTo>
                    <a:pt x="97062" y="64198"/>
                  </a:lnTo>
                  <a:lnTo>
                    <a:pt x="64174" y="97096"/>
                  </a:lnTo>
                  <a:lnTo>
                    <a:pt x="37253" y="135190"/>
                  </a:lnTo>
                  <a:lnTo>
                    <a:pt x="17070" y="177710"/>
                  </a:lnTo>
                  <a:lnTo>
                    <a:pt x="4396" y="223884"/>
                  </a:lnTo>
                  <a:lnTo>
                    <a:pt x="0" y="272941"/>
                  </a:lnTo>
                  <a:lnTo>
                    <a:pt x="4396" y="321995"/>
                  </a:lnTo>
                  <a:lnTo>
                    <a:pt x="17070" y="368164"/>
                  </a:lnTo>
                  <a:lnTo>
                    <a:pt x="37253" y="410676"/>
                  </a:lnTo>
                  <a:lnTo>
                    <a:pt x="64174" y="448761"/>
                  </a:lnTo>
                  <a:lnTo>
                    <a:pt x="97062" y="481649"/>
                  </a:lnTo>
                  <a:lnTo>
                    <a:pt x="135147" y="508570"/>
                  </a:lnTo>
                  <a:lnTo>
                    <a:pt x="177659" y="528753"/>
                  </a:lnTo>
                  <a:lnTo>
                    <a:pt x="223828" y="541427"/>
                  </a:lnTo>
                  <a:lnTo>
                    <a:pt x="272882" y="545824"/>
                  </a:lnTo>
                  <a:lnTo>
                    <a:pt x="321939" y="541427"/>
                  </a:lnTo>
                  <a:lnTo>
                    <a:pt x="368113" y="528753"/>
                  </a:lnTo>
                  <a:lnTo>
                    <a:pt x="410633" y="508570"/>
                  </a:lnTo>
                  <a:lnTo>
                    <a:pt x="448727" y="481649"/>
                  </a:lnTo>
                  <a:lnTo>
                    <a:pt x="481625" y="448761"/>
                  </a:lnTo>
                  <a:lnTo>
                    <a:pt x="508555" y="410676"/>
                  </a:lnTo>
                  <a:lnTo>
                    <a:pt x="528745" y="368164"/>
                  </a:lnTo>
                  <a:lnTo>
                    <a:pt x="541425" y="321995"/>
                  </a:lnTo>
                  <a:lnTo>
                    <a:pt x="545824" y="272941"/>
                  </a:lnTo>
                  <a:lnTo>
                    <a:pt x="541425" y="223884"/>
                  </a:lnTo>
                  <a:lnTo>
                    <a:pt x="528745" y="177710"/>
                  </a:lnTo>
                  <a:lnTo>
                    <a:pt x="508555" y="135190"/>
                  </a:lnTo>
                  <a:lnTo>
                    <a:pt x="481625" y="97096"/>
                  </a:lnTo>
                  <a:lnTo>
                    <a:pt x="448727" y="64198"/>
                  </a:lnTo>
                  <a:lnTo>
                    <a:pt x="410633" y="37268"/>
                  </a:lnTo>
                  <a:lnTo>
                    <a:pt x="368113" y="17078"/>
                  </a:lnTo>
                  <a:lnTo>
                    <a:pt x="321939" y="4398"/>
                  </a:lnTo>
                  <a:lnTo>
                    <a:pt x="272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644158" y="3240488"/>
              <a:ext cx="85512" cy="85628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18815140" y="3246767"/>
              <a:ext cx="110489" cy="97790"/>
            </a:xfrm>
            <a:custGeom>
              <a:avLst/>
              <a:gdLst/>
              <a:ahLst/>
              <a:cxnLst/>
              <a:rect l="l" t="t" r="r" b="b"/>
              <a:pathLst>
                <a:path w="110490" h="97789">
                  <a:moveTo>
                    <a:pt x="109893" y="0"/>
                  </a:moveTo>
                  <a:lnTo>
                    <a:pt x="97675" y="0"/>
                  </a:lnTo>
                  <a:lnTo>
                    <a:pt x="97675" y="12700"/>
                  </a:lnTo>
                  <a:lnTo>
                    <a:pt x="97675" y="85090"/>
                  </a:lnTo>
                  <a:lnTo>
                    <a:pt x="85458" y="85090"/>
                  </a:lnTo>
                  <a:lnTo>
                    <a:pt x="85458" y="36830"/>
                  </a:lnTo>
                  <a:lnTo>
                    <a:pt x="85458" y="24130"/>
                  </a:lnTo>
                  <a:lnTo>
                    <a:pt x="85458" y="12700"/>
                  </a:lnTo>
                  <a:lnTo>
                    <a:pt x="97675" y="12700"/>
                  </a:lnTo>
                  <a:lnTo>
                    <a:pt x="97675" y="0"/>
                  </a:lnTo>
                  <a:lnTo>
                    <a:pt x="73240" y="0"/>
                  </a:lnTo>
                  <a:lnTo>
                    <a:pt x="73240" y="12700"/>
                  </a:lnTo>
                  <a:lnTo>
                    <a:pt x="73240" y="24130"/>
                  </a:lnTo>
                  <a:lnTo>
                    <a:pt x="73240" y="36830"/>
                  </a:lnTo>
                  <a:lnTo>
                    <a:pt x="73240" y="85090"/>
                  </a:lnTo>
                  <a:lnTo>
                    <a:pt x="61023" y="85090"/>
                  </a:lnTo>
                  <a:lnTo>
                    <a:pt x="61023" y="48793"/>
                  </a:lnTo>
                  <a:lnTo>
                    <a:pt x="48806" y="48793"/>
                  </a:lnTo>
                  <a:lnTo>
                    <a:pt x="48806" y="85090"/>
                  </a:lnTo>
                  <a:lnTo>
                    <a:pt x="36588" y="85090"/>
                  </a:lnTo>
                  <a:lnTo>
                    <a:pt x="36588" y="48260"/>
                  </a:lnTo>
                  <a:lnTo>
                    <a:pt x="61023" y="48260"/>
                  </a:lnTo>
                  <a:lnTo>
                    <a:pt x="61023" y="36830"/>
                  </a:lnTo>
                  <a:lnTo>
                    <a:pt x="73240" y="36830"/>
                  </a:lnTo>
                  <a:lnTo>
                    <a:pt x="73240" y="24130"/>
                  </a:lnTo>
                  <a:lnTo>
                    <a:pt x="48806" y="24130"/>
                  </a:lnTo>
                  <a:lnTo>
                    <a:pt x="48806" y="36830"/>
                  </a:lnTo>
                  <a:lnTo>
                    <a:pt x="36588" y="36830"/>
                  </a:lnTo>
                  <a:lnTo>
                    <a:pt x="36588" y="24130"/>
                  </a:lnTo>
                  <a:lnTo>
                    <a:pt x="36588" y="12700"/>
                  </a:lnTo>
                  <a:lnTo>
                    <a:pt x="24384" y="12700"/>
                  </a:lnTo>
                  <a:lnTo>
                    <a:pt x="24384" y="24130"/>
                  </a:lnTo>
                  <a:lnTo>
                    <a:pt x="24384" y="36830"/>
                  </a:lnTo>
                  <a:lnTo>
                    <a:pt x="24384" y="48260"/>
                  </a:lnTo>
                  <a:lnTo>
                    <a:pt x="24384" y="85090"/>
                  </a:lnTo>
                  <a:lnTo>
                    <a:pt x="12217" y="85090"/>
                  </a:lnTo>
                  <a:lnTo>
                    <a:pt x="12217" y="24130"/>
                  </a:lnTo>
                  <a:lnTo>
                    <a:pt x="24384" y="24130"/>
                  </a:lnTo>
                  <a:lnTo>
                    <a:pt x="24384" y="12700"/>
                  </a:lnTo>
                  <a:lnTo>
                    <a:pt x="0" y="12700"/>
                  </a:lnTo>
                  <a:lnTo>
                    <a:pt x="0" y="24130"/>
                  </a:lnTo>
                  <a:lnTo>
                    <a:pt x="0" y="85090"/>
                  </a:lnTo>
                  <a:lnTo>
                    <a:pt x="0" y="97790"/>
                  </a:lnTo>
                  <a:lnTo>
                    <a:pt x="109893" y="97790"/>
                  </a:lnTo>
                  <a:lnTo>
                    <a:pt x="109893" y="85496"/>
                  </a:lnTo>
                  <a:lnTo>
                    <a:pt x="109893" y="85090"/>
                  </a:lnTo>
                  <a:lnTo>
                    <a:pt x="109893" y="12700"/>
                  </a:lnTo>
                  <a:lnTo>
                    <a:pt x="109893" y="12077"/>
                  </a:lnTo>
                  <a:lnTo>
                    <a:pt x="109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840002" y="3436662"/>
              <a:ext cx="109016" cy="10966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601761" y="3197994"/>
              <a:ext cx="388178" cy="38815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8633746" y="3405682"/>
              <a:ext cx="181610" cy="151765"/>
            </a:xfrm>
            <a:custGeom>
              <a:avLst/>
              <a:gdLst/>
              <a:ahLst/>
              <a:cxnLst/>
              <a:rect l="l" t="t" r="r" b="b"/>
              <a:pathLst>
                <a:path w="181609" h="151764">
                  <a:moveTo>
                    <a:pt x="16865" y="142875"/>
                  </a:moveTo>
                  <a:lnTo>
                    <a:pt x="8204" y="134264"/>
                  </a:lnTo>
                  <a:lnTo>
                    <a:pt x="0" y="142468"/>
                  </a:lnTo>
                  <a:lnTo>
                    <a:pt x="8661" y="151142"/>
                  </a:lnTo>
                  <a:lnTo>
                    <a:pt x="16865" y="142875"/>
                  </a:lnTo>
                  <a:close/>
                </a:path>
                <a:path w="181609" h="151764">
                  <a:moveTo>
                    <a:pt x="34112" y="125603"/>
                  </a:moveTo>
                  <a:lnTo>
                    <a:pt x="25514" y="116941"/>
                  </a:lnTo>
                  <a:lnTo>
                    <a:pt x="16840" y="125603"/>
                  </a:lnTo>
                  <a:lnTo>
                    <a:pt x="25514" y="134277"/>
                  </a:lnTo>
                  <a:lnTo>
                    <a:pt x="34112" y="125603"/>
                  </a:lnTo>
                  <a:close/>
                </a:path>
                <a:path w="181609" h="151764">
                  <a:moveTo>
                    <a:pt x="51409" y="108292"/>
                  </a:moveTo>
                  <a:lnTo>
                    <a:pt x="42735" y="99682"/>
                  </a:lnTo>
                  <a:lnTo>
                    <a:pt x="34074" y="108292"/>
                  </a:lnTo>
                  <a:lnTo>
                    <a:pt x="42735" y="116954"/>
                  </a:lnTo>
                  <a:lnTo>
                    <a:pt x="51409" y="108292"/>
                  </a:lnTo>
                  <a:close/>
                </a:path>
                <a:path w="181609" h="151764">
                  <a:moveTo>
                    <a:pt x="108115" y="0"/>
                  </a:moveTo>
                  <a:lnTo>
                    <a:pt x="95897" y="0"/>
                  </a:lnTo>
                  <a:lnTo>
                    <a:pt x="95897" y="12217"/>
                  </a:lnTo>
                  <a:lnTo>
                    <a:pt x="108115" y="12217"/>
                  </a:lnTo>
                  <a:lnTo>
                    <a:pt x="108115" y="0"/>
                  </a:lnTo>
                  <a:close/>
                </a:path>
                <a:path w="181609" h="151764">
                  <a:moveTo>
                    <a:pt x="132537" y="0"/>
                  </a:moveTo>
                  <a:lnTo>
                    <a:pt x="120319" y="0"/>
                  </a:lnTo>
                  <a:lnTo>
                    <a:pt x="120319" y="12217"/>
                  </a:lnTo>
                  <a:lnTo>
                    <a:pt x="132537" y="12217"/>
                  </a:lnTo>
                  <a:lnTo>
                    <a:pt x="132537" y="0"/>
                  </a:lnTo>
                  <a:close/>
                </a:path>
                <a:path w="181609" h="151764">
                  <a:moveTo>
                    <a:pt x="156959" y="0"/>
                  </a:moveTo>
                  <a:lnTo>
                    <a:pt x="144741" y="0"/>
                  </a:lnTo>
                  <a:lnTo>
                    <a:pt x="144741" y="12217"/>
                  </a:lnTo>
                  <a:lnTo>
                    <a:pt x="156959" y="12217"/>
                  </a:lnTo>
                  <a:lnTo>
                    <a:pt x="156959" y="0"/>
                  </a:lnTo>
                  <a:close/>
                </a:path>
                <a:path w="181609" h="151764">
                  <a:moveTo>
                    <a:pt x="181381" y="0"/>
                  </a:moveTo>
                  <a:lnTo>
                    <a:pt x="169164" y="0"/>
                  </a:lnTo>
                  <a:lnTo>
                    <a:pt x="169164" y="12217"/>
                  </a:lnTo>
                  <a:lnTo>
                    <a:pt x="181381" y="12217"/>
                  </a:lnTo>
                  <a:lnTo>
                    <a:pt x="181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095334" y="4834368"/>
              <a:ext cx="158930" cy="17699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015994" y="4810021"/>
              <a:ext cx="315107" cy="315051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5212852" y="4641970"/>
              <a:ext cx="1828164" cy="1654810"/>
            </a:xfrm>
            <a:custGeom>
              <a:avLst/>
              <a:gdLst/>
              <a:ahLst/>
              <a:cxnLst/>
              <a:rect l="l" t="t" r="r" b="b"/>
              <a:pathLst>
                <a:path w="1828165" h="1654810">
                  <a:moveTo>
                    <a:pt x="1647477" y="0"/>
                  </a:moveTo>
                  <a:lnTo>
                    <a:pt x="180157" y="0"/>
                  </a:lnTo>
                  <a:lnTo>
                    <a:pt x="132333" y="6453"/>
                  </a:lnTo>
                  <a:lnTo>
                    <a:pt x="89317" y="24653"/>
                  </a:lnTo>
                  <a:lnTo>
                    <a:pt x="52841" y="52863"/>
                  </a:lnTo>
                  <a:lnTo>
                    <a:pt x="24641" y="89342"/>
                  </a:lnTo>
                  <a:lnTo>
                    <a:pt x="6449" y="132353"/>
                  </a:lnTo>
                  <a:lnTo>
                    <a:pt x="0" y="180157"/>
                  </a:lnTo>
                  <a:lnTo>
                    <a:pt x="0" y="1474184"/>
                  </a:lnTo>
                  <a:lnTo>
                    <a:pt x="6449" y="1522008"/>
                  </a:lnTo>
                  <a:lnTo>
                    <a:pt x="24641" y="1565024"/>
                  </a:lnTo>
                  <a:lnTo>
                    <a:pt x="52841" y="1601500"/>
                  </a:lnTo>
                  <a:lnTo>
                    <a:pt x="89317" y="1629700"/>
                  </a:lnTo>
                  <a:lnTo>
                    <a:pt x="132333" y="1647892"/>
                  </a:lnTo>
                  <a:lnTo>
                    <a:pt x="180157" y="1654341"/>
                  </a:lnTo>
                  <a:lnTo>
                    <a:pt x="1647477" y="1654341"/>
                  </a:lnTo>
                  <a:lnTo>
                    <a:pt x="1695281" y="1647892"/>
                  </a:lnTo>
                  <a:lnTo>
                    <a:pt x="1738291" y="1629700"/>
                  </a:lnTo>
                  <a:lnTo>
                    <a:pt x="1774771" y="1601500"/>
                  </a:lnTo>
                  <a:lnTo>
                    <a:pt x="1802980" y="1565024"/>
                  </a:lnTo>
                  <a:lnTo>
                    <a:pt x="1821181" y="1522008"/>
                  </a:lnTo>
                  <a:lnTo>
                    <a:pt x="1827634" y="1474184"/>
                  </a:lnTo>
                  <a:lnTo>
                    <a:pt x="1827634" y="180157"/>
                  </a:lnTo>
                  <a:lnTo>
                    <a:pt x="1821181" y="132353"/>
                  </a:lnTo>
                  <a:lnTo>
                    <a:pt x="1802980" y="89342"/>
                  </a:lnTo>
                  <a:lnTo>
                    <a:pt x="1774771" y="52863"/>
                  </a:lnTo>
                  <a:lnTo>
                    <a:pt x="1738291" y="24653"/>
                  </a:lnTo>
                  <a:lnTo>
                    <a:pt x="1695281" y="6453"/>
                  </a:lnTo>
                  <a:lnTo>
                    <a:pt x="1647477" y="0"/>
                  </a:lnTo>
                  <a:close/>
                </a:path>
              </a:pathLst>
            </a:custGeom>
            <a:solidFill>
              <a:srgbClr val="AB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15305389" y="4959748"/>
            <a:ext cx="1489710" cy="1226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>
                <a:latin typeface="Arial"/>
                <a:cs typeface="Arial"/>
              </a:rPr>
              <a:t>Implementation</a:t>
            </a:r>
            <a:endParaRPr sz="1250">
              <a:latin typeface="Arial"/>
              <a:cs typeface="Arial"/>
            </a:endParaRPr>
          </a:p>
          <a:p>
            <a:pPr marL="145415" marR="242570" indent="-133350">
              <a:lnSpc>
                <a:spcPct val="100000"/>
              </a:lnSpc>
              <a:spcBef>
                <a:spcPts val="20"/>
              </a:spcBef>
              <a:buChar char="•"/>
              <a:tabLst>
                <a:tab pos="169545" algn="l"/>
              </a:tabLst>
            </a:pPr>
            <a:r>
              <a:rPr sz="1100">
                <a:latin typeface="Arial MT"/>
                <a:cs typeface="Arial MT"/>
              </a:rPr>
              <a:t>Building</a:t>
            </a:r>
            <a:r>
              <a:rPr sz="1100" spc="-65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feedback 	systems</a:t>
            </a:r>
            <a:endParaRPr sz="1100">
              <a:latin typeface="Arial MT"/>
              <a:cs typeface="Arial MT"/>
            </a:endParaRPr>
          </a:p>
          <a:p>
            <a:pPr marL="167005" marR="5080" indent="-154940">
              <a:lnSpc>
                <a:spcPts val="1320"/>
              </a:lnSpc>
              <a:spcBef>
                <a:spcPts val="35"/>
              </a:spcBef>
              <a:buChar char="•"/>
              <a:tabLst>
                <a:tab pos="169545" algn="l"/>
              </a:tabLst>
            </a:pPr>
            <a:r>
              <a:rPr sz="1100" spc="-50">
                <a:latin typeface="Arial MT"/>
                <a:cs typeface="Arial MT"/>
              </a:rPr>
              <a:t>Human</a:t>
            </a:r>
            <a:r>
              <a:rPr sz="1100" spc="-9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-</a:t>
            </a:r>
            <a:r>
              <a:rPr sz="1100" spc="-10">
                <a:latin typeface="Arial MT"/>
                <a:cs typeface="Arial MT"/>
              </a:rPr>
              <a:t>robot 	interaction</a:t>
            </a:r>
            <a:r>
              <a:rPr sz="1100" spc="30">
                <a:latin typeface="Arial MT"/>
                <a:cs typeface="Arial MT"/>
              </a:rPr>
              <a:t> </a:t>
            </a:r>
            <a:r>
              <a:rPr sz="1100" spc="-25">
                <a:latin typeface="Arial MT"/>
                <a:cs typeface="Arial MT"/>
              </a:rPr>
              <a:t>framework</a:t>
            </a:r>
            <a:endParaRPr sz="1100">
              <a:latin typeface="Arial MT"/>
              <a:cs typeface="Arial MT"/>
            </a:endParaRPr>
          </a:p>
          <a:p>
            <a:pPr marL="145415" marR="490220" indent="-133350">
              <a:lnSpc>
                <a:spcPts val="1320"/>
              </a:lnSpc>
              <a:buChar char="•"/>
              <a:tabLst>
                <a:tab pos="169545" algn="l"/>
              </a:tabLst>
            </a:pPr>
            <a:r>
              <a:rPr sz="1100" spc="-10">
                <a:latin typeface="Arial MT"/>
                <a:cs typeface="Arial MT"/>
              </a:rPr>
              <a:t>Safety</a:t>
            </a:r>
            <a:r>
              <a:rPr sz="1100" spc="-50">
                <a:latin typeface="Arial MT"/>
                <a:cs typeface="Arial MT"/>
              </a:rPr>
              <a:t> </a:t>
            </a:r>
            <a:r>
              <a:rPr sz="1100" spc="-35">
                <a:latin typeface="Arial MT"/>
                <a:cs typeface="Arial MT"/>
              </a:rPr>
              <a:t>system 	</a:t>
            </a:r>
            <a:r>
              <a:rPr sz="1100" spc="-10">
                <a:latin typeface="Arial MT"/>
                <a:cs typeface="Arial MT"/>
              </a:rPr>
              <a:t>integration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15738265" y="4208772"/>
            <a:ext cx="3221990" cy="2204720"/>
            <a:chOff x="15738265" y="4208772"/>
            <a:chExt cx="3221990" cy="2204720"/>
          </a:xfrm>
        </p:grpSpPr>
        <p:sp>
          <p:nvSpPr>
            <p:cNvPr id="149" name="object 149"/>
            <p:cNvSpPr/>
            <p:nvPr/>
          </p:nvSpPr>
          <p:spPr>
            <a:xfrm>
              <a:off x="15738265" y="4208772"/>
              <a:ext cx="760095" cy="760095"/>
            </a:xfrm>
            <a:custGeom>
              <a:avLst/>
              <a:gdLst/>
              <a:ahLst/>
              <a:cxnLst/>
              <a:rect l="l" t="t" r="r" b="b"/>
              <a:pathLst>
                <a:path w="760094" h="760095">
                  <a:moveTo>
                    <a:pt x="379802" y="0"/>
                  </a:moveTo>
                  <a:lnTo>
                    <a:pt x="332159" y="2959"/>
                  </a:lnTo>
                  <a:lnTo>
                    <a:pt x="286282" y="11598"/>
                  </a:lnTo>
                  <a:lnTo>
                    <a:pt x="242528" y="25563"/>
                  </a:lnTo>
                  <a:lnTo>
                    <a:pt x="201251" y="44496"/>
                  </a:lnTo>
                  <a:lnTo>
                    <a:pt x="162809" y="68042"/>
                  </a:lnTo>
                  <a:lnTo>
                    <a:pt x="127557" y="95845"/>
                  </a:lnTo>
                  <a:lnTo>
                    <a:pt x="95850" y="127548"/>
                  </a:lnTo>
                  <a:lnTo>
                    <a:pt x="68045" y="162796"/>
                  </a:lnTo>
                  <a:lnTo>
                    <a:pt x="44498" y="201232"/>
                  </a:lnTo>
                  <a:lnTo>
                    <a:pt x="25564" y="242501"/>
                  </a:lnTo>
                  <a:lnTo>
                    <a:pt x="11599" y="286247"/>
                  </a:lnTo>
                  <a:lnTo>
                    <a:pt x="2959" y="332113"/>
                  </a:lnTo>
                  <a:lnTo>
                    <a:pt x="0" y="379744"/>
                  </a:lnTo>
                  <a:lnTo>
                    <a:pt x="2959" y="427386"/>
                  </a:lnTo>
                  <a:lnTo>
                    <a:pt x="11599" y="473260"/>
                  </a:lnTo>
                  <a:lnTo>
                    <a:pt x="25564" y="517010"/>
                  </a:lnTo>
                  <a:lnTo>
                    <a:pt x="44498" y="558281"/>
                  </a:lnTo>
                  <a:lnTo>
                    <a:pt x="68045" y="596717"/>
                  </a:lnTo>
                  <a:lnTo>
                    <a:pt x="95850" y="631963"/>
                  </a:lnTo>
                  <a:lnTo>
                    <a:pt x="127557" y="663663"/>
                  </a:lnTo>
                  <a:lnTo>
                    <a:pt x="162809" y="691461"/>
                  </a:lnTo>
                  <a:lnTo>
                    <a:pt x="201251" y="715003"/>
                  </a:lnTo>
                  <a:lnTo>
                    <a:pt x="242528" y="733932"/>
                  </a:lnTo>
                  <a:lnTo>
                    <a:pt x="286282" y="747892"/>
                  </a:lnTo>
                  <a:lnTo>
                    <a:pt x="332159" y="756530"/>
                  </a:lnTo>
                  <a:lnTo>
                    <a:pt x="379802" y="759488"/>
                  </a:lnTo>
                  <a:lnTo>
                    <a:pt x="427432" y="756530"/>
                  </a:lnTo>
                  <a:lnTo>
                    <a:pt x="473299" y="747892"/>
                  </a:lnTo>
                  <a:lnTo>
                    <a:pt x="517044" y="733932"/>
                  </a:lnTo>
                  <a:lnTo>
                    <a:pt x="558313" y="715003"/>
                  </a:lnTo>
                  <a:lnTo>
                    <a:pt x="596750" y="691461"/>
                  </a:lnTo>
                  <a:lnTo>
                    <a:pt x="631998" y="663663"/>
                  </a:lnTo>
                  <a:lnTo>
                    <a:pt x="663701" y="631963"/>
                  </a:lnTo>
                  <a:lnTo>
                    <a:pt x="691503" y="596717"/>
                  </a:lnTo>
                  <a:lnTo>
                    <a:pt x="715049" y="558281"/>
                  </a:lnTo>
                  <a:lnTo>
                    <a:pt x="733983" y="517010"/>
                  </a:lnTo>
                  <a:lnTo>
                    <a:pt x="747947" y="473260"/>
                  </a:lnTo>
                  <a:lnTo>
                    <a:pt x="756587" y="427386"/>
                  </a:lnTo>
                  <a:lnTo>
                    <a:pt x="759546" y="379744"/>
                  </a:lnTo>
                  <a:lnTo>
                    <a:pt x="756587" y="332113"/>
                  </a:lnTo>
                  <a:lnTo>
                    <a:pt x="747947" y="286247"/>
                  </a:lnTo>
                  <a:lnTo>
                    <a:pt x="733983" y="242501"/>
                  </a:lnTo>
                  <a:lnTo>
                    <a:pt x="715049" y="201232"/>
                  </a:lnTo>
                  <a:lnTo>
                    <a:pt x="691503" y="162796"/>
                  </a:lnTo>
                  <a:lnTo>
                    <a:pt x="663701" y="127548"/>
                  </a:lnTo>
                  <a:lnTo>
                    <a:pt x="631998" y="95845"/>
                  </a:lnTo>
                  <a:lnTo>
                    <a:pt x="596750" y="68042"/>
                  </a:lnTo>
                  <a:lnTo>
                    <a:pt x="558313" y="44496"/>
                  </a:lnTo>
                  <a:lnTo>
                    <a:pt x="517044" y="25563"/>
                  </a:lnTo>
                  <a:lnTo>
                    <a:pt x="473299" y="11598"/>
                  </a:lnTo>
                  <a:lnTo>
                    <a:pt x="427432" y="2959"/>
                  </a:lnTo>
                  <a:lnTo>
                    <a:pt x="379802" y="0"/>
                  </a:lnTo>
                  <a:close/>
                </a:path>
              </a:pathLst>
            </a:custGeom>
            <a:solidFill>
              <a:srgbClr val="8F9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5845125" y="431871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941" y="0"/>
                  </a:moveTo>
                  <a:lnTo>
                    <a:pt x="223869" y="4398"/>
                  </a:lnTo>
                  <a:lnTo>
                    <a:pt x="177687" y="17078"/>
                  </a:lnTo>
                  <a:lnTo>
                    <a:pt x="135164" y="37268"/>
                  </a:lnTo>
                  <a:lnTo>
                    <a:pt x="97072" y="64198"/>
                  </a:lnTo>
                  <a:lnTo>
                    <a:pt x="64179" y="97096"/>
                  </a:lnTo>
                  <a:lnTo>
                    <a:pt x="37255" y="135190"/>
                  </a:lnTo>
                  <a:lnTo>
                    <a:pt x="17071" y="177710"/>
                  </a:lnTo>
                  <a:lnTo>
                    <a:pt x="4396" y="223884"/>
                  </a:lnTo>
                  <a:lnTo>
                    <a:pt x="0" y="272941"/>
                  </a:lnTo>
                  <a:lnTo>
                    <a:pt x="4396" y="321997"/>
                  </a:lnTo>
                  <a:lnTo>
                    <a:pt x="17071" y="368171"/>
                  </a:lnTo>
                  <a:lnTo>
                    <a:pt x="37255" y="410691"/>
                  </a:lnTo>
                  <a:lnTo>
                    <a:pt x="64179" y="448785"/>
                  </a:lnTo>
                  <a:lnTo>
                    <a:pt x="97072" y="481683"/>
                  </a:lnTo>
                  <a:lnTo>
                    <a:pt x="135164" y="508613"/>
                  </a:lnTo>
                  <a:lnTo>
                    <a:pt x="177687" y="528804"/>
                  </a:lnTo>
                  <a:lnTo>
                    <a:pt x="223869" y="541484"/>
                  </a:lnTo>
                  <a:lnTo>
                    <a:pt x="272941" y="545882"/>
                  </a:lnTo>
                  <a:lnTo>
                    <a:pt x="321995" y="541484"/>
                  </a:lnTo>
                  <a:lnTo>
                    <a:pt x="368164" y="528804"/>
                  </a:lnTo>
                  <a:lnTo>
                    <a:pt x="410676" y="508613"/>
                  </a:lnTo>
                  <a:lnTo>
                    <a:pt x="448761" y="481683"/>
                  </a:lnTo>
                  <a:lnTo>
                    <a:pt x="481649" y="448785"/>
                  </a:lnTo>
                  <a:lnTo>
                    <a:pt x="508570" y="410691"/>
                  </a:lnTo>
                  <a:lnTo>
                    <a:pt x="528753" y="368171"/>
                  </a:lnTo>
                  <a:lnTo>
                    <a:pt x="541427" y="321997"/>
                  </a:lnTo>
                  <a:lnTo>
                    <a:pt x="545824" y="272941"/>
                  </a:lnTo>
                  <a:lnTo>
                    <a:pt x="541427" y="223884"/>
                  </a:lnTo>
                  <a:lnTo>
                    <a:pt x="528753" y="177710"/>
                  </a:lnTo>
                  <a:lnTo>
                    <a:pt x="508570" y="135190"/>
                  </a:lnTo>
                  <a:lnTo>
                    <a:pt x="481649" y="97096"/>
                  </a:lnTo>
                  <a:lnTo>
                    <a:pt x="448761" y="64198"/>
                  </a:lnTo>
                  <a:lnTo>
                    <a:pt x="410676" y="37268"/>
                  </a:lnTo>
                  <a:lnTo>
                    <a:pt x="368164" y="17078"/>
                  </a:lnTo>
                  <a:lnTo>
                    <a:pt x="321995" y="4398"/>
                  </a:lnTo>
                  <a:lnTo>
                    <a:pt x="272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5895383" y="4459668"/>
              <a:ext cx="458470" cy="261620"/>
            </a:xfrm>
            <a:custGeom>
              <a:avLst/>
              <a:gdLst/>
              <a:ahLst/>
              <a:cxnLst/>
              <a:rect l="l" t="t" r="r" b="b"/>
              <a:pathLst>
                <a:path w="458469" h="261620">
                  <a:moveTo>
                    <a:pt x="16637" y="101879"/>
                  </a:moveTo>
                  <a:lnTo>
                    <a:pt x="14833" y="100012"/>
                  </a:lnTo>
                  <a:lnTo>
                    <a:pt x="1854" y="100012"/>
                  </a:lnTo>
                  <a:lnTo>
                    <a:pt x="0" y="101879"/>
                  </a:lnTo>
                  <a:lnTo>
                    <a:pt x="0" y="106349"/>
                  </a:lnTo>
                  <a:lnTo>
                    <a:pt x="1854" y="108153"/>
                  </a:lnTo>
                  <a:lnTo>
                    <a:pt x="12560" y="108153"/>
                  </a:lnTo>
                  <a:lnTo>
                    <a:pt x="14833" y="108153"/>
                  </a:lnTo>
                  <a:lnTo>
                    <a:pt x="16637" y="106349"/>
                  </a:lnTo>
                  <a:lnTo>
                    <a:pt x="16637" y="101879"/>
                  </a:lnTo>
                  <a:close/>
                </a:path>
                <a:path w="458469" h="261620">
                  <a:moveTo>
                    <a:pt x="43916" y="167563"/>
                  </a:moveTo>
                  <a:lnTo>
                    <a:pt x="42354" y="165989"/>
                  </a:lnTo>
                  <a:lnTo>
                    <a:pt x="40728" y="164414"/>
                  </a:lnTo>
                  <a:lnTo>
                    <a:pt x="38163" y="164414"/>
                  </a:lnTo>
                  <a:lnTo>
                    <a:pt x="30607" y="171983"/>
                  </a:lnTo>
                  <a:lnTo>
                    <a:pt x="28968" y="173558"/>
                  </a:lnTo>
                  <a:lnTo>
                    <a:pt x="28968" y="176110"/>
                  </a:lnTo>
                  <a:lnTo>
                    <a:pt x="31356" y="178498"/>
                  </a:lnTo>
                  <a:lnTo>
                    <a:pt x="32410" y="178904"/>
                  </a:lnTo>
                  <a:lnTo>
                    <a:pt x="33451" y="178904"/>
                  </a:lnTo>
                  <a:lnTo>
                    <a:pt x="34493" y="178904"/>
                  </a:lnTo>
                  <a:lnTo>
                    <a:pt x="35547" y="178498"/>
                  </a:lnTo>
                  <a:lnTo>
                    <a:pt x="42354" y="171754"/>
                  </a:lnTo>
                  <a:lnTo>
                    <a:pt x="43916" y="170116"/>
                  </a:lnTo>
                  <a:lnTo>
                    <a:pt x="43916" y="167563"/>
                  </a:lnTo>
                  <a:close/>
                </a:path>
                <a:path w="458469" h="261620">
                  <a:moveTo>
                    <a:pt x="43916" y="38049"/>
                  </a:moveTo>
                  <a:lnTo>
                    <a:pt x="42291" y="36474"/>
                  </a:lnTo>
                  <a:lnTo>
                    <a:pt x="34734" y="28917"/>
                  </a:lnTo>
                  <a:lnTo>
                    <a:pt x="32169" y="28917"/>
                  </a:lnTo>
                  <a:lnTo>
                    <a:pt x="30543" y="30480"/>
                  </a:lnTo>
                  <a:lnTo>
                    <a:pt x="28968" y="32054"/>
                  </a:lnTo>
                  <a:lnTo>
                    <a:pt x="28968" y="34620"/>
                  </a:lnTo>
                  <a:lnTo>
                    <a:pt x="30543" y="36245"/>
                  </a:lnTo>
                  <a:lnTo>
                    <a:pt x="37350" y="42989"/>
                  </a:lnTo>
                  <a:lnTo>
                    <a:pt x="38392" y="43395"/>
                  </a:lnTo>
                  <a:lnTo>
                    <a:pt x="39446" y="43395"/>
                  </a:lnTo>
                  <a:lnTo>
                    <a:pt x="40487" y="43395"/>
                  </a:lnTo>
                  <a:lnTo>
                    <a:pt x="41541" y="42989"/>
                  </a:lnTo>
                  <a:lnTo>
                    <a:pt x="43916" y="40601"/>
                  </a:lnTo>
                  <a:lnTo>
                    <a:pt x="43916" y="38049"/>
                  </a:lnTo>
                  <a:close/>
                </a:path>
                <a:path w="458469" h="261620">
                  <a:moveTo>
                    <a:pt x="108419" y="1803"/>
                  </a:moveTo>
                  <a:lnTo>
                    <a:pt x="106616" y="0"/>
                  </a:lnTo>
                  <a:lnTo>
                    <a:pt x="102082" y="0"/>
                  </a:lnTo>
                  <a:lnTo>
                    <a:pt x="100279" y="1803"/>
                  </a:lnTo>
                  <a:lnTo>
                    <a:pt x="100279" y="14770"/>
                  </a:lnTo>
                  <a:lnTo>
                    <a:pt x="102082" y="16573"/>
                  </a:lnTo>
                  <a:lnTo>
                    <a:pt x="104355" y="16573"/>
                  </a:lnTo>
                  <a:lnTo>
                    <a:pt x="106616" y="16573"/>
                  </a:lnTo>
                  <a:lnTo>
                    <a:pt x="108419" y="14770"/>
                  </a:lnTo>
                  <a:lnTo>
                    <a:pt x="108419" y="1803"/>
                  </a:lnTo>
                  <a:close/>
                </a:path>
                <a:path w="458469" h="261620">
                  <a:moveTo>
                    <a:pt x="154546" y="241033"/>
                  </a:moveTo>
                  <a:lnTo>
                    <a:pt x="152742" y="239179"/>
                  </a:lnTo>
                  <a:lnTo>
                    <a:pt x="139179" y="239179"/>
                  </a:lnTo>
                  <a:lnTo>
                    <a:pt x="140792" y="231241"/>
                  </a:lnTo>
                  <a:lnTo>
                    <a:pt x="140792" y="230136"/>
                  </a:lnTo>
                  <a:lnTo>
                    <a:pt x="140792" y="223850"/>
                  </a:lnTo>
                  <a:lnTo>
                    <a:pt x="138938" y="221996"/>
                  </a:lnTo>
                  <a:lnTo>
                    <a:pt x="132651" y="221996"/>
                  </a:lnTo>
                  <a:lnTo>
                    <a:pt x="132651" y="230136"/>
                  </a:lnTo>
                  <a:lnTo>
                    <a:pt x="132651" y="231241"/>
                  </a:lnTo>
                  <a:lnTo>
                    <a:pt x="131025" y="239179"/>
                  </a:lnTo>
                  <a:lnTo>
                    <a:pt x="125463" y="239179"/>
                  </a:lnTo>
                  <a:lnTo>
                    <a:pt x="125463" y="247319"/>
                  </a:lnTo>
                  <a:lnTo>
                    <a:pt x="119075" y="251612"/>
                  </a:lnTo>
                  <a:lnTo>
                    <a:pt x="110426" y="253352"/>
                  </a:lnTo>
                  <a:lnTo>
                    <a:pt x="98209" y="253352"/>
                  </a:lnTo>
                  <a:lnTo>
                    <a:pt x="89598" y="251612"/>
                  </a:lnTo>
                  <a:lnTo>
                    <a:pt x="83210" y="247319"/>
                  </a:lnTo>
                  <a:lnTo>
                    <a:pt x="125463" y="247319"/>
                  </a:lnTo>
                  <a:lnTo>
                    <a:pt x="125463" y="239179"/>
                  </a:lnTo>
                  <a:lnTo>
                    <a:pt x="77660" y="239179"/>
                  </a:lnTo>
                  <a:lnTo>
                    <a:pt x="76047" y="231241"/>
                  </a:lnTo>
                  <a:lnTo>
                    <a:pt x="76047" y="230136"/>
                  </a:lnTo>
                  <a:lnTo>
                    <a:pt x="132651" y="230136"/>
                  </a:lnTo>
                  <a:lnTo>
                    <a:pt x="132651" y="221996"/>
                  </a:lnTo>
                  <a:lnTo>
                    <a:pt x="69710" y="221996"/>
                  </a:lnTo>
                  <a:lnTo>
                    <a:pt x="67906" y="223850"/>
                  </a:lnTo>
                  <a:lnTo>
                    <a:pt x="67906" y="231241"/>
                  </a:lnTo>
                  <a:lnTo>
                    <a:pt x="69507" y="239179"/>
                  </a:lnTo>
                  <a:lnTo>
                    <a:pt x="55956" y="239179"/>
                  </a:lnTo>
                  <a:lnTo>
                    <a:pt x="54152" y="241033"/>
                  </a:lnTo>
                  <a:lnTo>
                    <a:pt x="54152" y="245516"/>
                  </a:lnTo>
                  <a:lnTo>
                    <a:pt x="55956" y="247319"/>
                  </a:lnTo>
                  <a:lnTo>
                    <a:pt x="73202" y="247319"/>
                  </a:lnTo>
                  <a:lnTo>
                    <a:pt x="76796" y="252628"/>
                  </a:lnTo>
                  <a:lnTo>
                    <a:pt x="86436" y="259118"/>
                  </a:lnTo>
                  <a:lnTo>
                    <a:pt x="98209" y="261493"/>
                  </a:lnTo>
                  <a:lnTo>
                    <a:pt x="110426" y="261493"/>
                  </a:lnTo>
                  <a:lnTo>
                    <a:pt x="122237" y="259118"/>
                  </a:lnTo>
                  <a:lnTo>
                    <a:pt x="130822" y="253352"/>
                  </a:lnTo>
                  <a:lnTo>
                    <a:pt x="131889" y="252628"/>
                  </a:lnTo>
                  <a:lnTo>
                    <a:pt x="135483" y="247319"/>
                  </a:lnTo>
                  <a:lnTo>
                    <a:pt x="150482" y="247319"/>
                  </a:lnTo>
                  <a:lnTo>
                    <a:pt x="152742" y="247319"/>
                  </a:lnTo>
                  <a:lnTo>
                    <a:pt x="154546" y="245516"/>
                  </a:lnTo>
                  <a:lnTo>
                    <a:pt x="154546" y="241033"/>
                  </a:lnTo>
                  <a:close/>
                </a:path>
                <a:path w="458469" h="261620">
                  <a:moveTo>
                    <a:pt x="178117" y="107861"/>
                  </a:moveTo>
                  <a:lnTo>
                    <a:pt x="176669" y="93268"/>
                  </a:lnTo>
                  <a:lnTo>
                    <a:pt x="172504" y="79667"/>
                  </a:lnTo>
                  <a:lnTo>
                    <a:pt x="172440" y="79451"/>
                  </a:lnTo>
                  <a:lnTo>
                    <a:pt x="169964" y="74891"/>
                  </a:lnTo>
                  <a:lnTo>
                    <a:pt x="169964" y="107861"/>
                  </a:lnTo>
                  <a:lnTo>
                    <a:pt x="169037" y="118694"/>
                  </a:lnTo>
                  <a:lnTo>
                    <a:pt x="168998" y="119087"/>
                  </a:lnTo>
                  <a:lnTo>
                    <a:pt x="166243" y="129540"/>
                  </a:lnTo>
                  <a:lnTo>
                    <a:pt x="166154" y="129908"/>
                  </a:lnTo>
                  <a:lnTo>
                    <a:pt x="161505" y="140093"/>
                  </a:lnTo>
                  <a:lnTo>
                    <a:pt x="155130" y="149390"/>
                  </a:lnTo>
                  <a:lnTo>
                    <a:pt x="145707" y="163004"/>
                  </a:lnTo>
                  <a:lnTo>
                    <a:pt x="138811" y="177609"/>
                  </a:lnTo>
                  <a:lnTo>
                    <a:pt x="138734" y="177761"/>
                  </a:lnTo>
                  <a:lnTo>
                    <a:pt x="134353" y="193319"/>
                  </a:lnTo>
                  <a:lnTo>
                    <a:pt x="132676" y="209308"/>
                  </a:lnTo>
                  <a:lnTo>
                    <a:pt x="76022" y="209308"/>
                  </a:lnTo>
                  <a:lnTo>
                    <a:pt x="74218" y="193319"/>
                  </a:lnTo>
                  <a:lnTo>
                    <a:pt x="69786" y="177761"/>
                  </a:lnTo>
                  <a:lnTo>
                    <a:pt x="69735" y="177609"/>
                  </a:lnTo>
                  <a:lnTo>
                    <a:pt x="62839" y="163004"/>
                  </a:lnTo>
                  <a:lnTo>
                    <a:pt x="62738" y="162788"/>
                  </a:lnTo>
                  <a:lnTo>
                    <a:pt x="53340" y="149098"/>
                  </a:lnTo>
                  <a:lnTo>
                    <a:pt x="47015" y="139763"/>
                  </a:lnTo>
                  <a:lnTo>
                    <a:pt x="42418" y="129540"/>
                  </a:lnTo>
                  <a:lnTo>
                    <a:pt x="39725" y="119087"/>
                  </a:lnTo>
                  <a:lnTo>
                    <a:pt x="39624" y="118694"/>
                  </a:lnTo>
                  <a:lnTo>
                    <a:pt x="38760" y="107861"/>
                  </a:lnTo>
                  <a:lnTo>
                    <a:pt x="38735" y="107454"/>
                  </a:lnTo>
                  <a:lnTo>
                    <a:pt x="40043" y="94881"/>
                  </a:lnTo>
                  <a:lnTo>
                    <a:pt x="67678" y="53619"/>
                  </a:lnTo>
                  <a:lnTo>
                    <a:pt x="103416" y="42418"/>
                  </a:lnTo>
                  <a:lnTo>
                    <a:pt x="104952" y="42418"/>
                  </a:lnTo>
                  <a:lnTo>
                    <a:pt x="150418" y="61264"/>
                  </a:lnTo>
                  <a:lnTo>
                    <a:pt x="168694" y="94881"/>
                  </a:lnTo>
                  <a:lnTo>
                    <a:pt x="169964" y="107861"/>
                  </a:lnTo>
                  <a:lnTo>
                    <a:pt x="169964" y="74891"/>
                  </a:lnTo>
                  <a:lnTo>
                    <a:pt x="165544" y="66738"/>
                  </a:lnTo>
                  <a:lnTo>
                    <a:pt x="156121" y="55448"/>
                  </a:lnTo>
                  <a:lnTo>
                    <a:pt x="144919" y="46367"/>
                  </a:lnTo>
                  <a:lnTo>
                    <a:pt x="137426" y="42418"/>
                  </a:lnTo>
                  <a:lnTo>
                    <a:pt x="132359" y="39738"/>
                  </a:lnTo>
                  <a:lnTo>
                    <a:pt x="118732" y="35661"/>
                  </a:lnTo>
                  <a:lnTo>
                    <a:pt x="104355" y="34277"/>
                  </a:lnTo>
                  <a:lnTo>
                    <a:pt x="103301" y="34277"/>
                  </a:lnTo>
                  <a:lnTo>
                    <a:pt x="63144" y="46901"/>
                  </a:lnTo>
                  <a:lnTo>
                    <a:pt x="36334" y="79451"/>
                  </a:lnTo>
                  <a:lnTo>
                    <a:pt x="30594" y="107454"/>
                  </a:lnTo>
                  <a:lnTo>
                    <a:pt x="31496" y="118694"/>
                  </a:lnTo>
                  <a:lnTo>
                    <a:pt x="31597" y="120015"/>
                  </a:lnTo>
                  <a:lnTo>
                    <a:pt x="34747" y="132232"/>
                  </a:lnTo>
                  <a:lnTo>
                    <a:pt x="39928" y="143725"/>
                  </a:lnTo>
                  <a:lnTo>
                    <a:pt x="55994" y="167335"/>
                  </a:lnTo>
                  <a:lnTo>
                    <a:pt x="62534" y="181546"/>
                  </a:lnTo>
                  <a:lnTo>
                    <a:pt x="66560" y="196507"/>
                  </a:lnTo>
                  <a:lnTo>
                    <a:pt x="67843" y="210883"/>
                  </a:lnTo>
                  <a:lnTo>
                    <a:pt x="67932" y="215595"/>
                  </a:lnTo>
                  <a:lnTo>
                    <a:pt x="69735" y="217449"/>
                  </a:lnTo>
                  <a:lnTo>
                    <a:pt x="138963" y="217449"/>
                  </a:lnTo>
                  <a:lnTo>
                    <a:pt x="140766" y="215595"/>
                  </a:lnTo>
                  <a:lnTo>
                    <a:pt x="140766" y="210883"/>
                  </a:lnTo>
                  <a:lnTo>
                    <a:pt x="140906" y="209308"/>
                  </a:lnTo>
                  <a:lnTo>
                    <a:pt x="152565" y="167335"/>
                  </a:lnTo>
                  <a:lnTo>
                    <a:pt x="168567" y="144094"/>
                  </a:lnTo>
                  <a:lnTo>
                    <a:pt x="173799" y="132651"/>
                  </a:lnTo>
                  <a:lnTo>
                    <a:pt x="177012" y="120472"/>
                  </a:lnTo>
                  <a:lnTo>
                    <a:pt x="178117" y="107861"/>
                  </a:lnTo>
                  <a:close/>
                </a:path>
                <a:path w="458469" h="261620">
                  <a:moveTo>
                    <a:pt x="179717" y="32054"/>
                  </a:moveTo>
                  <a:lnTo>
                    <a:pt x="178155" y="30480"/>
                  </a:lnTo>
                  <a:lnTo>
                    <a:pt x="176517" y="28917"/>
                  </a:lnTo>
                  <a:lnTo>
                    <a:pt x="173964" y="28917"/>
                  </a:lnTo>
                  <a:lnTo>
                    <a:pt x="166395" y="36474"/>
                  </a:lnTo>
                  <a:lnTo>
                    <a:pt x="164769" y="38049"/>
                  </a:lnTo>
                  <a:lnTo>
                    <a:pt x="164769" y="40601"/>
                  </a:lnTo>
                  <a:lnTo>
                    <a:pt x="167157" y="42989"/>
                  </a:lnTo>
                  <a:lnTo>
                    <a:pt x="168198" y="43395"/>
                  </a:lnTo>
                  <a:lnTo>
                    <a:pt x="169252" y="43395"/>
                  </a:lnTo>
                  <a:lnTo>
                    <a:pt x="170294" y="43395"/>
                  </a:lnTo>
                  <a:lnTo>
                    <a:pt x="171348" y="42989"/>
                  </a:lnTo>
                  <a:lnTo>
                    <a:pt x="178155" y="36245"/>
                  </a:lnTo>
                  <a:lnTo>
                    <a:pt x="179717" y="34620"/>
                  </a:lnTo>
                  <a:lnTo>
                    <a:pt x="179717" y="32054"/>
                  </a:lnTo>
                  <a:close/>
                </a:path>
                <a:path w="458469" h="261620">
                  <a:moveTo>
                    <a:pt x="180416" y="174244"/>
                  </a:moveTo>
                  <a:lnTo>
                    <a:pt x="178790" y="172669"/>
                  </a:lnTo>
                  <a:lnTo>
                    <a:pt x="171221" y="165112"/>
                  </a:lnTo>
                  <a:lnTo>
                    <a:pt x="168668" y="165112"/>
                  </a:lnTo>
                  <a:lnTo>
                    <a:pt x="167030" y="166674"/>
                  </a:lnTo>
                  <a:lnTo>
                    <a:pt x="165468" y="168249"/>
                  </a:lnTo>
                  <a:lnTo>
                    <a:pt x="165468" y="170802"/>
                  </a:lnTo>
                  <a:lnTo>
                    <a:pt x="167030" y="172440"/>
                  </a:lnTo>
                  <a:lnTo>
                    <a:pt x="173837" y="179184"/>
                  </a:lnTo>
                  <a:lnTo>
                    <a:pt x="174891" y="179590"/>
                  </a:lnTo>
                  <a:lnTo>
                    <a:pt x="175933" y="179590"/>
                  </a:lnTo>
                  <a:lnTo>
                    <a:pt x="176987" y="179590"/>
                  </a:lnTo>
                  <a:lnTo>
                    <a:pt x="178028" y="179184"/>
                  </a:lnTo>
                  <a:lnTo>
                    <a:pt x="180416" y="176796"/>
                  </a:lnTo>
                  <a:lnTo>
                    <a:pt x="180416" y="174244"/>
                  </a:lnTo>
                  <a:close/>
                </a:path>
                <a:path w="458469" h="261620">
                  <a:moveTo>
                    <a:pt x="208686" y="101879"/>
                  </a:moveTo>
                  <a:lnTo>
                    <a:pt x="206883" y="100012"/>
                  </a:lnTo>
                  <a:lnTo>
                    <a:pt x="193903" y="100012"/>
                  </a:lnTo>
                  <a:lnTo>
                    <a:pt x="192049" y="101879"/>
                  </a:lnTo>
                  <a:lnTo>
                    <a:pt x="192049" y="106349"/>
                  </a:lnTo>
                  <a:lnTo>
                    <a:pt x="193903" y="108153"/>
                  </a:lnTo>
                  <a:lnTo>
                    <a:pt x="204609" y="108153"/>
                  </a:lnTo>
                  <a:lnTo>
                    <a:pt x="206883" y="108153"/>
                  </a:lnTo>
                  <a:lnTo>
                    <a:pt x="208686" y="106349"/>
                  </a:lnTo>
                  <a:lnTo>
                    <a:pt x="208686" y="101879"/>
                  </a:lnTo>
                  <a:close/>
                </a:path>
                <a:path w="458469" h="261620">
                  <a:moveTo>
                    <a:pt x="314185" y="23583"/>
                  </a:moveTo>
                  <a:lnTo>
                    <a:pt x="312381" y="21780"/>
                  </a:lnTo>
                  <a:lnTo>
                    <a:pt x="307835" y="21780"/>
                  </a:lnTo>
                  <a:lnTo>
                    <a:pt x="306031" y="23583"/>
                  </a:lnTo>
                  <a:lnTo>
                    <a:pt x="306031" y="41681"/>
                  </a:lnTo>
                  <a:lnTo>
                    <a:pt x="287883" y="41681"/>
                  </a:lnTo>
                  <a:lnTo>
                    <a:pt x="286080" y="43535"/>
                  </a:lnTo>
                  <a:lnTo>
                    <a:pt x="286080" y="48018"/>
                  </a:lnTo>
                  <a:lnTo>
                    <a:pt x="287883" y="49822"/>
                  </a:lnTo>
                  <a:lnTo>
                    <a:pt x="310108" y="49822"/>
                  </a:lnTo>
                  <a:lnTo>
                    <a:pt x="312381" y="49822"/>
                  </a:lnTo>
                  <a:lnTo>
                    <a:pt x="314185" y="48018"/>
                  </a:lnTo>
                  <a:lnTo>
                    <a:pt x="314185" y="23583"/>
                  </a:lnTo>
                  <a:close/>
                </a:path>
                <a:path w="458469" h="261620">
                  <a:moveTo>
                    <a:pt x="417156" y="130771"/>
                  </a:moveTo>
                  <a:lnTo>
                    <a:pt x="413943" y="114896"/>
                  </a:lnTo>
                  <a:lnTo>
                    <a:pt x="409067" y="107670"/>
                  </a:lnTo>
                  <a:lnTo>
                    <a:pt x="409067" y="130771"/>
                  </a:lnTo>
                  <a:lnTo>
                    <a:pt x="406501" y="143446"/>
                  </a:lnTo>
                  <a:lnTo>
                    <a:pt x="399491" y="153797"/>
                  </a:lnTo>
                  <a:lnTo>
                    <a:pt x="389089" y="160782"/>
                  </a:lnTo>
                  <a:lnTo>
                    <a:pt x="376377" y="163347"/>
                  </a:lnTo>
                  <a:lnTo>
                    <a:pt x="363664" y="160782"/>
                  </a:lnTo>
                  <a:lnTo>
                    <a:pt x="353263" y="153797"/>
                  </a:lnTo>
                  <a:lnTo>
                    <a:pt x="346252" y="143446"/>
                  </a:lnTo>
                  <a:lnTo>
                    <a:pt x="343687" y="130771"/>
                  </a:lnTo>
                  <a:lnTo>
                    <a:pt x="346252" y="118059"/>
                  </a:lnTo>
                  <a:lnTo>
                    <a:pt x="353263" y="107683"/>
                  </a:lnTo>
                  <a:lnTo>
                    <a:pt x="363664" y="100698"/>
                  </a:lnTo>
                  <a:lnTo>
                    <a:pt x="376377" y="98132"/>
                  </a:lnTo>
                  <a:lnTo>
                    <a:pt x="389089" y="100698"/>
                  </a:lnTo>
                  <a:lnTo>
                    <a:pt x="399491" y="107683"/>
                  </a:lnTo>
                  <a:lnTo>
                    <a:pt x="406501" y="118059"/>
                  </a:lnTo>
                  <a:lnTo>
                    <a:pt x="409067" y="130771"/>
                  </a:lnTo>
                  <a:lnTo>
                    <a:pt x="409067" y="107670"/>
                  </a:lnTo>
                  <a:lnTo>
                    <a:pt x="405206" y="101930"/>
                  </a:lnTo>
                  <a:lnTo>
                    <a:pt x="399567" y="98132"/>
                  </a:lnTo>
                  <a:lnTo>
                    <a:pt x="392252" y="93192"/>
                  </a:lnTo>
                  <a:lnTo>
                    <a:pt x="376377" y="89992"/>
                  </a:lnTo>
                  <a:lnTo>
                    <a:pt x="360502" y="93192"/>
                  </a:lnTo>
                  <a:lnTo>
                    <a:pt x="347522" y="101930"/>
                  </a:lnTo>
                  <a:lnTo>
                    <a:pt x="338759" y="114896"/>
                  </a:lnTo>
                  <a:lnTo>
                    <a:pt x="335546" y="130771"/>
                  </a:lnTo>
                  <a:lnTo>
                    <a:pt x="338759" y="146608"/>
                  </a:lnTo>
                  <a:lnTo>
                    <a:pt x="347522" y="159550"/>
                  </a:lnTo>
                  <a:lnTo>
                    <a:pt x="360502" y="168287"/>
                  </a:lnTo>
                  <a:lnTo>
                    <a:pt x="376377" y="171488"/>
                  </a:lnTo>
                  <a:lnTo>
                    <a:pt x="392252" y="168287"/>
                  </a:lnTo>
                  <a:lnTo>
                    <a:pt x="399580" y="163347"/>
                  </a:lnTo>
                  <a:lnTo>
                    <a:pt x="405206" y="159550"/>
                  </a:lnTo>
                  <a:lnTo>
                    <a:pt x="413943" y="146608"/>
                  </a:lnTo>
                  <a:lnTo>
                    <a:pt x="417156" y="130771"/>
                  </a:lnTo>
                  <a:close/>
                </a:path>
                <a:path w="458469" h="261620">
                  <a:moveTo>
                    <a:pt x="458063" y="120675"/>
                  </a:moveTo>
                  <a:lnTo>
                    <a:pt x="456196" y="118872"/>
                  </a:lnTo>
                  <a:lnTo>
                    <a:pt x="449922" y="118872"/>
                  </a:lnTo>
                  <a:lnTo>
                    <a:pt x="449922" y="127012"/>
                  </a:lnTo>
                  <a:lnTo>
                    <a:pt x="449922" y="134518"/>
                  </a:lnTo>
                  <a:lnTo>
                    <a:pt x="432701" y="134518"/>
                  </a:lnTo>
                  <a:lnTo>
                    <a:pt x="430949" y="135966"/>
                  </a:lnTo>
                  <a:lnTo>
                    <a:pt x="430720" y="138010"/>
                  </a:lnTo>
                  <a:lnTo>
                    <a:pt x="429310" y="144970"/>
                  </a:lnTo>
                  <a:lnTo>
                    <a:pt x="427024" y="151663"/>
                  </a:lnTo>
                  <a:lnTo>
                    <a:pt x="423887" y="158000"/>
                  </a:lnTo>
                  <a:lnTo>
                    <a:pt x="419963" y="163893"/>
                  </a:lnTo>
                  <a:lnTo>
                    <a:pt x="418680" y="165519"/>
                  </a:lnTo>
                  <a:lnTo>
                    <a:pt x="418858" y="167792"/>
                  </a:lnTo>
                  <a:lnTo>
                    <a:pt x="431012" y="179946"/>
                  </a:lnTo>
                  <a:lnTo>
                    <a:pt x="425665" y="185242"/>
                  </a:lnTo>
                  <a:lnTo>
                    <a:pt x="423164" y="182740"/>
                  </a:lnTo>
                  <a:lnTo>
                    <a:pt x="413562" y="173139"/>
                  </a:lnTo>
                  <a:lnTo>
                    <a:pt x="411238" y="172961"/>
                  </a:lnTo>
                  <a:lnTo>
                    <a:pt x="409663" y="174193"/>
                  </a:lnTo>
                  <a:lnTo>
                    <a:pt x="403707" y="178155"/>
                  </a:lnTo>
                  <a:lnTo>
                    <a:pt x="397332" y="181292"/>
                  </a:lnTo>
                  <a:lnTo>
                    <a:pt x="390626" y="183565"/>
                  </a:lnTo>
                  <a:lnTo>
                    <a:pt x="383667" y="184950"/>
                  </a:lnTo>
                  <a:lnTo>
                    <a:pt x="381622" y="185242"/>
                  </a:lnTo>
                  <a:lnTo>
                    <a:pt x="380111" y="186931"/>
                  </a:lnTo>
                  <a:lnTo>
                    <a:pt x="380111" y="204089"/>
                  </a:lnTo>
                  <a:lnTo>
                    <a:pt x="372605" y="204089"/>
                  </a:lnTo>
                  <a:lnTo>
                    <a:pt x="372605" y="186931"/>
                  </a:lnTo>
                  <a:lnTo>
                    <a:pt x="371094" y="185242"/>
                  </a:lnTo>
                  <a:lnTo>
                    <a:pt x="341490" y="172961"/>
                  </a:lnTo>
                  <a:lnTo>
                    <a:pt x="339217" y="173139"/>
                  </a:lnTo>
                  <a:lnTo>
                    <a:pt x="337769" y="174536"/>
                  </a:lnTo>
                  <a:lnTo>
                    <a:pt x="327063" y="185242"/>
                  </a:lnTo>
                  <a:lnTo>
                    <a:pt x="321703" y="179946"/>
                  </a:lnTo>
                  <a:lnTo>
                    <a:pt x="332473" y="169240"/>
                  </a:lnTo>
                  <a:lnTo>
                    <a:pt x="333870" y="167792"/>
                  </a:lnTo>
                  <a:lnTo>
                    <a:pt x="334010" y="165989"/>
                  </a:lnTo>
                  <a:lnTo>
                    <a:pt x="334035" y="165519"/>
                  </a:lnTo>
                  <a:lnTo>
                    <a:pt x="332816" y="163893"/>
                  </a:lnTo>
                  <a:lnTo>
                    <a:pt x="328853" y="158000"/>
                  </a:lnTo>
                  <a:lnTo>
                    <a:pt x="325716" y="151663"/>
                  </a:lnTo>
                  <a:lnTo>
                    <a:pt x="323430" y="144970"/>
                  </a:lnTo>
                  <a:lnTo>
                    <a:pt x="322059" y="138010"/>
                  </a:lnTo>
                  <a:lnTo>
                    <a:pt x="321767" y="135966"/>
                  </a:lnTo>
                  <a:lnTo>
                    <a:pt x="320078" y="134518"/>
                  </a:lnTo>
                  <a:lnTo>
                    <a:pt x="302856" y="134518"/>
                  </a:lnTo>
                  <a:lnTo>
                    <a:pt x="302856" y="127012"/>
                  </a:lnTo>
                  <a:lnTo>
                    <a:pt x="320078" y="127012"/>
                  </a:lnTo>
                  <a:lnTo>
                    <a:pt x="321767" y="125501"/>
                  </a:lnTo>
                  <a:lnTo>
                    <a:pt x="334035" y="95948"/>
                  </a:lnTo>
                  <a:lnTo>
                    <a:pt x="333870" y="93675"/>
                  </a:lnTo>
                  <a:lnTo>
                    <a:pt x="332473" y="92227"/>
                  </a:lnTo>
                  <a:lnTo>
                    <a:pt x="321703" y="81521"/>
                  </a:lnTo>
                  <a:lnTo>
                    <a:pt x="326999" y="76288"/>
                  </a:lnTo>
                  <a:lnTo>
                    <a:pt x="337769" y="86931"/>
                  </a:lnTo>
                  <a:lnTo>
                    <a:pt x="339217" y="88328"/>
                  </a:lnTo>
                  <a:lnTo>
                    <a:pt x="341490" y="88506"/>
                  </a:lnTo>
                  <a:lnTo>
                    <a:pt x="343115" y="87274"/>
                  </a:lnTo>
                  <a:lnTo>
                    <a:pt x="349034" y="83324"/>
                  </a:lnTo>
                  <a:lnTo>
                    <a:pt x="355295" y="80238"/>
                  </a:lnTo>
                  <a:lnTo>
                    <a:pt x="359714" y="78727"/>
                  </a:lnTo>
                  <a:lnTo>
                    <a:pt x="362089" y="77914"/>
                  </a:lnTo>
                  <a:lnTo>
                    <a:pt x="369062" y="76517"/>
                  </a:lnTo>
                  <a:lnTo>
                    <a:pt x="371094" y="76288"/>
                  </a:lnTo>
                  <a:lnTo>
                    <a:pt x="372605" y="74536"/>
                  </a:lnTo>
                  <a:lnTo>
                    <a:pt x="372605" y="57378"/>
                  </a:lnTo>
                  <a:lnTo>
                    <a:pt x="380111" y="57378"/>
                  </a:lnTo>
                  <a:lnTo>
                    <a:pt x="380111" y="74536"/>
                  </a:lnTo>
                  <a:lnTo>
                    <a:pt x="381622" y="76288"/>
                  </a:lnTo>
                  <a:lnTo>
                    <a:pt x="411238" y="88506"/>
                  </a:lnTo>
                  <a:lnTo>
                    <a:pt x="413562" y="88328"/>
                  </a:lnTo>
                  <a:lnTo>
                    <a:pt x="423164" y="78727"/>
                  </a:lnTo>
                  <a:lnTo>
                    <a:pt x="425602" y="76288"/>
                  </a:lnTo>
                  <a:lnTo>
                    <a:pt x="431012" y="81521"/>
                  </a:lnTo>
                  <a:lnTo>
                    <a:pt x="418858" y="93675"/>
                  </a:lnTo>
                  <a:lnTo>
                    <a:pt x="418706" y="95542"/>
                  </a:lnTo>
                  <a:lnTo>
                    <a:pt x="418680" y="95948"/>
                  </a:lnTo>
                  <a:lnTo>
                    <a:pt x="419963" y="97574"/>
                  </a:lnTo>
                  <a:lnTo>
                    <a:pt x="423887" y="103466"/>
                  </a:lnTo>
                  <a:lnTo>
                    <a:pt x="427024" y="109804"/>
                  </a:lnTo>
                  <a:lnTo>
                    <a:pt x="429310" y="116497"/>
                  </a:lnTo>
                  <a:lnTo>
                    <a:pt x="430720" y="123456"/>
                  </a:lnTo>
                  <a:lnTo>
                    <a:pt x="430949" y="125501"/>
                  </a:lnTo>
                  <a:lnTo>
                    <a:pt x="432701" y="127012"/>
                  </a:lnTo>
                  <a:lnTo>
                    <a:pt x="449922" y="127012"/>
                  </a:lnTo>
                  <a:lnTo>
                    <a:pt x="449922" y="118872"/>
                  </a:lnTo>
                  <a:lnTo>
                    <a:pt x="438226" y="118872"/>
                  </a:lnTo>
                  <a:lnTo>
                    <a:pt x="436600" y="110553"/>
                  </a:lnTo>
                  <a:lnTo>
                    <a:pt x="433285" y="102577"/>
                  </a:lnTo>
                  <a:lnTo>
                    <a:pt x="428510" y="95542"/>
                  </a:lnTo>
                  <a:lnTo>
                    <a:pt x="441248" y="82804"/>
                  </a:lnTo>
                  <a:lnTo>
                    <a:pt x="441248" y="80238"/>
                  </a:lnTo>
                  <a:lnTo>
                    <a:pt x="437273" y="76288"/>
                  </a:lnTo>
                  <a:lnTo>
                    <a:pt x="427812" y="66865"/>
                  </a:lnTo>
                  <a:lnTo>
                    <a:pt x="426770" y="66395"/>
                  </a:lnTo>
                  <a:lnTo>
                    <a:pt x="424611" y="66395"/>
                  </a:lnTo>
                  <a:lnTo>
                    <a:pt x="423570" y="66865"/>
                  </a:lnTo>
                  <a:lnTo>
                    <a:pt x="411695" y="78727"/>
                  </a:lnTo>
                  <a:lnTo>
                    <a:pt x="404596" y="73952"/>
                  </a:lnTo>
                  <a:lnTo>
                    <a:pt x="396633" y="70637"/>
                  </a:lnTo>
                  <a:lnTo>
                    <a:pt x="388251" y="69075"/>
                  </a:lnTo>
                  <a:lnTo>
                    <a:pt x="388251" y="57378"/>
                  </a:lnTo>
                  <a:lnTo>
                    <a:pt x="388251" y="51092"/>
                  </a:lnTo>
                  <a:lnTo>
                    <a:pt x="386448" y="49288"/>
                  </a:lnTo>
                  <a:lnTo>
                    <a:pt x="366331" y="49288"/>
                  </a:lnTo>
                  <a:lnTo>
                    <a:pt x="364464" y="51092"/>
                  </a:lnTo>
                  <a:lnTo>
                    <a:pt x="364464" y="69075"/>
                  </a:lnTo>
                  <a:lnTo>
                    <a:pt x="356146" y="70637"/>
                  </a:lnTo>
                  <a:lnTo>
                    <a:pt x="348119" y="73952"/>
                  </a:lnTo>
                  <a:lnTo>
                    <a:pt x="341083" y="78727"/>
                  </a:lnTo>
                  <a:lnTo>
                    <a:pt x="338620" y="76288"/>
                  </a:lnTo>
                  <a:lnTo>
                    <a:pt x="329158" y="66865"/>
                  </a:lnTo>
                  <a:lnTo>
                    <a:pt x="328104" y="66395"/>
                  </a:lnTo>
                  <a:lnTo>
                    <a:pt x="325958" y="66395"/>
                  </a:lnTo>
                  <a:lnTo>
                    <a:pt x="324967" y="66865"/>
                  </a:lnTo>
                  <a:lnTo>
                    <a:pt x="324154" y="67614"/>
                  </a:lnTo>
                  <a:lnTo>
                    <a:pt x="311531" y="80238"/>
                  </a:lnTo>
                  <a:lnTo>
                    <a:pt x="311531" y="82804"/>
                  </a:lnTo>
                  <a:lnTo>
                    <a:pt x="324269" y="95542"/>
                  </a:lnTo>
                  <a:lnTo>
                    <a:pt x="319443" y="102577"/>
                  </a:lnTo>
                  <a:lnTo>
                    <a:pt x="316179" y="110553"/>
                  </a:lnTo>
                  <a:lnTo>
                    <a:pt x="314553" y="118872"/>
                  </a:lnTo>
                  <a:lnTo>
                    <a:pt x="296519" y="118872"/>
                  </a:lnTo>
                  <a:lnTo>
                    <a:pt x="294716" y="120675"/>
                  </a:lnTo>
                  <a:lnTo>
                    <a:pt x="294716" y="140792"/>
                  </a:lnTo>
                  <a:lnTo>
                    <a:pt x="296519" y="142595"/>
                  </a:lnTo>
                  <a:lnTo>
                    <a:pt x="314553" y="142595"/>
                  </a:lnTo>
                  <a:lnTo>
                    <a:pt x="316179" y="150914"/>
                  </a:lnTo>
                  <a:lnTo>
                    <a:pt x="319443" y="158889"/>
                  </a:lnTo>
                  <a:lnTo>
                    <a:pt x="324269" y="165989"/>
                  </a:lnTo>
                  <a:lnTo>
                    <a:pt x="311531" y="178663"/>
                  </a:lnTo>
                  <a:lnTo>
                    <a:pt x="311594" y="181292"/>
                  </a:lnTo>
                  <a:lnTo>
                    <a:pt x="325780" y="195478"/>
                  </a:lnTo>
                  <a:lnTo>
                    <a:pt x="328345" y="195478"/>
                  </a:lnTo>
                  <a:lnTo>
                    <a:pt x="329907" y="193852"/>
                  </a:lnTo>
                  <a:lnTo>
                    <a:pt x="338569" y="185242"/>
                  </a:lnTo>
                  <a:lnTo>
                    <a:pt x="341083" y="182740"/>
                  </a:lnTo>
                  <a:lnTo>
                    <a:pt x="348119" y="187502"/>
                  </a:lnTo>
                  <a:lnTo>
                    <a:pt x="356146" y="190830"/>
                  </a:lnTo>
                  <a:lnTo>
                    <a:pt x="364464" y="192392"/>
                  </a:lnTo>
                  <a:lnTo>
                    <a:pt x="364464" y="210375"/>
                  </a:lnTo>
                  <a:lnTo>
                    <a:pt x="366331" y="212229"/>
                  </a:lnTo>
                  <a:lnTo>
                    <a:pt x="386448" y="212229"/>
                  </a:lnTo>
                  <a:lnTo>
                    <a:pt x="388251" y="210375"/>
                  </a:lnTo>
                  <a:lnTo>
                    <a:pt x="388251" y="204089"/>
                  </a:lnTo>
                  <a:lnTo>
                    <a:pt x="388251" y="192392"/>
                  </a:lnTo>
                  <a:lnTo>
                    <a:pt x="396633" y="190830"/>
                  </a:lnTo>
                  <a:lnTo>
                    <a:pt x="404596" y="187502"/>
                  </a:lnTo>
                  <a:lnTo>
                    <a:pt x="411695" y="182740"/>
                  </a:lnTo>
                  <a:lnTo>
                    <a:pt x="422808" y="193852"/>
                  </a:lnTo>
                  <a:lnTo>
                    <a:pt x="424383" y="195478"/>
                  </a:lnTo>
                  <a:lnTo>
                    <a:pt x="426999" y="195478"/>
                  </a:lnTo>
                  <a:lnTo>
                    <a:pt x="428574" y="193852"/>
                  </a:lnTo>
                  <a:lnTo>
                    <a:pt x="437222" y="185242"/>
                  </a:lnTo>
                  <a:lnTo>
                    <a:pt x="441185" y="181292"/>
                  </a:lnTo>
                  <a:lnTo>
                    <a:pt x="441248" y="178663"/>
                  </a:lnTo>
                  <a:lnTo>
                    <a:pt x="428510" y="165989"/>
                  </a:lnTo>
                  <a:lnTo>
                    <a:pt x="433285" y="158889"/>
                  </a:lnTo>
                  <a:lnTo>
                    <a:pt x="436600" y="150914"/>
                  </a:lnTo>
                  <a:lnTo>
                    <a:pt x="438226" y="142595"/>
                  </a:lnTo>
                  <a:lnTo>
                    <a:pt x="456196" y="142595"/>
                  </a:lnTo>
                  <a:lnTo>
                    <a:pt x="458063" y="140792"/>
                  </a:lnTo>
                  <a:lnTo>
                    <a:pt x="458063" y="120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078847" y="4671183"/>
              <a:ext cx="130721" cy="62801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6079682" y="4448067"/>
              <a:ext cx="127000" cy="58419"/>
            </a:xfrm>
            <a:custGeom>
              <a:avLst/>
              <a:gdLst/>
              <a:ahLst/>
              <a:cxnLst/>
              <a:rect l="l" t="t" r="r" b="b"/>
              <a:pathLst>
                <a:path w="127000" h="58420">
                  <a:moveTo>
                    <a:pt x="15589" y="0"/>
                  </a:moveTo>
                  <a:lnTo>
                    <a:pt x="11750" y="0"/>
                  </a:lnTo>
                  <a:lnTo>
                    <a:pt x="7794" y="174"/>
                  </a:lnTo>
                  <a:lnTo>
                    <a:pt x="1686" y="639"/>
                  </a:lnTo>
                  <a:lnTo>
                    <a:pt x="0" y="2617"/>
                  </a:lnTo>
                  <a:lnTo>
                    <a:pt x="349" y="7096"/>
                  </a:lnTo>
                  <a:lnTo>
                    <a:pt x="2326" y="8725"/>
                  </a:lnTo>
                  <a:lnTo>
                    <a:pt x="8260" y="8260"/>
                  </a:lnTo>
                  <a:lnTo>
                    <a:pt x="15589" y="8144"/>
                  </a:lnTo>
                  <a:lnTo>
                    <a:pt x="72670" y="20796"/>
                  </a:lnTo>
                  <a:lnTo>
                    <a:pt x="119019" y="56484"/>
                  </a:lnTo>
                  <a:lnTo>
                    <a:pt x="119833" y="57415"/>
                  </a:lnTo>
                  <a:lnTo>
                    <a:pt x="120996" y="57938"/>
                  </a:lnTo>
                  <a:lnTo>
                    <a:pt x="122160" y="57938"/>
                  </a:lnTo>
                  <a:lnTo>
                    <a:pt x="123091" y="57938"/>
                  </a:lnTo>
                  <a:lnTo>
                    <a:pt x="124021" y="57648"/>
                  </a:lnTo>
                  <a:lnTo>
                    <a:pt x="126465" y="55553"/>
                  </a:lnTo>
                  <a:lnTo>
                    <a:pt x="126697" y="52994"/>
                  </a:lnTo>
                  <a:lnTo>
                    <a:pt x="125301" y="51249"/>
                  </a:lnTo>
                  <a:lnTo>
                    <a:pt x="102621" y="29498"/>
                  </a:lnTo>
                  <a:lnTo>
                    <a:pt x="76139" y="13408"/>
                  </a:lnTo>
                  <a:lnTo>
                    <a:pt x="46810" y="3426"/>
                  </a:lnTo>
                  <a:lnTo>
                    <a:pt x="15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723932" y="6122460"/>
              <a:ext cx="158931" cy="17699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644592" y="6098115"/>
              <a:ext cx="315108" cy="315045"/>
            </a:xfrm>
            <a:prstGeom prst="rect">
              <a:avLst/>
            </a:prstGeom>
          </p:spPr>
        </p:pic>
      </p:grpSp>
      <p:sp>
        <p:nvSpPr>
          <p:cNvPr id="156" name="object 156"/>
          <p:cNvSpPr txBox="1"/>
          <p:nvPr/>
        </p:nvSpPr>
        <p:spPr>
          <a:xfrm>
            <a:off x="17983953" y="3765049"/>
            <a:ext cx="1452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>
                <a:latin typeface="Arial"/>
                <a:cs typeface="Arial"/>
              </a:rPr>
              <a:t>Development</a:t>
            </a:r>
            <a:endParaRPr sz="1250">
              <a:latin typeface="Arial"/>
              <a:cs typeface="Arial"/>
            </a:endParaRPr>
          </a:p>
          <a:p>
            <a:pPr marL="145415" marR="5080" indent="-133350">
              <a:lnSpc>
                <a:spcPct val="100000"/>
              </a:lnSpc>
              <a:spcBef>
                <a:spcPts val="10"/>
              </a:spcBef>
              <a:buChar char="•"/>
              <a:tabLst>
                <a:tab pos="169545" algn="l"/>
              </a:tabLst>
            </a:pPr>
            <a:r>
              <a:rPr sz="1100" spc="-10">
                <a:latin typeface="Arial MT"/>
                <a:cs typeface="Arial MT"/>
              </a:rPr>
              <a:t>Focus</a:t>
            </a:r>
            <a:r>
              <a:rPr sz="1100" spc="-3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on</a:t>
            </a:r>
            <a:r>
              <a:rPr sz="1100" spc="-30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core 	</a:t>
            </a:r>
            <a:r>
              <a:rPr sz="1100" spc="-10">
                <a:latin typeface="Arial MT"/>
                <a:cs typeface="Arial MT"/>
              </a:rPr>
              <a:t>infrastructure 	</a:t>
            </a:r>
            <a:r>
              <a:rPr sz="1100" spc="-35">
                <a:latin typeface="Arial MT"/>
                <a:cs typeface="Arial MT"/>
              </a:rPr>
              <a:t>RealSense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>
                <a:latin typeface="Arial MT"/>
                <a:cs typeface="Arial MT"/>
              </a:rPr>
              <a:t>and</a:t>
            </a:r>
            <a:r>
              <a:rPr sz="1100" spc="-25">
                <a:latin typeface="Arial MT"/>
                <a:cs typeface="Arial MT"/>
              </a:rPr>
              <a:t> </a:t>
            </a:r>
            <a:r>
              <a:rPr sz="1100" spc="-20">
                <a:latin typeface="Arial MT"/>
                <a:cs typeface="Arial MT"/>
              </a:rPr>
              <a:t>Unity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7993610" y="6615486"/>
            <a:ext cx="1047750" cy="892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>
                <a:latin typeface="Arial"/>
                <a:cs typeface="Arial"/>
              </a:rPr>
              <a:t>Testing</a:t>
            </a:r>
            <a:endParaRPr sz="1250">
              <a:latin typeface="Arial"/>
              <a:cs typeface="Arial"/>
            </a:endParaRPr>
          </a:p>
          <a:p>
            <a:pPr marL="146050" indent="-133350">
              <a:lnSpc>
                <a:spcPts val="1320"/>
              </a:lnSpc>
              <a:spcBef>
                <a:spcPts val="15"/>
              </a:spcBef>
              <a:buChar char="•"/>
              <a:tabLst>
                <a:tab pos="146050" algn="l"/>
              </a:tabLst>
            </a:pPr>
            <a:r>
              <a:rPr sz="1100" spc="-20">
                <a:latin typeface="Arial MT"/>
                <a:cs typeface="Arial MT"/>
              </a:rPr>
              <a:t>System</a:t>
            </a:r>
            <a:r>
              <a:rPr sz="1100" spc="-4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testing</a:t>
            </a:r>
            <a:endParaRPr sz="1100">
              <a:latin typeface="Arial MT"/>
              <a:cs typeface="Arial MT"/>
            </a:endParaRPr>
          </a:p>
          <a:p>
            <a:pPr marL="12700" marR="119380" indent="133350">
              <a:lnSpc>
                <a:spcPts val="1320"/>
              </a:lnSpc>
              <a:spcBef>
                <a:spcPts val="45"/>
              </a:spcBef>
              <a:buChar char="•"/>
              <a:tabLst>
                <a:tab pos="146050" algn="l"/>
              </a:tabLst>
            </a:pPr>
            <a:r>
              <a:rPr sz="1100" spc="-30">
                <a:latin typeface="Arial MT"/>
                <a:cs typeface="Arial MT"/>
              </a:rPr>
              <a:t>Performance </a:t>
            </a:r>
            <a:r>
              <a:rPr sz="1100" spc="-10">
                <a:latin typeface="Arial MT"/>
                <a:cs typeface="Arial MT"/>
              </a:rPr>
              <a:t>optimization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70"/>
              </a:lnSpc>
            </a:pPr>
            <a:r>
              <a:rPr sz="1100">
                <a:latin typeface="Arial MT"/>
                <a:cs typeface="Arial MT"/>
              </a:rPr>
              <a:t>•User</a:t>
            </a:r>
            <a:r>
              <a:rPr sz="1100" spc="260">
                <a:latin typeface="Arial MT"/>
                <a:cs typeface="Arial MT"/>
              </a:rPr>
              <a:t> </a:t>
            </a:r>
            <a:r>
              <a:rPr sz="1100" spc="-10">
                <a:latin typeface="Arial MT"/>
                <a:cs typeface="Arial MT"/>
              </a:rPr>
              <a:t>validation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8" name="Picture 157" descr="A grey cube with black squares&#10;&#10;AI-generated content may be incorrect.">
            <a:extLst>
              <a:ext uri="{FF2B5EF4-FFF2-40B4-BE49-F238E27FC236}">
                <a16:creationId xmlns:a16="http://schemas.microsoft.com/office/drawing/2014/main" id="{9B84755B-A843-A922-5774-8AA511E83C9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012631" y="8691427"/>
            <a:ext cx="899137" cy="88551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25-347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25-347_Poster</dc:title>
  <cp:revision>1</cp:revision>
  <dcterms:created xsi:type="dcterms:W3CDTF">2025-03-29T01:16:05Z</dcterms:created>
  <dcterms:modified xsi:type="dcterms:W3CDTF">2025-03-29T01:24:55Z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2025-03-29T00:00:00Z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2025-03-29T00:00:00Z</vt:filetime>
  </property>
  <property fmtid="{D5CDD505-2E9C-101B-9397-08002B2CF9AE}" pid="5" name="Producer">
    <vt:lpwstr>Adobe Express</vt:lpwstr>
  </property>
</Properties>
</file>