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AAC6E7"/>
    <a:srgbClr val="A7DEC1"/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>
        <p:scale>
          <a:sx n="25" d="100"/>
          <a:sy n="25" d="100"/>
        </p:scale>
        <p:origin x="858" y="18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Comprehensive system testing Performance optimization User validation studies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AECC8B-79EC-4466-A79D-D1AE009D5D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12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24" Type="http://schemas.openxmlformats.org/officeDocument/2006/relationships/image" Target="../media/image24.svg"/><Relationship Id="rId5" Type="http://schemas.openxmlformats.org/officeDocument/2006/relationships/image" Target="../media/image5.pn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8425B8-B53B-12EB-39DB-AFB939959FD1}"/>
              </a:ext>
            </a:extLst>
          </p:cNvPr>
          <p:cNvSpPr/>
          <p:nvPr/>
        </p:nvSpPr>
        <p:spPr>
          <a:xfrm>
            <a:off x="11887199" y="18342311"/>
            <a:ext cx="20116800" cy="950976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6">
                  <a:lumMod val="0"/>
                  <a:lumOff val="100000"/>
                </a:schemeClr>
              </a:gs>
              <a:gs pos="35000">
                <a:schemeClr val="accent6">
                  <a:lumMod val="0"/>
                  <a:lumOff val="100000"/>
                </a:schemeClr>
              </a:gs>
              <a:gs pos="100000">
                <a:schemeClr val="accent6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Gianni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18473" y="5903838"/>
            <a:ext cx="105156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Robots are an essential integration in laboratories, hospitals, and creative studios, traditional safety systems are proving insufficient.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face an obvious challenge – poor sensory precision for close human interaction leads to disruptive work stoppages and reduced efficiency.</a:t>
            </a:r>
          </a:p>
          <a:p>
            <a:endParaRPr lang="en-US" sz="3600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 transforms these limitations into seamless human-robot collaboration, enhancing both human creativity and robotic precision - driving safer, more intuitive automation across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1887200" y="5897996"/>
            <a:ext cx="20116800" cy="118872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Cases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754036" y="18336543"/>
            <a:ext cx="10515600" cy="9509760"/>
          </a:xfrm>
          <a:prstGeom prst="roundRect">
            <a:avLst>
              <a:gd name="adj" fmla="val 1726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165469" y="6519589"/>
            <a:ext cx="9416271" cy="4982094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6" name="Picture 6" descr="The Comprehensive Guide to Robots (Cobots) on RS Marketplace">
            <a:extLst>
              <a:ext uri="{FF2B5EF4-FFF2-40B4-BE49-F238E27FC236}">
                <a16:creationId xmlns:a16="http://schemas.microsoft.com/office/drawing/2014/main" id="{281AB8A6-DA3D-7057-FCA0-6B09FD6CD1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10" t="19505" r="26643" b="7768"/>
          <a:stretch/>
        </p:blipFill>
        <p:spPr bwMode="auto">
          <a:xfrm>
            <a:off x="24325082" y="8186578"/>
            <a:ext cx="6578777" cy="8650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2E8EEB-6D78-B60E-C371-EA4F01AD3EE0}"/>
              </a:ext>
            </a:extLst>
          </p:cNvPr>
          <p:cNvSpPr/>
          <p:nvPr/>
        </p:nvSpPr>
        <p:spPr>
          <a:xfrm>
            <a:off x="12447298" y="7711036"/>
            <a:ext cx="5791195" cy="9601200"/>
          </a:xfrm>
          <a:prstGeom prst="roundRect">
            <a:avLst>
              <a:gd name="adj" fmla="val 466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Organizing Tasks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human and the robot arrange blocks to sort blocks by color, size, or shape into zones on the table.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organize while adapting to changes.</a:t>
            </a:r>
          </a:p>
          <a:p>
            <a:pPr lvl="1"/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Collaborative Supplying Tasks</a:t>
            </a:r>
          </a:p>
          <a:p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robot delivers specific blocks to the human for placement. Actions adjust dynamically based on evolving task needs.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Efficiently supply and position items to support task completion.</a:t>
            </a: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8" descr="Free Person Icon, Download Free Person Icon png images, Free ClipArts ...">
            <a:extLst>
              <a:ext uri="{FF2B5EF4-FFF2-40B4-BE49-F238E27FC236}">
                <a16:creationId xmlns:a16="http://schemas.microsoft.com/office/drawing/2014/main" id="{D244F16B-C5BB-9434-B38E-9BDF2F66CB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51" b="5630"/>
          <a:stretch/>
        </p:blipFill>
        <p:spPr bwMode="auto">
          <a:xfrm>
            <a:off x="17530598" y="8968026"/>
            <a:ext cx="5835594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C9203-3472-C0B9-C5BA-28B9D1F6424B}"/>
              </a:ext>
            </a:extLst>
          </p:cNvPr>
          <p:cNvSpPr txBox="1"/>
          <p:nvPr/>
        </p:nvSpPr>
        <p:spPr>
          <a:xfrm>
            <a:off x="30037523" y="29071894"/>
            <a:ext cx="13419058" cy="28932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[3] Previous VCU Capstone Projects (2022-2023) - Phases 1 &amp; 2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Clipart - Table Line Art">
            <a:extLst>
              <a:ext uri="{FF2B5EF4-FFF2-40B4-BE49-F238E27FC236}">
                <a16:creationId xmlns:a16="http://schemas.microsoft.com/office/drawing/2014/main" id="{08AA7606-A9FA-524A-04DC-84CFEB7F9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802" y="12157773"/>
            <a:ext cx="8508412" cy="5190131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ube PNG File | PNG Mart">
            <a:extLst>
              <a:ext uri="{FF2B5EF4-FFF2-40B4-BE49-F238E27FC236}">
                <a16:creationId xmlns:a16="http://schemas.microsoft.com/office/drawing/2014/main" id="{BC122089-7525-8F8E-4C1F-5ADC40829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58637" y="12695407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2300B355-879D-6D3E-DA31-8CEE14E4CAEE}"/>
              </a:ext>
            </a:extLst>
          </p:cNvPr>
          <p:cNvGrpSpPr/>
          <p:nvPr/>
        </p:nvGrpSpPr>
        <p:grpSpPr>
          <a:xfrm>
            <a:off x="12420190" y="19377436"/>
            <a:ext cx="12987999" cy="8030222"/>
            <a:chOff x="16481916" y="18726693"/>
            <a:chExt cx="14060046" cy="8693047"/>
          </a:xfrm>
        </p:grpSpPr>
        <p:sp>
          <p:nvSpPr>
            <p:cNvPr id="54" name="Arrow: Bent 53">
              <a:extLst>
                <a:ext uri="{FF2B5EF4-FFF2-40B4-BE49-F238E27FC236}">
                  <a16:creationId xmlns:a16="http://schemas.microsoft.com/office/drawing/2014/main" id="{C2FED081-F347-DFD9-DCBE-7500C7E2771B}"/>
                </a:ext>
              </a:extLst>
            </p:cNvPr>
            <p:cNvSpPr/>
            <p:nvPr/>
          </p:nvSpPr>
          <p:spPr>
            <a:xfrm flipV="1">
              <a:off x="17129998" y="2124446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5" name="Arrow: Bent 54">
              <a:extLst>
                <a:ext uri="{FF2B5EF4-FFF2-40B4-BE49-F238E27FC236}">
                  <a16:creationId xmlns:a16="http://schemas.microsoft.com/office/drawing/2014/main" id="{7DEFEE5D-B530-9711-BD23-340781E7F8ED}"/>
                </a:ext>
              </a:extLst>
            </p:cNvPr>
            <p:cNvSpPr/>
            <p:nvPr/>
          </p:nvSpPr>
          <p:spPr>
            <a:xfrm flipV="1">
              <a:off x="19148929" y="23300815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Arrow: Bent 55">
              <a:extLst>
                <a:ext uri="{FF2B5EF4-FFF2-40B4-BE49-F238E27FC236}">
                  <a16:creationId xmlns:a16="http://schemas.microsoft.com/office/drawing/2014/main" id="{6C5597B8-0C29-8187-5079-E9F4188A2A2D}"/>
                </a:ext>
              </a:extLst>
            </p:cNvPr>
            <p:cNvSpPr/>
            <p:nvPr/>
          </p:nvSpPr>
          <p:spPr>
            <a:xfrm flipV="1">
              <a:off x="21168987" y="25360337"/>
              <a:ext cx="1371600" cy="1371600"/>
            </a:xfrm>
            <a:prstGeom prst="bentArrow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58" name="TextBox 37">
              <a:extLst>
                <a:ext uri="{FF2B5EF4-FFF2-40B4-BE49-F238E27FC236}">
                  <a16:creationId xmlns:a16="http://schemas.microsoft.com/office/drawing/2014/main" id="{77C12DC2-E7A8-A82E-E019-E20F30D30C21}"/>
                </a:ext>
              </a:extLst>
            </p:cNvPr>
            <p:cNvSpPr txBox="1"/>
            <p:nvPr/>
          </p:nvSpPr>
          <p:spPr>
            <a:xfrm>
              <a:off x="16701708" y="19792107"/>
              <a:ext cx="3273230" cy="1791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99"/>
                </a:lnSpc>
              </a:pPr>
              <a:endParaRPr lang="en-US" sz="1299" b="1" dirty="0">
                <a:solidFill>
                  <a:srgbClr val="FFFFFF"/>
                </a:solidFill>
                <a:latin typeface="Arial" panose="020B0604020202020204" pitchFamily="34" charset="0"/>
                <a:ea typeface="Kollektif Bold"/>
                <a:cs typeface="Arial" panose="020B0604020202020204" pitchFamily="34" charset="0"/>
                <a:sym typeface="Kollektif Bold"/>
              </a:endParaRPr>
            </a:p>
          </p:txBody>
        </p:sp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C26289E9-D6A9-D1CB-4380-4C1EDEA33C4E}"/>
                </a:ext>
              </a:extLst>
            </p:cNvPr>
            <p:cNvSpPr/>
            <p:nvPr/>
          </p:nvSpPr>
          <p:spPr>
            <a:xfrm>
              <a:off x="18501598" y="21472015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5000"/>
                    <a:lumOff val="95000"/>
                  </a:schemeClr>
                </a:gs>
                <a:gs pos="74000">
                  <a:schemeClr val="accent4">
                    <a:lumMod val="45000"/>
                    <a:lumOff val="55000"/>
                  </a:schemeClr>
                </a:gs>
                <a:gs pos="83000">
                  <a:schemeClr val="accent4">
                    <a:lumMod val="45000"/>
                    <a:lumOff val="55000"/>
                  </a:schemeClr>
                </a:gs>
                <a:gs pos="100000">
                  <a:schemeClr val="accent4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Virtual Environment Construction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Isaac Sim creates digital twin of workspace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planning and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safety monitoring and validation</a:t>
              </a:r>
            </a:p>
          </p:txBody>
        </p:sp>
        <p:sp>
          <p:nvSpPr>
            <p:cNvPr id="31" name="Freeform 11">
              <a:extLst>
                <a:ext uri="{FF2B5EF4-FFF2-40B4-BE49-F238E27FC236}">
                  <a16:creationId xmlns:a16="http://schemas.microsoft.com/office/drawing/2014/main" id="{4A49F872-3489-9EB9-94CE-23B0F699D382}"/>
                </a:ext>
              </a:extLst>
            </p:cNvPr>
            <p:cNvSpPr/>
            <p:nvPr/>
          </p:nvSpPr>
          <p:spPr>
            <a:xfrm>
              <a:off x="25130998" y="20787721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0"/>
                    <a:lumOff val="10000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EAD138FB-AE5F-0E7E-C0FD-675953353993}"/>
                </a:ext>
              </a:extLst>
            </p:cNvPr>
            <p:cNvSpPr/>
            <p:nvPr/>
          </p:nvSpPr>
          <p:spPr>
            <a:xfrm>
              <a:off x="25359598" y="21015865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5" name="Freeform 3">
              <a:extLst>
                <a:ext uri="{FF2B5EF4-FFF2-40B4-BE49-F238E27FC236}">
                  <a16:creationId xmlns:a16="http://schemas.microsoft.com/office/drawing/2014/main" id="{6FCCB834-5B37-3580-B606-3DD6CEF33B78}"/>
                </a:ext>
              </a:extLst>
            </p:cNvPr>
            <p:cNvSpPr/>
            <p:nvPr/>
          </p:nvSpPr>
          <p:spPr>
            <a:xfrm>
              <a:off x="20521280" y="23533043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74000">
                  <a:schemeClr val="accent6">
                    <a:lumMod val="45000"/>
                    <a:lumOff val="55000"/>
                  </a:schemeClr>
                </a:gs>
                <a:gs pos="83000">
                  <a:schemeClr val="accent6">
                    <a:lumMod val="45000"/>
                    <a:lumOff val="55000"/>
                  </a:schemeClr>
                </a:gs>
                <a:gs pos="100000">
                  <a:schemeClr val="accent6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Collaborative Task Execution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coordinates with human actions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Dynamic workspace management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Real-time task adaptation</a:t>
              </a: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65B44EF3-C9AA-EF24-62AC-4F3C0B2F55F7}"/>
                </a:ext>
              </a:extLst>
            </p:cNvPr>
            <p:cNvSpPr/>
            <p:nvPr/>
          </p:nvSpPr>
          <p:spPr>
            <a:xfrm>
              <a:off x="27150680" y="22848749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35000">
                  <a:schemeClr val="accent6">
                    <a:lumMod val="0"/>
                    <a:lumOff val="100000"/>
                  </a:schemeClr>
                </a:gs>
                <a:gs pos="100000">
                  <a:schemeClr val="accent6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19">
              <a:extLst>
                <a:ext uri="{FF2B5EF4-FFF2-40B4-BE49-F238E27FC236}">
                  <a16:creationId xmlns:a16="http://schemas.microsoft.com/office/drawing/2014/main" id="{A1459AEE-F8B6-BF69-68D4-F3379B2FAB4D}"/>
                </a:ext>
              </a:extLst>
            </p:cNvPr>
            <p:cNvSpPr/>
            <p:nvPr/>
          </p:nvSpPr>
          <p:spPr>
            <a:xfrm>
              <a:off x="27379280" y="23076893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3" name="Freeform 3">
              <a:extLst>
                <a:ext uri="{FF2B5EF4-FFF2-40B4-BE49-F238E27FC236}">
                  <a16:creationId xmlns:a16="http://schemas.microsoft.com/office/drawing/2014/main" id="{BABD4DD8-533B-C068-4E8D-4A2F5FE0F8B9}"/>
                </a:ext>
              </a:extLst>
            </p:cNvPr>
            <p:cNvSpPr/>
            <p:nvPr/>
          </p:nvSpPr>
          <p:spPr>
            <a:xfrm>
              <a:off x="22540962" y="25590940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5000"/>
                    <a:lumOff val="95000"/>
                  </a:schemeClr>
                </a:gs>
                <a:gs pos="74000">
                  <a:schemeClr val="accent5">
                    <a:lumMod val="45000"/>
                    <a:lumOff val="55000"/>
                  </a:schemeClr>
                </a:gs>
                <a:gs pos="83000">
                  <a:schemeClr val="accent5">
                    <a:lumMod val="45000"/>
                    <a:lumOff val="55000"/>
                  </a:schemeClr>
                </a:gs>
                <a:gs pos="100000">
                  <a:schemeClr val="accent5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solidFill>
                <a:schemeClr val="accent1">
                  <a:shade val="15000"/>
                </a:schemeClr>
              </a:solidFill>
            </a:ln>
          </p:spPr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Cybernetic Feedback Loops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Robot learning from task outcomes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Human adaptation through visual feedback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Continuous system optimization</a:t>
              </a:r>
            </a:p>
          </p:txBody>
        </p:sp>
        <p:sp>
          <p:nvSpPr>
            <p:cNvPr id="44" name="Freeform 11">
              <a:extLst>
                <a:ext uri="{FF2B5EF4-FFF2-40B4-BE49-F238E27FC236}">
                  <a16:creationId xmlns:a16="http://schemas.microsoft.com/office/drawing/2014/main" id="{170A8670-E59B-8E8E-B61A-21ABD3A784E1}"/>
                </a:ext>
              </a:extLst>
            </p:cNvPr>
            <p:cNvSpPr/>
            <p:nvPr/>
          </p:nvSpPr>
          <p:spPr>
            <a:xfrm>
              <a:off x="29170362" y="24906646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0"/>
                    <a:lumOff val="100000"/>
                  </a:schemeClr>
                </a:gs>
                <a:gs pos="35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5" name="Freeform 19">
              <a:extLst>
                <a:ext uri="{FF2B5EF4-FFF2-40B4-BE49-F238E27FC236}">
                  <a16:creationId xmlns:a16="http://schemas.microsoft.com/office/drawing/2014/main" id="{DA5C8CE9-BCDA-5825-59C2-5A42CAAE9EE8}"/>
                </a:ext>
              </a:extLst>
            </p:cNvPr>
            <p:cNvSpPr/>
            <p:nvPr/>
          </p:nvSpPr>
          <p:spPr>
            <a:xfrm>
              <a:off x="29398962" y="25134790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6" name="Freeform 31">
              <a:extLst>
                <a:ext uri="{FF2B5EF4-FFF2-40B4-BE49-F238E27FC236}">
                  <a16:creationId xmlns:a16="http://schemas.microsoft.com/office/drawing/2014/main" id="{7D2FFEDC-1D13-B4CA-C9FD-B57EAED21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493580" y="23190143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349614" h="349614">
                  <a:moveTo>
                    <a:pt x="0" y="0"/>
                  </a:moveTo>
                  <a:lnTo>
                    <a:pt x="349614" y="0"/>
                  </a:lnTo>
                  <a:lnTo>
                    <a:pt x="349614" y="349614"/>
                  </a:lnTo>
                  <a:lnTo>
                    <a:pt x="0" y="3496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7" name="Freeform 30">
              <a:extLst>
                <a:ext uri="{FF2B5EF4-FFF2-40B4-BE49-F238E27FC236}">
                  <a16:creationId xmlns:a16="http://schemas.microsoft.com/office/drawing/2014/main" id="{B04973DB-4C60-0B80-CD48-46F23DF2F1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519618" y="21239094"/>
              <a:ext cx="594360" cy="463600"/>
            </a:xfrm>
            <a:custGeom>
              <a:avLst/>
              <a:gdLst/>
              <a:ahLst/>
              <a:cxnLst/>
              <a:rect l="l" t="t" r="r" b="b"/>
              <a:pathLst>
                <a:path w="328402" h="256153">
                  <a:moveTo>
                    <a:pt x="0" y="0"/>
                  </a:moveTo>
                  <a:lnTo>
                    <a:pt x="328402" y="0"/>
                  </a:lnTo>
                  <a:lnTo>
                    <a:pt x="328402" y="256154"/>
                  </a:lnTo>
                  <a:lnTo>
                    <a:pt x="0" y="2561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8" name="Freeform 32">
              <a:extLst>
                <a:ext uri="{FF2B5EF4-FFF2-40B4-BE49-F238E27FC236}">
                  <a16:creationId xmlns:a16="http://schemas.microsoft.com/office/drawing/2014/main" id="{034FB8FE-BA7F-63A6-EDE0-08441C616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558982" y="25319696"/>
              <a:ext cx="594360" cy="542488"/>
            </a:xfrm>
            <a:custGeom>
              <a:avLst/>
              <a:gdLst/>
              <a:ahLst/>
              <a:cxnLst/>
              <a:rect l="l" t="t" r="r" b="b"/>
              <a:pathLst>
                <a:path w="341881" h="312044">
                  <a:moveTo>
                    <a:pt x="0" y="0"/>
                  </a:moveTo>
                  <a:lnTo>
                    <a:pt x="341882" y="0"/>
                  </a:lnTo>
                  <a:lnTo>
                    <a:pt x="341882" y="312044"/>
                  </a:lnTo>
                  <a:lnTo>
                    <a:pt x="0" y="3120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">
              <a:extLst>
                <a:ext uri="{FF2B5EF4-FFF2-40B4-BE49-F238E27FC236}">
                  <a16:creationId xmlns:a16="http://schemas.microsoft.com/office/drawing/2014/main" id="{540C618B-DC44-3237-DF62-192008FA0710}"/>
                </a:ext>
              </a:extLst>
            </p:cNvPr>
            <p:cNvSpPr/>
            <p:nvPr/>
          </p:nvSpPr>
          <p:spPr>
            <a:xfrm>
              <a:off x="16481916" y="19410987"/>
              <a:ext cx="7315200" cy="1828800"/>
            </a:xfrm>
            <a:custGeom>
              <a:avLst/>
              <a:gdLst/>
              <a:ahLst/>
              <a:cxnLst/>
              <a:rect l="l" t="t" r="r" b="b"/>
              <a:pathLst>
                <a:path w="8950884" h="2311400">
                  <a:moveTo>
                    <a:pt x="8646084" y="0"/>
                  </a:moveTo>
                  <a:lnTo>
                    <a:pt x="304800" y="0"/>
                  </a:lnTo>
                  <a:cubicBezTo>
                    <a:pt x="135890" y="0"/>
                    <a:pt x="0" y="135890"/>
                    <a:pt x="0" y="304800"/>
                  </a:cubicBezTo>
                  <a:lnTo>
                    <a:pt x="0" y="2006600"/>
                  </a:lnTo>
                  <a:cubicBezTo>
                    <a:pt x="0" y="2175510"/>
                    <a:pt x="135890" y="2311400"/>
                    <a:pt x="304800" y="2311400"/>
                  </a:cubicBezTo>
                  <a:lnTo>
                    <a:pt x="8646084" y="2311400"/>
                  </a:lnTo>
                  <a:cubicBezTo>
                    <a:pt x="8814994" y="2311400"/>
                    <a:pt x="8950884" y="2175510"/>
                    <a:pt x="8950884" y="2006600"/>
                  </a:cubicBezTo>
                  <a:lnTo>
                    <a:pt x="8950884" y="304800"/>
                  </a:lnTo>
                  <a:cubicBezTo>
                    <a:pt x="8950884" y="135890"/>
                    <a:pt x="8814994" y="0"/>
                    <a:pt x="8646084" y="0"/>
                  </a:cubicBezTo>
                  <a:close/>
                </a:path>
              </a:pathLst>
            </a:custGeom>
            <a:gradFill>
              <a:gsLst>
                <a:gs pos="0">
                  <a:schemeClr val="accent2">
                    <a:lumMod val="1000"/>
                    <a:lumOff val="99000"/>
                  </a:schemeClr>
                </a:gs>
                <a:gs pos="74000">
                  <a:schemeClr val="accent2">
                    <a:lumMod val="45000"/>
                    <a:lumOff val="55000"/>
                  </a:schemeClr>
                </a:gs>
                <a:gs pos="83000">
                  <a:schemeClr val="accent2">
                    <a:lumMod val="45000"/>
                    <a:lumOff val="55000"/>
                  </a:schemeClr>
                </a:gs>
                <a:gs pos="100000">
                  <a:schemeClr val="accent2">
                    <a:lumMod val="30000"/>
                    <a:lumOff val="70000"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228600" tIns="182880" rIns="228600" bIns="182880" anchor="ctr" anchorCtr="0"/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Data Collection and Processing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RealSense D455 captures depth and RGB data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OpenCV processes spatial information in real-time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Advanced object and human detection algorithms</a:t>
              </a:r>
            </a:p>
          </p:txBody>
        </p:sp>
        <p:sp>
          <p:nvSpPr>
            <p:cNvPr id="51" name="Freeform 11">
              <a:extLst>
                <a:ext uri="{FF2B5EF4-FFF2-40B4-BE49-F238E27FC236}">
                  <a16:creationId xmlns:a16="http://schemas.microsoft.com/office/drawing/2014/main" id="{D2918351-750D-781E-CF14-FDE18FA113C5}"/>
                </a:ext>
              </a:extLst>
            </p:cNvPr>
            <p:cNvSpPr/>
            <p:nvPr/>
          </p:nvSpPr>
          <p:spPr>
            <a:xfrm>
              <a:off x="23111316" y="18726693"/>
              <a:ext cx="1371600" cy="13716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0"/>
                    <a:lumOff val="100000"/>
                  </a:schemeClr>
                </a:gs>
                <a:gs pos="35000">
                  <a:schemeClr val="accent2">
                    <a:lumMod val="0"/>
                    <a:lumOff val="100000"/>
                  </a:schemeClr>
                </a:gs>
                <a:gs pos="100000">
                  <a:schemeClr val="accent2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2" name="Freeform 19">
              <a:extLst>
                <a:ext uri="{FF2B5EF4-FFF2-40B4-BE49-F238E27FC236}">
                  <a16:creationId xmlns:a16="http://schemas.microsoft.com/office/drawing/2014/main" id="{59F1985F-88BD-DBB0-C094-16583BD9C9C8}"/>
                </a:ext>
              </a:extLst>
            </p:cNvPr>
            <p:cNvSpPr/>
            <p:nvPr/>
          </p:nvSpPr>
          <p:spPr>
            <a:xfrm>
              <a:off x="23339916" y="18954837"/>
              <a:ext cx="914400" cy="9144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53" name="Freeform 29">
              <a:extLst>
                <a:ext uri="{FF2B5EF4-FFF2-40B4-BE49-F238E27FC236}">
                  <a16:creationId xmlns:a16="http://schemas.microsoft.com/office/drawing/2014/main" id="{6F57AE17-D554-927A-50DE-29F54511C8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647988" y="19071204"/>
              <a:ext cx="317183" cy="685800"/>
            </a:xfrm>
            <a:custGeom>
              <a:avLst/>
              <a:gdLst/>
              <a:ahLst/>
              <a:cxnLst/>
              <a:rect l="l" t="t" r="r" b="b"/>
              <a:pathLst>
                <a:path w="176831" h="382337">
                  <a:moveTo>
                    <a:pt x="0" y="0"/>
                  </a:moveTo>
                  <a:lnTo>
                    <a:pt x="176830" y="0"/>
                  </a:lnTo>
                  <a:lnTo>
                    <a:pt x="176830" y="382337"/>
                  </a:lnTo>
                  <a:lnTo>
                    <a:pt x="0" y="3823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7" t="21156" r="28573" b="41190"/>
          <a:stretch/>
        </p:blipFill>
        <p:spPr bwMode="auto">
          <a:xfrm>
            <a:off x="25826243" y="18936196"/>
            <a:ext cx="2641717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25576978" y="20785792"/>
            <a:ext cx="31402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</p:txBody>
      </p:sp>
      <p:pic>
        <p:nvPicPr>
          <p:cNvPr id="3" name="Picture 2" descr="OpenCV: Que es OpenCV">
            <a:extLst>
              <a:ext uri="{FF2B5EF4-FFF2-40B4-BE49-F238E27FC236}">
                <a16:creationId xmlns:a16="http://schemas.microsoft.com/office/drawing/2014/main" id="{B4581CC9-ECF6-DBBA-7F79-DC9CDE7F5B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392"/>
          <a:stretch/>
        </p:blipFill>
        <p:spPr bwMode="auto">
          <a:xfrm>
            <a:off x="29282080" y="18936196"/>
            <a:ext cx="1962246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F09225-D0F8-3619-4957-A4D1088566D1}"/>
              </a:ext>
            </a:extLst>
          </p:cNvPr>
          <p:cNvSpPr txBox="1"/>
          <p:nvPr/>
        </p:nvSpPr>
        <p:spPr>
          <a:xfrm>
            <a:off x="28357745" y="20785792"/>
            <a:ext cx="38109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</a:p>
        </p:txBody>
      </p:sp>
      <p:pic>
        <p:nvPicPr>
          <p:cNvPr id="1056" name="Picture 5" descr="Intel Logo PNG Image - PurePNG | Free transparent CC0 PNG Image Library">
            <a:extLst>
              <a:ext uri="{FF2B5EF4-FFF2-40B4-BE49-F238E27FC236}">
                <a16:creationId xmlns:a16="http://schemas.microsoft.com/office/drawing/2014/main" id="{FB50A7B5-0E5B-4888-F8A9-CEB6AF101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77630" y="18956992"/>
            <a:ext cx="2743200" cy="1828800"/>
          </a:xfrm>
          <a:prstGeom prst="rect">
            <a:avLst/>
          </a:prstGeom>
          <a:noFill/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79E92B52-4824-8452-37E8-AF703DAA3000}"/>
              </a:ext>
            </a:extLst>
          </p:cNvPr>
          <p:cNvSpPr txBox="1"/>
          <p:nvPr/>
        </p:nvSpPr>
        <p:spPr>
          <a:xfrm>
            <a:off x="21996920" y="20791663"/>
            <a:ext cx="33046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RealSense</a:t>
            </a:r>
          </a:p>
        </p:txBody>
      </p:sp>
      <p:sp>
        <p:nvSpPr>
          <p:cNvPr id="1059" name="Rectangle: Rounded Corners 1058">
            <a:extLst>
              <a:ext uri="{FF2B5EF4-FFF2-40B4-BE49-F238E27FC236}">
                <a16:creationId xmlns:a16="http://schemas.microsoft.com/office/drawing/2014/main" id="{29F310F5-8E93-575B-457F-03A36EC5664E}"/>
              </a:ext>
            </a:extLst>
          </p:cNvPr>
          <p:cNvSpPr/>
          <p:nvPr/>
        </p:nvSpPr>
        <p:spPr>
          <a:xfrm>
            <a:off x="25962894" y="21918792"/>
            <a:ext cx="5486400" cy="5486400"/>
          </a:xfrm>
          <a:prstGeom prst="roundRect">
            <a:avLst>
              <a:gd name="adj" fmla="val 311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5760" tIns="45720" rIns="365760" rtlCol="0" anchor="ctr" anchorCtr="0"/>
          <a:lstStyle/>
          <a:p>
            <a:r>
              <a:rPr lang="en-US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What’s this?</a:t>
            </a:r>
          </a:p>
          <a:p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data flow represents a continuous learning cycle where real-world interactions are processed, virtualized, and optimized in real-time. The system learns from both robot performance metrics and human behavioral patterns, creating an ever-improving collaborative environment that maintains safety and maximizes efficiency.</a:t>
            </a:r>
          </a:p>
        </p:txBody>
      </p:sp>
      <p:pic>
        <p:nvPicPr>
          <p:cNvPr id="16" name="Picture 6" descr="Cube PNG File | PNG Mart">
            <a:extLst>
              <a:ext uri="{FF2B5EF4-FFF2-40B4-BE49-F238E27FC236}">
                <a16:creationId xmlns:a16="http://schemas.microsoft.com/office/drawing/2014/main" id="{B631D37C-D130-6B03-9778-4F306202D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6595" y="12369886"/>
            <a:ext cx="1414021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8ACE42E2-6FA2-5EAD-2282-8494A214E11C}"/>
              </a:ext>
            </a:extLst>
          </p:cNvPr>
          <p:cNvGrpSpPr/>
          <p:nvPr/>
        </p:nvGrpSpPr>
        <p:grpSpPr>
          <a:xfrm>
            <a:off x="32757127" y="5896998"/>
            <a:ext cx="10515600" cy="11887199"/>
            <a:chOff x="32517973" y="5896998"/>
            <a:chExt cx="10515600" cy="1188719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24A34DF-D840-6C7D-4934-4D1116FA0ED4}"/>
                </a:ext>
              </a:extLst>
            </p:cNvPr>
            <p:cNvSpPr/>
            <p:nvPr/>
          </p:nvSpPr>
          <p:spPr>
            <a:xfrm>
              <a:off x="32517973" y="5896998"/>
              <a:ext cx="10515600" cy="11887199"/>
            </a:xfrm>
            <a:prstGeom prst="roundRect">
              <a:avLst>
                <a:gd name="adj" fmla="val 1892"/>
              </a:avLst>
            </a:prstGeom>
            <a:solidFill>
              <a:schemeClr val="bg1"/>
            </a:solidFill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457200" rIns="457200" bIns="457200" rtlCol="0" anchor="t" anchorCtr="0"/>
            <a:lstStyle/>
            <a:p>
              <a:r>
                <a:rPr lang="en-US" sz="48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 Timeline</a:t>
              </a:r>
              <a:endPara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en-US" sz="3400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9" name="AutoShape 11">
              <a:extLst>
                <a:ext uri="{FF2B5EF4-FFF2-40B4-BE49-F238E27FC236}">
                  <a16:creationId xmlns:a16="http://schemas.microsoft.com/office/drawing/2014/main" id="{311AAC55-DDEF-E74A-F93F-37381AB5C55C}"/>
                </a:ext>
              </a:extLst>
            </p:cNvPr>
            <p:cNvSpPr/>
            <p:nvPr/>
          </p:nvSpPr>
          <p:spPr>
            <a:xfrm flipH="1">
              <a:off x="38014457" y="16904492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8" name="AutoShape 10">
              <a:extLst>
                <a:ext uri="{FF2B5EF4-FFF2-40B4-BE49-F238E27FC236}">
                  <a16:creationId xmlns:a16="http://schemas.microsoft.com/office/drawing/2014/main" id="{5DC56815-FCA1-9C2B-4EEC-80BC4F8C1CCA}"/>
                </a:ext>
              </a:extLst>
            </p:cNvPr>
            <p:cNvSpPr/>
            <p:nvPr/>
          </p:nvSpPr>
          <p:spPr>
            <a:xfrm flipH="1">
              <a:off x="36147775" y="12532648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AutoShape 2">
              <a:extLst>
                <a:ext uri="{FF2B5EF4-FFF2-40B4-BE49-F238E27FC236}">
                  <a16:creationId xmlns:a16="http://schemas.microsoft.com/office/drawing/2014/main" id="{ACE5DB8B-A016-2B5B-AEAD-B156429B1238}"/>
                </a:ext>
              </a:extLst>
            </p:cNvPr>
            <p:cNvSpPr/>
            <p:nvPr/>
          </p:nvSpPr>
          <p:spPr>
            <a:xfrm rot="10800000">
              <a:off x="37688615" y="7988558"/>
              <a:ext cx="1184081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AutoShape 3">
              <a:extLst>
                <a:ext uri="{FF2B5EF4-FFF2-40B4-BE49-F238E27FC236}">
                  <a16:creationId xmlns:a16="http://schemas.microsoft.com/office/drawing/2014/main" id="{2DD0C9A3-936A-89EE-39EB-59C302720CD6}"/>
                </a:ext>
              </a:extLst>
            </p:cNvPr>
            <p:cNvSpPr/>
            <p:nvPr/>
          </p:nvSpPr>
          <p:spPr>
            <a:xfrm rot="16200000">
              <a:off x="33139518" y="12511635"/>
              <a:ext cx="9124853" cy="0"/>
            </a:xfrm>
            <a:prstGeom prst="line">
              <a:avLst/>
            </a:prstGeom>
            <a:ln w="47625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82" name="Group 4">
              <a:extLst>
                <a:ext uri="{FF2B5EF4-FFF2-40B4-BE49-F238E27FC236}">
                  <a16:creationId xmlns:a16="http://schemas.microsoft.com/office/drawing/2014/main" id="{B65BBCCA-6EBA-9CB8-C36B-2413C56A7A57}"/>
                </a:ext>
              </a:extLst>
            </p:cNvPr>
            <p:cNvGrpSpPr/>
            <p:nvPr/>
          </p:nvGrpSpPr>
          <p:grpSpPr>
            <a:xfrm>
              <a:off x="37331856" y="7617324"/>
              <a:ext cx="742468" cy="742468"/>
              <a:chOff x="0" y="0"/>
              <a:chExt cx="6350000" cy="6350000"/>
            </a:xfrm>
          </p:grpSpPr>
          <p:sp>
            <p:nvSpPr>
              <p:cNvPr id="1083" name="Freeform 5">
                <a:extLst>
                  <a:ext uri="{FF2B5EF4-FFF2-40B4-BE49-F238E27FC236}">
                    <a16:creationId xmlns:a16="http://schemas.microsoft.com/office/drawing/2014/main" id="{2179D4A8-B712-4FEE-A322-370990A9AECE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B2D3A3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1084" name="Group 6">
              <a:extLst>
                <a:ext uri="{FF2B5EF4-FFF2-40B4-BE49-F238E27FC236}">
                  <a16:creationId xmlns:a16="http://schemas.microsoft.com/office/drawing/2014/main" id="{6BEAAC44-E240-57C9-5AA9-EEDE3A3C0D90}"/>
                </a:ext>
              </a:extLst>
            </p:cNvPr>
            <p:cNvGrpSpPr/>
            <p:nvPr/>
          </p:nvGrpSpPr>
          <p:grpSpPr>
            <a:xfrm>
              <a:off x="37339093" y="16539095"/>
              <a:ext cx="742468" cy="742468"/>
              <a:chOff x="0" y="0"/>
              <a:chExt cx="6350000" cy="6350000"/>
            </a:xfrm>
          </p:grpSpPr>
          <p:sp>
            <p:nvSpPr>
              <p:cNvPr id="1085" name="Freeform 7">
                <a:extLst>
                  <a:ext uri="{FF2B5EF4-FFF2-40B4-BE49-F238E27FC236}">
                    <a16:creationId xmlns:a16="http://schemas.microsoft.com/office/drawing/2014/main" id="{D3B7674D-8408-8367-BDFB-360AF4BC7F95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7DEC1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  <p:grpSp>
          <p:nvGrpSpPr>
            <p:cNvPr id="1086" name="Group 8">
              <a:extLst>
                <a:ext uri="{FF2B5EF4-FFF2-40B4-BE49-F238E27FC236}">
                  <a16:creationId xmlns:a16="http://schemas.microsoft.com/office/drawing/2014/main" id="{3C65B22F-0106-F51E-FE52-BE0BC2D1548B}"/>
                </a:ext>
              </a:extLst>
            </p:cNvPr>
            <p:cNvGrpSpPr/>
            <p:nvPr/>
          </p:nvGrpSpPr>
          <p:grpSpPr>
            <a:xfrm>
              <a:off x="37331856" y="12168890"/>
              <a:ext cx="742468" cy="742468"/>
              <a:chOff x="-656289" y="-312758"/>
              <a:chExt cx="6350000" cy="6350000"/>
            </a:xfrm>
          </p:grpSpPr>
          <p:sp>
            <p:nvSpPr>
              <p:cNvPr id="1087" name="Freeform 9">
                <a:extLst>
                  <a:ext uri="{FF2B5EF4-FFF2-40B4-BE49-F238E27FC236}">
                    <a16:creationId xmlns:a16="http://schemas.microsoft.com/office/drawing/2014/main" id="{D6D13C33-C3C6-44BC-B8B8-B1C612EB5171}"/>
                  </a:ext>
                </a:extLst>
              </p:cNvPr>
              <p:cNvSpPr/>
              <p:nvPr/>
            </p:nvSpPr>
            <p:spPr>
              <a:xfrm>
                <a:off x="-656289" y="-312758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AAC6E7"/>
              </a:solidFill>
            </p:spPr>
            <p:txBody>
              <a:bodyPr anchor="ctr" anchorCtr="0"/>
              <a:lstStyle/>
              <a:p>
                <a:pPr algn="ctr"/>
                <a:r>
                  <a:rPr lang="en-US" sz="36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  <p:grpSp>
          <p:nvGrpSpPr>
            <p:cNvPr id="1095" name="Group 20">
              <a:extLst>
                <a:ext uri="{FF2B5EF4-FFF2-40B4-BE49-F238E27FC236}">
                  <a16:creationId xmlns:a16="http://schemas.microsoft.com/office/drawing/2014/main" id="{0C3E450D-F116-C857-2B6D-797AF6400194}"/>
                </a:ext>
              </a:extLst>
            </p:cNvPr>
            <p:cNvGrpSpPr/>
            <p:nvPr/>
          </p:nvGrpSpPr>
          <p:grpSpPr>
            <a:xfrm>
              <a:off x="40598083" y="14428339"/>
              <a:ext cx="881712" cy="881712"/>
              <a:chOff x="0" y="0"/>
              <a:chExt cx="812800" cy="812800"/>
            </a:xfrm>
          </p:grpSpPr>
          <p:sp>
            <p:nvSpPr>
              <p:cNvPr id="1096" name="Freeform 21">
                <a:extLst>
                  <a:ext uri="{FF2B5EF4-FFF2-40B4-BE49-F238E27FC236}">
                    <a16:creationId xmlns:a16="http://schemas.microsoft.com/office/drawing/2014/main" id="{6E579646-EA48-C68D-AFFA-E782624F565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7" name="TextBox 22">
                <a:extLst>
                  <a:ext uri="{FF2B5EF4-FFF2-40B4-BE49-F238E27FC236}">
                    <a16:creationId xmlns:a16="http://schemas.microsoft.com/office/drawing/2014/main" id="{D51B4E40-D8C6-BD2B-C0C3-BDC1BB424588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grpSp>
          <p:nvGrpSpPr>
            <p:cNvPr id="1131" name="Group 1130">
              <a:extLst>
                <a:ext uri="{FF2B5EF4-FFF2-40B4-BE49-F238E27FC236}">
                  <a16:creationId xmlns:a16="http://schemas.microsoft.com/office/drawing/2014/main" id="{4AE8E2E2-D114-53AE-D3AE-3544E7848666}"/>
                </a:ext>
              </a:extLst>
            </p:cNvPr>
            <p:cNvGrpSpPr/>
            <p:nvPr/>
          </p:nvGrpSpPr>
          <p:grpSpPr>
            <a:xfrm>
              <a:off x="38776752" y="6576162"/>
              <a:ext cx="3990079" cy="4508568"/>
              <a:chOff x="38953862" y="6522379"/>
              <a:chExt cx="3990079" cy="4508568"/>
            </a:xfrm>
          </p:grpSpPr>
          <p:grpSp>
            <p:nvGrpSpPr>
              <p:cNvPr id="1102" name="Group 24">
                <a:extLst>
                  <a:ext uri="{FF2B5EF4-FFF2-40B4-BE49-F238E27FC236}">
                    <a16:creationId xmlns:a16="http://schemas.microsoft.com/office/drawing/2014/main" id="{060F863B-6D69-AC2F-25B2-970C0B7BBA44}"/>
                  </a:ext>
                </a:extLst>
              </p:cNvPr>
              <p:cNvGrpSpPr/>
              <p:nvPr/>
            </p:nvGrpSpPr>
            <p:grpSpPr>
              <a:xfrm>
                <a:off x="38953862" y="7419190"/>
                <a:ext cx="3990079" cy="3611757"/>
                <a:chOff x="0" y="0"/>
                <a:chExt cx="1262686" cy="1142963"/>
              </a:xfrm>
            </p:grpSpPr>
            <p:sp>
              <p:nvSpPr>
                <p:cNvPr id="1111" name="Freeform 25">
                  <a:extLst>
                    <a:ext uri="{FF2B5EF4-FFF2-40B4-BE49-F238E27FC236}">
                      <a16:creationId xmlns:a16="http://schemas.microsoft.com/office/drawing/2014/main" id="{5FE9B95A-AC67-2174-F268-BF1C9F4D9D5A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62686" cy="1142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2686" h="1142963">
                      <a:moveTo>
                        <a:pt x="1138226" y="1142963"/>
                      </a:moveTo>
                      <a:lnTo>
                        <a:pt x="124460" y="1142963"/>
                      </a:lnTo>
                      <a:cubicBezTo>
                        <a:pt x="55880" y="1142963"/>
                        <a:pt x="0" y="1087083"/>
                        <a:pt x="0" y="1018503"/>
                      </a:cubicBezTo>
                      <a:lnTo>
                        <a:pt x="0" y="124460"/>
                      </a:lnTo>
                      <a:cubicBezTo>
                        <a:pt x="0" y="55880"/>
                        <a:pt x="55880" y="0"/>
                        <a:pt x="124460" y="0"/>
                      </a:cubicBezTo>
                      <a:lnTo>
                        <a:pt x="1138226" y="0"/>
                      </a:lnTo>
                      <a:cubicBezTo>
                        <a:pt x="1206806" y="0"/>
                        <a:pt x="1262686" y="55880"/>
                        <a:pt x="1262686" y="124460"/>
                      </a:cubicBezTo>
                      <a:lnTo>
                        <a:pt x="1262686" y="1018503"/>
                      </a:lnTo>
                      <a:cubicBezTo>
                        <a:pt x="1262686" y="1087083"/>
                        <a:pt x="1206806" y="1142963"/>
                        <a:pt x="1138226" y="1142963"/>
                      </a:cubicBezTo>
                      <a:close/>
                    </a:path>
                  </a:pathLst>
                </a:custGeom>
                <a:solidFill>
                  <a:srgbClr val="B2D3A3"/>
                </a:solidFill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1103" name="Group 26">
                <a:extLst>
                  <a:ext uri="{FF2B5EF4-FFF2-40B4-BE49-F238E27FC236}">
                    <a16:creationId xmlns:a16="http://schemas.microsoft.com/office/drawing/2014/main" id="{B4F634BC-249C-373C-552A-1D409AFCCA29}"/>
                  </a:ext>
                </a:extLst>
              </p:cNvPr>
              <p:cNvGrpSpPr/>
              <p:nvPr/>
            </p:nvGrpSpPr>
            <p:grpSpPr>
              <a:xfrm>
                <a:off x="40143897" y="6522379"/>
                <a:ext cx="1658153" cy="1658152"/>
                <a:chOff x="11799" y="3461"/>
                <a:chExt cx="812800" cy="812800"/>
              </a:xfrm>
            </p:grpSpPr>
            <p:sp>
              <p:nvSpPr>
                <p:cNvPr id="1109" name="Freeform 27">
                  <a:extLst>
                    <a:ext uri="{FF2B5EF4-FFF2-40B4-BE49-F238E27FC236}">
                      <a16:creationId xmlns:a16="http://schemas.microsoft.com/office/drawing/2014/main" id="{F52BDF76-03D9-F106-5AD9-9FDDA6CF3078}"/>
                    </a:ext>
                  </a:extLst>
                </p:cNvPr>
                <p:cNvSpPr/>
                <p:nvPr/>
              </p:nvSpPr>
              <p:spPr>
                <a:xfrm>
                  <a:off x="11799" y="3461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8E99A2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0" name="TextBox 28">
                  <a:extLst>
                    <a:ext uri="{FF2B5EF4-FFF2-40B4-BE49-F238E27FC236}">
                      <a16:creationId xmlns:a16="http://schemas.microsoft.com/office/drawing/2014/main" id="{850E9BB2-B07E-DA7E-9AF0-E8AE9D5858B9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453"/>
                    </a:lnSpc>
                  </a:pPr>
                  <a:endParaRPr/>
                </a:p>
              </p:txBody>
            </p:sp>
          </p:grpSp>
          <p:grpSp>
            <p:nvGrpSpPr>
              <p:cNvPr id="1106" name="Group 31">
                <a:extLst>
                  <a:ext uri="{FF2B5EF4-FFF2-40B4-BE49-F238E27FC236}">
                    <a16:creationId xmlns:a16="http://schemas.microsoft.com/office/drawing/2014/main" id="{D94E69C1-1F92-A72B-1B68-3741B4E891C6}"/>
                  </a:ext>
                </a:extLst>
              </p:cNvPr>
              <p:cNvGrpSpPr/>
              <p:nvPr/>
            </p:nvGrpSpPr>
            <p:grpSpPr>
              <a:xfrm>
                <a:off x="40377135" y="6762442"/>
                <a:ext cx="1191671" cy="1191671"/>
                <a:chOff x="16417" y="4815"/>
                <a:chExt cx="812800" cy="812800"/>
              </a:xfrm>
            </p:grpSpPr>
            <p:sp>
              <p:nvSpPr>
                <p:cNvPr id="1107" name="Freeform 32">
                  <a:extLst>
                    <a:ext uri="{FF2B5EF4-FFF2-40B4-BE49-F238E27FC236}">
                      <a16:creationId xmlns:a16="http://schemas.microsoft.com/office/drawing/2014/main" id="{50D4621A-137F-A335-0141-A5A4036F6E01}"/>
                    </a:ext>
                  </a:extLst>
                </p:cNvPr>
                <p:cNvSpPr/>
                <p:nvPr/>
              </p:nvSpPr>
              <p:spPr>
                <a:xfrm>
                  <a:off x="16417" y="4815"/>
                  <a:ext cx="812800" cy="812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800" h="812800">
                      <a:moveTo>
                        <a:pt x="406400" y="0"/>
                      </a:moveTo>
                      <a:cubicBezTo>
                        <a:pt x="181951" y="0"/>
                        <a:pt x="0" y="181951"/>
                        <a:pt x="0" y="406400"/>
                      </a:cubicBezTo>
                      <a:cubicBezTo>
                        <a:pt x="0" y="630849"/>
                        <a:pt x="181951" y="812800"/>
                        <a:pt x="406400" y="812800"/>
                      </a:cubicBezTo>
                      <a:cubicBezTo>
                        <a:pt x="630849" y="812800"/>
                        <a:pt x="812800" y="630849"/>
                        <a:pt x="812800" y="406400"/>
                      </a:cubicBezTo>
                      <a:cubicBezTo>
                        <a:pt x="812800" y="181951"/>
                        <a:pt x="630849" y="0"/>
                        <a:pt x="4064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8" name="TextBox 33">
                  <a:extLst>
                    <a:ext uri="{FF2B5EF4-FFF2-40B4-BE49-F238E27FC236}">
                      <a16:creationId xmlns:a16="http://schemas.microsoft.com/office/drawing/2014/main" id="{9B41A858-DD02-7456-5042-D9F10CBF080A}"/>
                    </a:ext>
                  </a:extLst>
                </p:cNvPr>
                <p:cNvSpPr txBox="1"/>
                <p:nvPr/>
              </p:nvSpPr>
              <p:spPr>
                <a:xfrm>
                  <a:off x="76200" y="19050"/>
                  <a:ext cx="660400" cy="717550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3453"/>
                    </a:lnSpc>
                  </a:pPr>
                  <a:endParaRPr/>
                </a:p>
              </p:txBody>
            </p:sp>
          </p:grpSp>
          <p:sp>
            <p:nvSpPr>
              <p:cNvPr id="1123" name="Freeform 45">
                <a:extLst>
                  <a:ext uri="{FF2B5EF4-FFF2-40B4-BE49-F238E27FC236}">
                    <a16:creationId xmlns:a16="http://schemas.microsoft.com/office/drawing/2014/main" id="{B73BA6A5-5F02-1DFF-DB83-10A68D80997A}"/>
                  </a:ext>
                </a:extLst>
              </p:cNvPr>
              <p:cNvSpPr/>
              <p:nvPr/>
            </p:nvSpPr>
            <p:spPr>
              <a:xfrm>
                <a:off x="40552430" y="6931275"/>
                <a:ext cx="841082" cy="841082"/>
              </a:xfrm>
              <a:custGeom>
                <a:avLst/>
                <a:gdLst/>
                <a:ahLst/>
                <a:cxnLst/>
                <a:rect l="l" t="t" r="r" b="b"/>
                <a:pathLst>
                  <a:path w="900922" h="900922">
                    <a:moveTo>
                      <a:pt x="0" y="0"/>
                    </a:moveTo>
                    <a:lnTo>
                      <a:pt x="900922" y="0"/>
                    </a:lnTo>
                    <a:lnTo>
                      <a:pt x="900922" y="900922"/>
                    </a:lnTo>
                    <a:lnTo>
                      <a:pt x="0" y="900922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33" name="Group 24">
              <a:extLst>
                <a:ext uri="{FF2B5EF4-FFF2-40B4-BE49-F238E27FC236}">
                  <a16:creationId xmlns:a16="http://schemas.microsoft.com/office/drawing/2014/main" id="{DFC3A236-99A6-79BA-B8A0-41D36D2230AE}"/>
                </a:ext>
              </a:extLst>
            </p:cNvPr>
            <p:cNvGrpSpPr/>
            <p:nvPr/>
          </p:nvGrpSpPr>
          <p:grpSpPr>
            <a:xfrm>
              <a:off x="38776752" y="13783391"/>
              <a:ext cx="3990079" cy="3611757"/>
              <a:chOff x="0" y="0"/>
              <a:chExt cx="1262686" cy="1142963"/>
            </a:xfrm>
            <a:solidFill>
              <a:srgbClr val="A7DEC1"/>
            </a:solidFill>
          </p:grpSpPr>
          <p:sp>
            <p:nvSpPr>
              <p:cNvPr id="1142" name="Freeform 25">
                <a:extLst>
                  <a:ext uri="{FF2B5EF4-FFF2-40B4-BE49-F238E27FC236}">
                    <a16:creationId xmlns:a16="http://schemas.microsoft.com/office/drawing/2014/main" id="{96D51236-9668-4C43-0BE6-6525A04682CD}"/>
                  </a:ext>
                </a:extLst>
              </p:cNvPr>
              <p:cNvSpPr/>
              <p:nvPr/>
            </p:nvSpPr>
            <p:spPr>
              <a:xfrm>
                <a:off x="0" y="0"/>
                <a:ext cx="1262686" cy="1142963"/>
              </a:xfrm>
              <a:custGeom>
                <a:avLst/>
                <a:gdLst/>
                <a:ahLst/>
                <a:cxnLst/>
                <a:rect l="l" t="t" r="r" b="b"/>
                <a:pathLst>
                  <a:path w="1262686" h="1142963">
                    <a:moveTo>
                      <a:pt x="1138226" y="1142963"/>
                    </a:moveTo>
                    <a:lnTo>
                      <a:pt x="124460" y="1142963"/>
                    </a:lnTo>
                    <a:cubicBezTo>
                      <a:pt x="55880" y="1142963"/>
                      <a:pt x="0" y="1087083"/>
                      <a:pt x="0" y="1018503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138226" y="0"/>
                    </a:lnTo>
                    <a:cubicBezTo>
                      <a:pt x="1206806" y="0"/>
                      <a:pt x="1262686" y="55880"/>
                      <a:pt x="1262686" y="124460"/>
                    </a:cubicBezTo>
                    <a:lnTo>
                      <a:pt x="1262686" y="1018503"/>
                    </a:lnTo>
                    <a:cubicBezTo>
                      <a:pt x="1262686" y="1087083"/>
                      <a:pt x="1206806" y="1142963"/>
                      <a:pt x="1138226" y="1142963"/>
                    </a:cubicBezTo>
                    <a:close/>
                  </a:path>
                </a:pathLst>
              </a:custGeom>
              <a:grpFill/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1134" name="Group 26">
              <a:extLst>
                <a:ext uri="{FF2B5EF4-FFF2-40B4-BE49-F238E27FC236}">
                  <a16:creationId xmlns:a16="http://schemas.microsoft.com/office/drawing/2014/main" id="{E363C3E1-63F5-49B1-465B-77C2C39872DB}"/>
                </a:ext>
              </a:extLst>
            </p:cNvPr>
            <p:cNvGrpSpPr/>
            <p:nvPr/>
          </p:nvGrpSpPr>
          <p:grpSpPr>
            <a:xfrm>
              <a:off x="34428636" y="9558097"/>
              <a:ext cx="7199570" cy="4948675"/>
              <a:chOff x="76200" y="19050"/>
              <a:chExt cx="3529114" cy="2425762"/>
            </a:xfrm>
          </p:grpSpPr>
          <p:sp>
            <p:nvSpPr>
              <p:cNvPr id="1140" name="Freeform 27">
                <a:extLst>
                  <a:ext uri="{FF2B5EF4-FFF2-40B4-BE49-F238E27FC236}">
                    <a16:creationId xmlns:a16="http://schemas.microsoft.com/office/drawing/2014/main" id="{31A8B63B-2C49-BCEF-000E-A6262FA8875F}"/>
                  </a:ext>
                </a:extLst>
              </p:cNvPr>
              <p:cNvSpPr/>
              <p:nvPr/>
            </p:nvSpPr>
            <p:spPr>
              <a:xfrm>
                <a:off x="2792514" y="1632012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8E99A2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41" name="TextBox 28">
                <a:extLst>
                  <a:ext uri="{FF2B5EF4-FFF2-40B4-BE49-F238E27FC236}">
                    <a16:creationId xmlns:a16="http://schemas.microsoft.com/office/drawing/2014/main" id="{CD05EDED-3539-9EC3-0BAF-BEDEF3B2FA9D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 dirty="0"/>
              </a:p>
            </p:txBody>
          </p:sp>
        </p:grpSp>
        <p:grpSp>
          <p:nvGrpSpPr>
            <p:cNvPr id="1136" name="Group 31">
              <a:extLst>
                <a:ext uri="{FF2B5EF4-FFF2-40B4-BE49-F238E27FC236}">
                  <a16:creationId xmlns:a16="http://schemas.microsoft.com/office/drawing/2014/main" id="{EF01EC15-BDC7-2ADA-BA3F-E12FE2B1F162}"/>
                </a:ext>
              </a:extLst>
            </p:cNvPr>
            <p:cNvGrpSpPr/>
            <p:nvPr/>
          </p:nvGrpSpPr>
          <p:grpSpPr>
            <a:xfrm>
              <a:off x="40186635" y="13046263"/>
              <a:ext cx="1658222" cy="1805551"/>
              <a:chOff x="-394419" y="-494908"/>
              <a:chExt cx="1131019" cy="1231508"/>
            </a:xfrm>
          </p:grpSpPr>
          <p:sp>
            <p:nvSpPr>
              <p:cNvPr id="1138" name="Freeform 32">
                <a:extLst>
                  <a:ext uri="{FF2B5EF4-FFF2-40B4-BE49-F238E27FC236}">
                    <a16:creationId xmlns:a16="http://schemas.microsoft.com/office/drawing/2014/main" id="{84BCB216-F027-049F-3395-B35B3F067AF6}"/>
                  </a:ext>
                </a:extLst>
              </p:cNvPr>
              <p:cNvSpPr/>
              <p:nvPr/>
            </p:nvSpPr>
            <p:spPr>
              <a:xfrm>
                <a:off x="-394419" y="-494908"/>
                <a:ext cx="849821" cy="83338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1139" name="TextBox 33">
                <a:extLst>
                  <a:ext uri="{FF2B5EF4-FFF2-40B4-BE49-F238E27FC236}">
                    <a16:creationId xmlns:a16="http://schemas.microsoft.com/office/drawing/2014/main" id="{B6933293-5EC5-362D-F101-C69CD02099CB}"/>
                  </a:ext>
                </a:extLst>
              </p:cNvPr>
              <p:cNvSpPr txBox="1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3453"/>
                  </a:lnSpc>
                </a:pPr>
                <a:endParaRPr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52DCCA-FF37-32D9-F0A9-DF22D16ABDE9}"/>
                </a:ext>
              </a:extLst>
            </p:cNvPr>
            <p:cNvGrpSpPr/>
            <p:nvPr/>
          </p:nvGrpSpPr>
          <p:grpSpPr>
            <a:xfrm>
              <a:off x="32973503" y="9188584"/>
              <a:ext cx="3990079" cy="4557534"/>
              <a:chOff x="32973503" y="9188584"/>
              <a:chExt cx="3990079" cy="4557534"/>
            </a:xfrm>
          </p:grpSpPr>
          <p:sp>
            <p:nvSpPr>
              <p:cNvPr id="1094" name="TextBox 19">
                <a:extLst>
                  <a:ext uri="{FF2B5EF4-FFF2-40B4-BE49-F238E27FC236}">
                    <a16:creationId xmlns:a16="http://schemas.microsoft.com/office/drawing/2014/main" id="{112414D4-7DF6-8445-9CD2-753C70F4D8FE}"/>
                  </a:ext>
                </a:extLst>
              </p:cNvPr>
              <p:cNvSpPr txBox="1"/>
              <p:nvPr/>
            </p:nvSpPr>
            <p:spPr>
              <a:xfrm>
                <a:off x="33665870" y="11914592"/>
                <a:ext cx="2522728" cy="254298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3"/>
                  </a:lnSpc>
                </a:pPr>
                <a:r>
                  <a:rPr lang="en-US" sz="2466" dirty="0">
                    <a:solidFill>
                      <a:srgbClr val="FFFFFF"/>
                    </a:solidFill>
                    <a:latin typeface="Lazord Mono"/>
                    <a:ea typeface="Lazord Mono"/>
                    <a:cs typeface="Lazord Mono"/>
                    <a:sym typeface="Lazord Mono"/>
                  </a:rPr>
                  <a:t>TESTING</a:t>
                </a:r>
              </a:p>
            </p:txBody>
          </p:sp>
          <p:sp>
            <p:nvSpPr>
              <p:cNvPr id="1135" name="TextBox 30">
                <a:extLst>
                  <a:ext uri="{FF2B5EF4-FFF2-40B4-BE49-F238E27FC236}">
                    <a16:creationId xmlns:a16="http://schemas.microsoft.com/office/drawing/2014/main" id="{45F982C0-2B5C-A752-7058-36FEA19256BB}"/>
                  </a:ext>
                </a:extLst>
              </p:cNvPr>
              <p:cNvSpPr txBox="1"/>
              <p:nvPr/>
            </p:nvSpPr>
            <p:spPr>
              <a:xfrm>
                <a:off x="33353253" y="11812956"/>
                <a:ext cx="3409575" cy="448841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453"/>
                  </a:lnSpc>
                </a:pPr>
                <a:r>
                  <a:rPr lang="en-US" sz="3600" dirty="0">
                    <a:solidFill>
                      <a:srgbClr val="FFFFFF"/>
                    </a:solidFill>
                    <a:latin typeface="Arial" panose="020B0604020202020204" pitchFamily="34" charset="0"/>
                    <a:ea typeface="Lazord Mono"/>
                    <a:cs typeface="Arial" panose="020B0604020202020204" pitchFamily="34" charset="0"/>
                    <a:sym typeface="Lazord Mono"/>
                  </a:rPr>
                  <a:t>Testing</a:t>
                </a:r>
              </a:p>
            </p:txBody>
          </p:sp>
          <p:sp>
            <p:nvSpPr>
              <p:cNvPr id="1124" name="Freeform 46">
                <a:extLst>
                  <a:ext uri="{FF2B5EF4-FFF2-40B4-BE49-F238E27FC236}">
                    <a16:creationId xmlns:a16="http://schemas.microsoft.com/office/drawing/2014/main" id="{0E302D8B-D4EE-E3A9-92D2-16692F6B58DC}"/>
                  </a:ext>
                </a:extLst>
              </p:cNvPr>
              <p:cNvSpPr/>
              <p:nvPr/>
            </p:nvSpPr>
            <p:spPr>
              <a:xfrm>
                <a:off x="34727310" y="10501381"/>
                <a:ext cx="687268" cy="687268"/>
              </a:xfrm>
              <a:custGeom>
                <a:avLst/>
                <a:gdLst/>
                <a:ahLst/>
                <a:cxnLst/>
                <a:rect l="l" t="t" r="r" b="b"/>
                <a:pathLst>
                  <a:path w="954589" h="954589">
                    <a:moveTo>
                      <a:pt x="0" y="0"/>
                    </a:moveTo>
                    <a:lnTo>
                      <a:pt x="954589" y="0"/>
                    </a:lnTo>
                    <a:lnTo>
                      <a:pt x="954589" y="954589"/>
                    </a:lnTo>
                    <a:lnTo>
                      <a:pt x="0" y="954589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1">
                  <a:extLst>
                    <a:ext uri="{96DAC541-7B7A-43D3-8B79-37D633B846F1}">
                      <asvg:svgBlip xmlns:asvg="http://schemas.microsoft.com/office/drawing/2016/SVG/main" r:embed="rId22"/>
                    </a:ext>
                  </a:extLst>
                </a:blip>
                <a:stretch>
                  <a:fillRect/>
                </a:stretch>
              </a:blipFill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1154" name="Group 1153">
                <a:extLst>
                  <a:ext uri="{FF2B5EF4-FFF2-40B4-BE49-F238E27FC236}">
                    <a16:creationId xmlns:a16="http://schemas.microsoft.com/office/drawing/2014/main" id="{9AFE0BE1-04AA-EA4F-E27E-CBF439DA60C9}"/>
                  </a:ext>
                </a:extLst>
              </p:cNvPr>
              <p:cNvGrpSpPr/>
              <p:nvPr/>
            </p:nvGrpSpPr>
            <p:grpSpPr>
              <a:xfrm>
                <a:off x="32973503" y="9188584"/>
                <a:ext cx="3990079" cy="4557534"/>
                <a:chOff x="38989293" y="12958675"/>
                <a:chExt cx="3990079" cy="4557534"/>
              </a:xfrm>
            </p:grpSpPr>
            <p:grpSp>
              <p:nvGrpSpPr>
                <p:cNvPr id="1144" name="Group 24">
                  <a:extLst>
                    <a:ext uri="{FF2B5EF4-FFF2-40B4-BE49-F238E27FC236}">
                      <a16:creationId xmlns:a16="http://schemas.microsoft.com/office/drawing/2014/main" id="{A4C4C2C8-74B3-9373-B3CC-123994CAA4D5}"/>
                    </a:ext>
                  </a:extLst>
                </p:cNvPr>
                <p:cNvGrpSpPr/>
                <p:nvPr/>
              </p:nvGrpSpPr>
              <p:grpSpPr>
                <a:xfrm>
                  <a:off x="38989293" y="13904452"/>
                  <a:ext cx="3990079" cy="3611757"/>
                  <a:chOff x="5963" y="13261"/>
                  <a:chExt cx="1262686" cy="1142963"/>
                </a:xfrm>
              </p:grpSpPr>
              <p:sp>
                <p:nvSpPr>
                  <p:cNvPr id="1153" name="Freeform 25">
                    <a:extLst>
                      <a:ext uri="{FF2B5EF4-FFF2-40B4-BE49-F238E27FC236}">
                        <a16:creationId xmlns:a16="http://schemas.microsoft.com/office/drawing/2014/main" id="{D86D6505-E0EB-E454-2DF0-4855BE8471C8}"/>
                      </a:ext>
                    </a:extLst>
                  </p:cNvPr>
                  <p:cNvSpPr/>
                  <p:nvPr/>
                </p:nvSpPr>
                <p:spPr>
                  <a:xfrm>
                    <a:off x="5963" y="13261"/>
                    <a:ext cx="1262686" cy="114296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2686" h="1142963">
                        <a:moveTo>
                          <a:pt x="1138226" y="1142963"/>
                        </a:moveTo>
                        <a:lnTo>
                          <a:pt x="124460" y="1142963"/>
                        </a:lnTo>
                        <a:cubicBezTo>
                          <a:pt x="55880" y="1142963"/>
                          <a:pt x="0" y="1087083"/>
                          <a:pt x="0" y="1018503"/>
                        </a:cubicBezTo>
                        <a:lnTo>
                          <a:pt x="0" y="124460"/>
                        </a:lnTo>
                        <a:cubicBezTo>
                          <a:pt x="0" y="55880"/>
                          <a:pt x="55880" y="0"/>
                          <a:pt x="124460" y="0"/>
                        </a:cubicBezTo>
                        <a:lnTo>
                          <a:pt x="1138226" y="0"/>
                        </a:lnTo>
                        <a:cubicBezTo>
                          <a:pt x="1206806" y="0"/>
                          <a:pt x="1262686" y="55880"/>
                          <a:pt x="1262686" y="124460"/>
                        </a:cubicBezTo>
                        <a:lnTo>
                          <a:pt x="1262686" y="1018503"/>
                        </a:lnTo>
                        <a:cubicBezTo>
                          <a:pt x="1262686" y="1087083"/>
                          <a:pt x="1206806" y="1142963"/>
                          <a:pt x="1138226" y="1142963"/>
                        </a:cubicBezTo>
                        <a:close/>
                      </a:path>
                    </a:pathLst>
                  </a:custGeom>
                  <a:solidFill>
                    <a:srgbClr val="AAC6E7"/>
                  </a:solidFill>
                </p:spPr>
                <p:txBody>
                  <a:bodyPr lIns="228600" tIns="731520" rIns="228600"/>
                  <a:lstStyle/>
                  <a:p>
                    <a:r>
                      <a:rPr lang="en-US" sz="2800" b="1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Implementation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Building feedback systems 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Human-robot interaction framework</a:t>
                    </a:r>
                  </a:p>
                  <a:p>
                    <a:pPr marL="342900" indent="-342900">
                      <a:buFont typeface="Arial" panose="020B0604020202020204" pitchFamily="34" charset="0"/>
                      <a:buChar char="•"/>
                    </a:pPr>
                    <a:r>
                      <a:rPr lang="en-US" sz="2400" dirty="0">
                        <a:latin typeface="Arial" panose="020B0604020202020204" pitchFamily="34" charset="0"/>
                        <a:cs typeface="Arial" panose="020B0604020202020204" pitchFamily="34" charset="0"/>
                      </a:rPr>
                      <a:t>Safety system integration</a:t>
                    </a:r>
                  </a:p>
                </p:txBody>
              </p:sp>
            </p:grpSp>
            <p:grpSp>
              <p:nvGrpSpPr>
                <p:cNvPr id="1145" name="Group 26">
                  <a:extLst>
                    <a:ext uri="{FF2B5EF4-FFF2-40B4-BE49-F238E27FC236}">
                      <a16:creationId xmlns:a16="http://schemas.microsoft.com/office/drawing/2014/main" id="{12532D44-1DDE-6941-F781-C1D36A7C19E6}"/>
                    </a:ext>
                  </a:extLst>
                </p:cNvPr>
                <p:cNvGrpSpPr/>
                <p:nvPr/>
              </p:nvGrpSpPr>
              <p:grpSpPr>
                <a:xfrm>
                  <a:off x="40136414" y="12958675"/>
                  <a:ext cx="1658153" cy="1658152"/>
                  <a:chOff x="0" y="0"/>
                  <a:chExt cx="812800" cy="812800"/>
                </a:xfrm>
              </p:grpSpPr>
              <p:sp>
                <p:nvSpPr>
                  <p:cNvPr id="1151" name="Freeform 27">
                    <a:extLst>
                      <a:ext uri="{FF2B5EF4-FFF2-40B4-BE49-F238E27FC236}">
                        <a16:creationId xmlns:a16="http://schemas.microsoft.com/office/drawing/2014/main" id="{8344FDDA-2A70-FE4D-F5A9-2E6F2F29E957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8E99A2"/>
                  </a:solidFill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52" name="TextBox 28">
                    <a:extLst>
                      <a:ext uri="{FF2B5EF4-FFF2-40B4-BE49-F238E27FC236}">
                        <a16:creationId xmlns:a16="http://schemas.microsoft.com/office/drawing/2014/main" id="{33E530B9-64AC-DE6E-D48C-EADBE4EEC827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3453"/>
                      </a:lnSpc>
                    </a:pPr>
                    <a:endParaRPr/>
                  </a:p>
                </p:txBody>
              </p:sp>
            </p:grpSp>
            <p:grpSp>
              <p:nvGrpSpPr>
                <p:cNvPr id="1147" name="Group 31">
                  <a:extLst>
                    <a:ext uri="{FF2B5EF4-FFF2-40B4-BE49-F238E27FC236}">
                      <a16:creationId xmlns:a16="http://schemas.microsoft.com/office/drawing/2014/main" id="{EDAB8F2C-377A-86A1-20EF-4E1D4BD1EB7E}"/>
                    </a:ext>
                  </a:extLst>
                </p:cNvPr>
                <p:cNvGrpSpPr/>
                <p:nvPr/>
              </p:nvGrpSpPr>
              <p:grpSpPr>
                <a:xfrm>
                  <a:off x="40369654" y="13198740"/>
                  <a:ext cx="1191671" cy="1191671"/>
                  <a:chOff x="0" y="0"/>
                  <a:chExt cx="812800" cy="812800"/>
                </a:xfrm>
              </p:grpSpPr>
              <p:sp>
                <p:nvSpPr>
                  <p:cNvPr id="1149" name="Freeform 32">
                    <a:extLst>
                      <a:ext uri="{FF2B5EF4-FFF2-40B4-BE49-F238E27FC236}">
                        <a16:creationId xmlns:a16="http://schemas.microsoft.com/office/drawing/2014/main" id="{7B037CA6-9C5F-9BBF-FDF6-48320F37C2D9}"/>
                      </a:ext>
                    </a:extLst>
                  </p:cNvPr>
                  <p:cNvSpPr/>
                  <p:nvPr/>
                </p:nvSpPr>
                <p:spPr>
                  <a:xfrm>
                    <a:off x="0" y="0"/>
                    <a:ext cx="812800" cy="8128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12800" h="812800">
                        <a:moveTo>
                          <a:pt x="406400" y="0"/>
                        </a:moveTo>
                        <a:cubicBezTo>
                          <a:pt x="181951" y="0"/>
                          <a:pt x="0" y="181951"/>
                          <a:pt x="0" y="406400"/>
                        </a:cubicBezTo>
                        <a:cubicBezTo>
                          <a:pt x="0" y="630849"/>
                          <a:pt x="181951" y="812800"/>
                          <a:pt x="406400" y="812800"/>
                        </a:cubicBezTo>
                        <a:cubicBezTo>
                          <a:pt x="630849" y="812800"/>
                          <a:pt x="812800" y="630849"/>
                          <a:pt x="812800" y="406400"/>
                        </a:cubicBezTo>
                        <a:cubicBezTo>
                          <a:pt x="812800" y="181951"/>
                          <a:pt x="630849" y="0"/>
                          <a:pt x="4064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1150" name="TextBox 33">
                    <a:extLst>
                      <a:ext uri="{FF2B5EF4-FFF2-40B4-BE49-F238E27FC236}">
                        <a16:creationId xmlns:a16="http://schemas.microsoft.com/office/drawing/2014/main" id="{2CD45578-3F12-99DC-B314-06D6B79345DF}"/>
                      </a:ext>
                    </a:extLst>
                  </p:cNvPr>
                  <p:cNvSpPr txBox="1"/>
                  <p:nvPr/>
                </p:nvSpPr>
                <p:spPr>
                  <a:xfrm>
                    <a:off x="76200" y="19050"/>
                    <a:ext cx="660400" cy="717550"/>
                  </a:xfrm>
                  <a:prstGeom prst="rect">
                    <a:avLst/>
                  </a:prstGeom>
                </p:spPr>
                <p:txBody>
                  <a:bodyPr lIns="50800" tIns="50800" rIns="50800" bIns="50800" rtlCol="0" anchor="ctr"/>
                  <a:lstStyle/>
                  <a:p>
                    <a:pPr algn="ctr">
                      <a:lnSpc>
                        <a:spcPts val="3453"/>
                      </a:lnSpc>
                    </a:pPr>
                    <a:endParaRPr/>
                  </a:p>
                </p:txBody>
              </p:sp>
            </p:grpSp>
            <p:sp>
              <p:nvSpPr>
                <p:cNvPr id="1125" name="Freeform 47">
                  <a:extLst>
                    <a:ext uri="{FF2B5EF4-FFF2-40B4-BE49-F238E27FC236}">
                      <a16:creationId xmlns:a16="http://schemas.microsoft.com/office/drawing/2014/main" id="{1689C936-89B9-0CA2-FE62-FE212EACBC56}"/>
                    </a:ext>
                  </a:extLst>
                </p:cNvPr>
                <p:cNvSpPr/>
                <p:nvPr/>
              </p:nvSpPr>
              <p:spPr>
                <a:xfrm>
                  <a:off x="40478530" y="13480498"/>
                  <a:ext cx="1001397" cy="6233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8718" h="771102">
                      <a:moveTo>
                        <a:pt x="0" y="0"/>
                      </a:moveTo>
                      <a:lnTo>
                        <a:pt x="1238718" y="0"/>
                      </a:lnTo>
                      <a:lnTo>
                        <a:pt x="1238718" y="771102"/>
                      </a:lnTo>
                      <a:lnTo>
                        <a:pt x="0" y="77110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blipFill>
                  <a:blip r:embed="rId23">
                    <a:extLst>
                      <a:ext uri="{96DAC541-7B7A-43D3-8B79-37D633B846F1}">
                        <asvg:svgBlip xmlns:asvg="http://schemas.microsoft.com/office/drawing/2016/SVG/main" r:embed="rId24"/>
                      </a:ext>
                    </a:extLst>
                  </a:blip>
                  <a:stretch>
                    <a:fillRect/>
                  </a:stretch>
                </a:blipFill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E016098A-A6F8-BED1-1006-A07287DC6FFB}"/>
                </a:ext>
              </a:extLst>
            </p:cNvPr>
            <p:cNvSpPr/>
            <p:nvPr/>
          </p:nvSpPr>
          <p:spPr>
            <a:xfrm>
              <a:off x="40465975" y="13313554"/>
              <a:ext cx="687268" cy="687268"/>
            </a:xfrm>
            <a:custGeom>
              <a:avLst/>
              <a:gdLst/>
              <a:ahLst/>
              <a:cxnLst/>
              <a:rect l="l" t="t" r="r" b="b"/>
              <a:pathLst>
                <a:path w="954589" h="954589">
                  <a:moveTo>
                    <a:pt x="0" y="0"/>
                  </a:moveTo>
                  <a:lnTo>
                    <a:pt x="954589" y="0"/>
                  </a:lnTo>
                  <a:lnTo>
                    <a:pt x="954589" y="954589"/>
                  </a:lnTo>
                  <a:lnTo>
                    <a:pt x="0" y="9545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1">
                <a:extLst>
                  <a:ext uri="{96DAC541-7B7A-43D3-8B79-37D633B846F1}">
                    <asvg:svgBlip xmlns:asvg="http://schemas.microsoft.com/office/drawing/2016/SVG/main" r:embed="rId22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7C442A6-2BC0-DFF0-F417-30ABFA188C8B}"/>
                </a:ext>
              </a:extLst>
            </p:cNvPr>
            <p:cNvSpPr txBox="1"/>
            <p:nvPr/>
          </p:nvSpPr>
          <p:spPr>
            <a:xfrm>
              <a:off x="38821167" y="7433403"/>
              <a:ext cx="3894136" cy="3620660"/>
            </a:xfrm>
            <a:prstGeom prst="rect">
              <a:avLst/>
            </a:prstGeom>
            <a:noFill/>
          </p:spPr>
          <p:txBody>
            <a:bodyPr wrap="square" lIns="228600" tIns="822960" rIns="228600" rtlCol="0">
              <a:no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Development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Focus on core infrastructure RealSense and Isaac Sim</a:t>
              </a: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D1B5A1-5A74-60E1-D18F-CBC7EF5B8F17}"/>
                </a:ext>
              </a:extLst>
            </p:cNvPr>
            <p:cNvSpPr txBox="1"/>
            <p:nvPr/>
          </p:nvSpPr>
          <p:spPr>
            <a:xfrm>
              <a:off x="38842152" y="13748293"/>
              <a:ext cx="3894136" cy="3620660"/>
            </a:xfrm>
            <a:prstGeom prst="rect">
              <a:avLst/>
            </a:prstGeom>
            <a:noFill/>
          </p:spPr>
          <p:txBody>
            <a:bodyPr wrap="square" lIns="228600" tIns="731520" rIns="228600" rtlCol="0">
              <a:noAutofit/>
            </a:bodyPr>
            <a:lstStyle/>
            <a:p>
              <a:r>
                <a:rPr 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Testing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System testing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Performance optimization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User validation</a:t>
              </a:r>
            </a:p>
            <a:p>
              <a:endParaRPr lang="en-US" sz="28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780</TotalTime>
  <Words>474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Lazord Mono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61</cp:revision>
  <cp:lastPrinted>2020-02-13T13:03:36Z</cp:lastPrinted>
  <dcterms:created xsi:type="dcterms:W3CDTF">2018-02-06T18:12:23Z</dcterms:created>
  <dcterms:modified xsi:type="dcterms:W3CDTF">2024-11-16T04:26:16Z</dcterms:modified>
</cp:coreProperties>
</file>