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0033CC"/>
    <a:srgbClr val="AAC6E7"/>
    <a:srgbClr val="A7DEC1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3750" autoAdjust="0"/>
  </p:normalViewPr>
  <p:slideViewPr>
    <p:cSldViewPr snapToGrid="0" snapToObjects="1">
      <p:cViewPr>
        <p:scale>
          <a:sx n="100" d="100"/>
          <a:sy n="100" d="100"/>
        </p:scale>
        <p:origin x="-13962" y="-127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Comprehensive system testing Performance optimization User validation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ECC8B-79EC-4466-A79D-D1AE009D5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7830800"/>
            <a:ext cx="20116800" cy="100584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57200" y="2971800"/>
            <a:ext cx="40813268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457200" y="5486400"/>
            <a:ext cx="10972800" cy="16916400"/>
          </a:xfrm>
          <a:prstGeom prst="roundRect">
            <a:avLst>
              <a:gd name="adj" fmla="val 182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Robots are an essential integration in laboratories, hospitals, and creative studios, traditional safety systems are proving insufficient.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face an obvious challenge – poor sensory precision for close human interaction leads to disruptive work stoppages and reduced efficiency.</a:t>
            </a:r>
          </a:p>
          <a:p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transforms these limitations into seamless human-robot collaboration, enhancing both human creativity and robotic precision - driving safer, more intuitive automation across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486400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461200" y="20574000"/>
            <a:ext cx="10972800" cy="731520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" b="610"/>
          <a:stretch/>
        </p:blipFill>
        <p:spPr bwMode="auto">
          <a:xfrm>
            <a:off x="914400" y="5943600"/>
            <a:ext cx="10058400" cy="666750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344400" y="7315200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Organizing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and the robot arrange blocks to sort blocks by color, size, or shape into zones on the table.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Efficiently organize while adapting to changes.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Rerouting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arm reroutes based on human proximity and position to avoid potential collisions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need to halt.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Avoid slowdowns due to excessive halting.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610800"/>
            <a:ext cx="13419058" cy="21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rrow: Bent 53">
            <a:extLst>
              <a:ext uri="{FF2B5EF4-FFF2-40B4-BE49-F238E27FC236}">
                <a16:creationId xmlns:a16="http://schemas.microsoft.com/office/drawing/2014/main" id="{C2FED081-F347-DFD9-DCBE-7500C7E2771B}"/>
              </a:ext>
            </a:extLst>
          </p:cNvPr>
          <p:cNvSpPr/>
          <p:nvPr/>
        </p:nvSpPr>
        <p:spPr>
          <a:xfrm flipV="1">
            <a:off x="13205719" y="22041484"/>
            <a:ext cx="1822897" cy="179571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7DEFEE5D-B530-9711-BD23-340781E7F8ED}"/>
              </a:ext>
            </a:extLst>
          </p:cNvPr>
          <p:cNvSpPr/>
          <p:nvPr/>
        </p:nvSpPr>
        <p:spPr>
          <a:xfrm flipV="1">
            <a:off x="15888938" y="24733679"/>
            <a:ext cx="1822897" cy="1795713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8" name="TextBox 37">
            <a:extLst>
              <a:ext uri="{FF2B5EF4-FFF2-40B4-BE49-F238E27FC236}">
                <a16:creationId xmlns:a16="http://schemas.microsoft.com/office/drawing/2014/main" id="{77C12DC2-E7A8-A82E-E019-E20F30D30C21}"/>
              </a:ext>
            </a:extLst>
          </p:cNvPr>
          <p:cNvSpPr txBox="1"/>
          <p:nvPr/>
        </p:nvSpPr>
        <p:spPr>
          <a:xfrm>
            <a:off x="12636510" y="20140042"/>
            <a:ext cx="4350219" cy="234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"/>
              </a:lnSpc>
            </a:pPr>
            <a:endParaRPr lang="en-US" sz="1299" b="1" dirty="0">
              <a:solidFill>
                <a:srgbClr val="FFFFFF"/>
              </a:solidFill>
              <a:latin typeface="Arial" panose="020B0604020202020204" pitchFamily="34" charset="0"/>
              <a:ea typeface="Kollektif Bold"/>
              <a:cs typeface="Arial" panose="020B0604020202020204" pitchFamily="34" charset="0"/>
              <a:sym typeface="Kollektif Bold"/>
            </a:endParaRPr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C26289E9-D6A9-D1CB-4380-4C1EDEA33C4E}"/>
              </a:ext>
            </a:extLst>
          </p:cNvPr>
          <p:cNvSpPr/>
          <p:nvPr/>
        </p:nvSpPr>
        <p:spPr>
          <a:xfrm>
            <a:off x="15028615" y="22339396"/>
            <a:ext cx="9722115" cy="2394284"/>
          </a:xfrm>
          <a:custGeom>
            <a:avLst/>
            <a:gdLst/>
            <a:ahLst/>
            <a:cxnLst/>
            <a:rect l="l" t="t" r="r" b="b"/>
            <a:pathLst>
              <a:path w="8950884" h="2311400">
                <a:moveTo>
                  <a:pt x="8646084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006600"/>
                </a:lnTo>
                <a:cubicBezTo>
                  <a:pt x="0" y="2175510"/>
                  <a:pt x="135890" y="2311400"/>
                  <a:pt x="304800" y="2311400"/>
                </a:cubicBezTo>
                <a:lnTo>
                  <a:pt x="8646084" y="2311400"/>
                </a:lnTo>
                <a:cubicBezTo>
                  <a:pt x="8814994" y="2311400"/>
                  <a:pt x="8950884" y="2175510"/>
                  <a:pt x="8950884" y="2006600"/>
                </a:cubicBezTo>
                <a:lnTo>
                  <a:pt x="8950884" y="304800"/>
                </a:lnTo>
                <a:cubicBezTo>
                  <a:pt x="8950884" y="135890"/>
                  <a:pt x="8814994" y="0"/>
                  <a:pt x="864608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lIns="228600" tIns="182880" rIns="228600" bIns="182880" anchor="ctr" anchorCtr="0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Virtual Environment 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Unity creates digital twin of the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task planning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Continuous safety monitoring and validation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FCCB834-5B37-3580-B606-3DD6CEF33B78}"/>
              </a:ext>
            </a:extLst>
          </p:cNvPr>
          <p:cNvSpPr/>
          <p:nvPr/>
        </p:nvSpPr>
        <p:spPr>
          <a:xfrm>
            <a:off x="17712831" y="25037716"/>
            <a:ext cx="9722114" cy="2394284"/>
          </a:xfrm>
          <a:custGeom>
            <a:avLst/>
            <a:gdLst/>
            <a:ahLst/>
            <a:cxnLst/>
            <a:rect l="l" t="t" r="r" b="b"/>
            <a:pathLst>
              <a:path w="8950884" h="2311400">
                <a:moveTo>
                  <a:pt x="8646084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006600"/>
                </a:lnTo>
                <a:cubicBezTo>
                  <a:pt x="0" y="2175510"/>
                  <a:pt x="135890" y="2311400"/>
                  <a:pt x="304800" y="2311400"/>
                </a:cubicBezTo>
                <a:lnTo>
                  <a:pt x="8646084" y="2311400"/>
                </a:lnTo>
                <a:cubicBezTo>
                  <a:pt x="8814994" y="2311400"/>
                  <a:pt x="8950884" y="2175510"/>
                  <a:pt x="8950884" y="2006600"/>
                </a:cubicBezTo>
                <a:lnTo>
                  <a:pt x="8950884" y="304800"/>
                </a:lnTo>
                <a:cubicBezTo>
                  <a:pt x="8950884" y="135890"/>
                  <a:pt x="8814994" y="0"/>
                  <a:pt x="864608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txBody>
          <a:bodyPr lIns="228600" tIns="182880" rIns="228600" bIns="182880" anchor="ctr" anchorCtr="0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Task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Robot coordinates with human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workspace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Real-time task adaptation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BE0ACF-1903-E0D1-CE8E-AE63B414492B}"/>
              </a:ext>
            </a:extLst>
          </p:cNvPr>
          <p:cNvGrpSpPr/>
          <p:nvPr/>
        </p:nvGrpSpPr>
        <p:grpSpPr>
          <a:xfrm>
            <a:off x="26520545" y="24123316"/>
            <a:ext cx="1828800" cy="1828800"/>
            <a:chOff x="26523499" y="24141830"/>
            <a:chExt cx="1822900" cy="1795713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6523499" y="24141830"/>
              <a:ext cx="1822900" cy="17957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6827315" y="24440516"/>
              <a:ext cx="1215264" cy="119714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79225" y="24588780"/>
              <a:ext cx="911449" cy="897856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584164-FBE2-B34E-0507-50F4A394EEA0}"/>
              </a:ext>
            </a:extLst>
          </p:cNvPr>
          <p:cNvGrpSpPr/>
          <p:nvPr/>
        </p:nvGrpSpPr>
        <p:grpSpPr>
          <a:xfrm>
            <a:off x="23839281" y="21424996"/>
            <a:ext cx="1828800" cy="1828800"/>
            <a:chOff x="23839282" y="21443510"/>
            <a:chExt cx="1822897" cy="1795713"/>
          </a:xfrm>
        </p:grpSpPr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3839282" y="21443510"/>
              <a:ext cx="1822897" cy="1795713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4143099" y="21742198"/>
              <a:ext cx="1215264" cy="119714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55771" y="22034450"/>
              <a:ext cx="789921" cy="606949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Freeform 3">
            <a:extLst>
              <a:ext uri="{FF2B5EF4-FFF2-40B4-BE49-F238E27FC236}">
                <a16:creationId xmlns:a16="http://schemas.microsoft.com/office/drawing/2014/main" id="{540C618B-DC44-3237-DF62-192008FA0710}"/>
              </a:ext>
            </a:extLst>
          </p:cNvPr>
          <p:cNvSpPr/>
          <p:nvPr/>
        </p:nvSpPr>
        <p:spPr>
          <a:xfrm>
            <a:off x="12344399" y="19641077"/>
            <a:ext cx="9722115" cy="2394284"/>
          </a:xfrm>
          <a:custGeom>
            <a:avLst/>
            <a:gdLst/>
            <a:ahLst/>
            <a:cxnLst/>
            <a:rect l="l" t="t" r="r" b="b"/>
            <a:pathLst>
              <a:path w="8950884" h="2311400">
                <a:moveTo>
                  <a:pt x="8646084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006600"/>
                </a:lnTo>
                <a:cubicBezTo>
                  <a:pt x="0" y="2175510"/>
                  <a:pt x="135890" y="2311400"/>
                  <a:pt x="304800" y="2311400"/>
                </a:cubicBezTo>
                <a:lnTo>
                  <a:pt x="8646084" y="2311400"/>
                </a:lnTo>
                <a:cubicBezTo>
                  <a:pt x="8814994" y="2311400"/>
                  <a:pt x="8950884" y="2175510"/>
                  <a:pt x="8950884" y="2006600"/>
                </a:cubicBezTo>
                <a:lnTo>
                  <a:pt x="8950884" y="304800"/>
                </a:lnTo>
                <a:cubicBezTo>
                  <a:pt x="8950884" y="135890"/>
                  <a:pt x="8814994" y="0"/>
                  <a:pt x="8646084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000"/>
                  <a:lumOff val="99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228600" tIns="182880" rIns="228600" bIns="182880" anchor="ctr" anchorCtr="0"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RealSense D455 captures depth and RGB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Nuitrack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processes spatial information in real-time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Advanced human detection algorithms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AD2D15-47A4-32ED-0AE5-D699F33A3255}"/>
              </a:ext>
            </a:extLst>
          </p:cNvPr>
          <p:cNvGrpSpPr/>
          <p:nvPr/>
        </p:nvGrpSpPr>
        <p:grpSpPr>
          <a:xfrm>
            <a:off x="21155064" y="18726677"/>
            <a:ext cx="1828800" cy="1828800"/>
            <a:chOff x="21155065" y="18745200"/>
            <a:chExt cx="1822897" cy="1795714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1155065" y="18745200"/>
              <a:ext cx="1822897" cy="1795714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1458888" y="19043898"/>
              <a:ext cx="1215264" cy="119714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68302" y="19196258"/>
              <a:ext cx="421545" cy="897858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95" name="Group 20">
            <a:extLst>
              <a:ext uri="{FF2B5EF4-FFF2-40B4-BE49-F238E27FC236}">
                <a16:creationId xmlns:a16="http://schemas.microsoft.com/office/drawing/2014/main" id="{0C3E450D-F116-C857-2B6D-797AF6400194}"/>
              </a:ext>
            </a:extLst>
          </p:cNvPr>
          <p:cNvGrpSpPr/>
          <p:nvPr/>
        </p:nvGrpSpPr>
        <p:grpSpPr>
          <a:xfrm>
            <a:off x="40837237" y="14017741"/>
            <a:ext cx="881712" cy="881712"/>
            <a:chOff x="0" y="0"/>
            <a:chExt cx="812800" cy="812800"/>
          </a:xfrm>
        </p:grpSpPr>
        <p:sp>
          <p:nvSpPr>
            <p:cNvPr id="1096" name="Freeform 21">
              <a:extLst>
                <a:ext uri="{FF2B5EF4-FFF2-40B4-BE49-F238E27FC236}">
                  <a16:creationId xmlns:a16="http://schemas.microsoft.com/office/drawing/2014/main" id="{6E579646-EA48-C68D-AFFA-E782624F56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TextBox 22">
              <a:extLst>
                <a:ext uri="{FF2B5EF4-FFF2-40B4-BE49-F238E27FC236}">
                  <a16:creationId xmlns:a16="http://schemas.microsoft.com/office/drawing/2014/main" id="{D51B4E40-D8C6-BD2B-C0C3-BDC1BB42458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32E1FB-C9A0-38F9-29A1-4BB519274456}"/>
              </a:ext>
            </a:extLst>
          </p:cNvPr>
          <p:cNvSpPr/>
          <p:nvPr/>
        </p:nvSpPr>
        <p:spPr>
          <a:xfrm>
            <a:off x="457200" y="22860000"/>
            <a:ext cx="10972800" cy="50292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demonstrates enhanced human detection and arm rerouting functionality</a:t>
            </a:r>
          </a:p>
          <a:p>
            <a:endParaRPr lang="en-US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87EC3-DFC3-1E3D-E618-51852F94E4CE}"/>
              </a:ext>
            </a:extLst>
          </p:cNvPr>
          <p:cNvGrpSpPr/>
          <p:nvPr/>
        </p:nvGrpSpPr>
        <p:grpSpPr>
          <a:xfrm>
            <a:off x="29080866" y="24714806"/>
            <a:ext cx="1989584" cy="2536686"/>
            <a:chOff x="26374629" y="18144087"/>
            <a:chExt cx="1989584" cy="2536686"/>
          </a:xfrm>
        </p:grpSpPr>
        <p:pic>
          <p:nvPicPr>
            <p:cNvPr id="20" name="Picture 19" descr="A green circle with black hand in it&#10;&#10;AI-generated content may be incorrect.">
              <a:extLst>
                <a:ext uri="{FF2B5EF4-FFF2-40B4-BE49-F238E27FC236}">
                  <a16:creationId xmlns:a16="http://schemas.microsoft.com/office/drawing/2014/main" id="{C3A38329-74C9-5EBA-D59C-E6B2DBFD0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l="10300" t="10369" r="10300" b="10369"/>
            <a:stretch/>
          </p:blipFill>
          <p:spPr>
            <a:xfrm>
              <a:off x="26453418" y="18144087"/>
              <a:ext cx="1832006" cy="1828800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745B42-DB2D-BE35-E572-F7835F771A6C}"/>
                </a:ext>
              </a:extLst>
            </p:cNvPr>
            <p:cNvSpPr txBox="1"/>
            <p:nvPr/>
          </p:nvSpPr>
          <p:spPr>
            <a:xfrm>
              <a:off x="26374629" y="19972887"/>
              <a:ext cx="19895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/>
                <a:t>Nuitrack</a:t>
              </a:r>
              <a:endParaRPr lang="en-US" sz="4000" b="1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DCBBA1-921E-AFF9-2110-C6386A4D1282}"/>
              </a:ext>
            </a:extLst>
          </p:cNvPr>
          <p:cNvGrpSpPr/>
          <p:nvPr/>
        </p:nvGrpSpPr>
        <p:grpSpPr>
          <a:xfrm>
            <a:off x="28665923" y="21633469"/>
            <a:ext cx="2743200" cy="2453062"/>
            <a:chOff x="26044035" y="20898256"/>
            <a:chExt cx="2743200" cy="2453062"/>
          </a:xfrm>
        </p:grpSpPr>
        <p:pic>
          <p:nvPicPr>
            <p:cNvPr id="1056" name="Picture 5" descr="Intel Logo PNG Image - PurePNG | Free transparent CC0 PNG Image Library">
              <a:extLst>
                <a:ext uri="{FF2B5EF4-FFF2-40B4-BE49-F238E27FC236}">
                  <a16:creationId xmlns:a16="http://schemas.microsoft.com/office/drawing/2014/main" id="{FB50A7B5-0E5B-4888-F8A9-CEB6AF101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44035" y="20898256"/>
              <a:ext cx="2743200" cy="1828800"/>
            </a:xfrm>
            <a:prstGeom prst="rect">
              <a:avLst/>
            </a:prstGeom>
            <a:noFill/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03BDE0-F395-F901-E9F4-6B4F197D4E03}"/>
                </a:ext>
              </a:extLst>
            </p:cNvPr>
            <p:cNvSpPr txBox="1"/>
            <p:nvPr/>
          </p:nvSpPr>
          <p:spPr>
            <a:xfrm>
              <a:off x="26244224" y="22643432"/>
              <a:ext cx="23428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RealSense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F30871-AD4E-5246-EC42-A58604A27D5E}"/>
              </a:ext>
            </a:extLst>
          </p:cNvPr>
          <p:cNvGrpSpPr/>
          <p:nvPr/>
        </p:nvGrpSpPr>
        <p:grpSpPr>
          <a:xfrm>
            <a:off x="29123123" y="18468508"/>
            <a:ext cx="1828800" cy="2536686"/>
            <a:chOff x="29880758" y="24628614"/>
            <a:chExt cx="1828800" cy="2536686"/>
          </a:xfrm>
        </p:grpSpPr>
        <p:pic>
          <p:nvPicPr>
            <p:cNvPr id="12" name="Picture 11" descr="A grey cube with black squares&#10;&#10;AI-generated content may be incorrect.">
              <a:extLst>
                <a:ext uri="{FF2B5EF4-FFF2-40B4-BE49-F238E27FC236}">
                  <a16:creationId xmlns:a16="http://schemas.microsoft.com/office/drawing/2014/main" id="{2EEF5404-D138-6315-C668-51BC7A0AA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9880758" y="24628614"/>
              <a:ext cx="1828800" cy="1828800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A31202-CBD6-8011-F23D-9548A88939B4}"/>
                </a:ext>
              </a:extLst>
            </p:cNvPr>
            <p:cNvSpPr txBox="1"/>
            <p:nvPr/>
          </p:nvSpPr>
          <p:spPr>
            <a:xfrm>
              <a:off x="30123339" y="26457414"/>
              <a:ext cx="134363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/>
                <a:t>Unity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0A46BA3-9E18-1CD4-B212-6F307A11C244}"/>
              </a:ext>
            </a:extLst>
          </p:cNvPr>
          <p:cNvSpPr/>
          <p:nvPr/>
        </p:nvSpPr>
        <p:spPr>
          <a:xfrm>
            <a:off x="26044035" y="13049770"/>
            <a:ext cx="908427" cy="361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8A29D7-A215-97F2-A96B-235FC11E42B8}"/>
              </a:ext>
            </a:extLst>
          </p:cNvPr>
          <p:cNvSpPr/>
          <p:nvPr/>
        </p:nvSpPr>
        <p:spPr>
          <a:xfrm>
            <a:off x="26533915" y="15803765"/>
            <a:ext cx="908427" cy="3614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320D2164-3794-08B7-7F6D-94E4E41C2481}"/>
              </a:ext>
            </a:extLst>
          </p:cNvPr>
          <p:cNvSpPr/>
          <p:nvPr/>
        </p:nvSpPr>
        <p:spPr>
          <a:xfrm flipH="1">
            <a:off x="26517600" y="12801600"/>
            <a:ext cx="5029200" cy="3656781"/>
          </a:xfrm>
          <a:prstGeom prst="parallelogram">
            <a:avLst>
              <a:gd name="adj" fmla="val 170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861456C-84AE-C639-FC48-239E3D464A6D}"/>
              </a:ext>
            </a:extLst>
          </p:cNvPr>
          <p:cNvSpPr/>
          <p:nvPr/>
        </p:nvSpPr>
        <p:spPr>
          <a:xfrm flipH="1">
            <a:off x="21945600" y="12801600"/>
            <a:ext cx="5029200" cy="3656781"/>
          </a:xfrm>
          <a:prstGeom prst="parallelogram">
            <a:avLst>
              <a:gd name="adj" fmla="val 170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12757"/>
          <a:stretch/>
        </p:blipFill>
        <p:spPr bwMode="auto">
          <a:xfrm>
            <a:off x="25408189" y="7464210"/>
            <a:ext cx="6141978" cy="7521789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be 20">
            <a:extLst>
              <a:ext uri="{FF2B5EF4-FFF2-40B4-BE49-F238E27FC236}">
                <a16:creationId xmlns:a16="http://schemas.microsoft.com/office/drawing/2014/main" id="{4ABC2B25-C7D6-8BF2-4F16-BE0956E87616}"/>
              </a:ext>
            </a:extLst>
          </p:cNvPr>
          <p:cNvSpPr/>
          <p:nvPr/>
        </p:nvSpPr>
        <p:spPr>
          <a:xfrm>
            <a:off x="24772873" y="12967680"/>
            <a:ext cx="914400" cy="914400"/>
          </a:xfrm>
          <a:prstGeom prst="cube">
            <a:avLst/>
          </a:prstGeom>
          <a:solidFill>
            <a:srgbClr val="FF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4943DFF8-2397-2258-5707-6D6BC9A0E242}"/>
              </a:ext>
            </a:extLst>
          </p:cNvPr>
          <p:cNvSpPr/>
          <p:nvPr/>
        </p:nvSpPr>
        <p:spPr>
          <a:xfrm>
            <a:off x="22898588" y="14816230"/>
            <a:ext cx="914400" cy="914400"/>
          </a:xfrm>
          <a:prstGeom prst="cube">
            <a:avLst/>
          </a:prstGeom>
          <a:solidFill>
            <a:srgbClr val="FF000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56" descr="A camera lens on a black background&#10;&#10;AI-generated content may be incorrect.">
            <a:extLst>
              <a:ext uri="{FF2B5EF4-FFF2-40B4-BE49-F238E27FC236}">
                <a16:creationId xmlns:a16="http://schemas.microsoft.com/office/drawing/2014/main" id="{C62C3C8F-E14E-981F-BC8F-5ECCF733B735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37956" b="37956"/>
          <a:stretch/>
        </p:blipFill>
        <p:spPr>
          <a:xfrm>
            <a:off x="27798938" y="14126311"/>
            <a:ext cx="1828800" cy="440505"/>
          </a:xfrm>
          <a:prstGeom prst="rect">
            <a:avLst/>
          </a:prstGeom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65AECC7E-3E9A-3ABA-4AC1-596ACCE2A26D}"/>
              </a:ext>
            </a:extLst>
          </p:cNvPr>
          <p:cNvSpPr/>
          <p:nvPr/>
        </p:nvSpPr>
        <p:spPr>
          <a:xfrm rot="5400000">
            <a:off x="20818911" y="8945452"/>
            <a:ext cx="7244473" cy="8801099"/>
          </a:xfrm>
          <a:prstGeom prst="triangle">
            <a:avLst>
              <a:gd name="adj" fmla="val 64112"/>
            </a:avLst>
          </a:prstGeom>
          <a:solidFill>
            <a:srgbClr val="7BCB5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CBEC55-C933-39A4-8FB5-E5F781CC3531}"/>
              </a:ext>
            </a:extLst>
          </p:cNvPr>
          <p:cNvSpPr/>
          <p:nvPr/>
        </p:nvSpPr>
        <p:spPr>
          <a:xfrm>
            <a:off x="32461200" y="5486399"/>
            <a:ext cx="10972800" cy="1463040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Specifications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Protocol: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Wireless UDP for real-time Unity-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GoFa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interaction with under 30ms latency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Digital Twin Synchronization: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Unity maintains virtual representation with position accuracy of ±0.5mm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Human Detection: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RealSense camera captures spatial data processed through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Nuitrack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&lt;2% depth error at 4m</a:t>
            </a:r>
          </a:p>
          <a:p>
            <a:pPr marL="571500" indent="-5715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Safety Features: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Multiple proximity zones trigger adaptive robot behaviors with collision prevention</a:t>
            </a:r>
          </a:p>
          <a:p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B5F89C-6C5C-EC45-1AF4-F8C228AE7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08265"/>
              </p:ext>
            </p:extLst>
          </p:nvPr>
        </p:nvGraphicFramePr>
        <p:xfrm>
          <a:off x="32918400" y="7315200"/>
          <a:ext cx="10073719" cy="54054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78559">
                  <a:extLst>
                    <a:ext uri="{9D8B030D-6E8A-4147-A177-3AD203B41FA5}">
                      <a16:colId xmlns:a16="http://schemas.microsoft.com/office/drawing/2014/main" val="85348397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581204104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119081198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FFFFFF"/>
                          </a:solidFill>
                          <a:effectLst/>
                        </a:rPr>
                        <a:t>Component</a:t>
                      </a:r>
                      <a:endParaRPr lang="en-US" sz="3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FFFFFF"/>
                          </a:solidFill>
                          <a:effectLst/>
                        </a:rPr>
                        <a:t>Specifications</a:t>
                      </a:r>
                      <a:endParaRPr lang="en-US" sz="3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rgbClr val="FFFFFF"/>
                          </a:solidFill>
                          <a:effectLst/>
                        </a:rPr>
                        <a:t>Function</a:t>
                      </a:r>
                      <a:endParaRPr lang="en-US" sz="3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4331731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ABB </a:t>
                      </a:r>
                      <a:r>
                        <a:rPr lang="en-US" sz="2800" dirty="0" err="1">
                          <a:effectLst/>
                        </a:rPr>
                        <a:t>Gofa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5kg payload, 950mm reach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Collaborative robot execution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0223786"/>
                  </a:ext>
                </a:extLst>
              </a:tr>
              <a:tr h="1276248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Unity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Real-time simulation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Virtual environment &amp; control logic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29608977"/>
                  </a:ext>
                </a:extLst>
              </a:tr>
              <a:tr h="127624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RealSense D455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1280×720 @ 90fps, 0.6-6m range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Spatial data acquisition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55006340"/>
                  </a:ext>
                </a:extLst>
              </a:tr>
              <a:tr h="102412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Nuitrack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30fps tracking rate</a:t>
                      </a:r>
                      <a:endParaRPr lang="en-US" sz="2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Human detection middleware</a:t>
                      </a:r>
                      <a:endParaRPr lang="en-US" sz="2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83100391"/>
                  </a:ext>
                </a:extLst>
              </a:tr>
            </a:tbl>
          </a:graphicData>
        </a:graphic>
      </p:graphicFrame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6149474" y="9655786"/>
            <a:ext cx="7777869" cy="73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905</TotalTime>
  <Words>456</Words>
  <Application>Microsoft Office PowerPoint</Application>
  <PresentationFormat>Custom</PresentationFormat>
  <Paragraphs>81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79</cp:revision>
  <cp:lastPrinted>2020-02-13T13:03:36Z</cp:lastPrinted>
  <dcterms:created xsi:type="dcterms:W3CDTF">2018-02-06T18:12:23Z</dcterms:created>
  <dcterms:modified xsi:type="dcterms:W3CDTF">2025-03-31T04:26:31Z</dcterms:modified>
</cp:coreProperties>
</file>