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3"/>
  </p:notesMasterIdLst>
  <p:sldIdLst>
    <p:sldId id="256" r:id="rId2"/>
  </p:sldIdLst>
  <p:sldSz cx="438912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 userDrawn="1">
          <p15:clr>
            <a:srgbClr val="A4A3A4"/>
          </p15:clr>
        </p15:guide>
        <p15:guide id="2" pos="13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BCB5D"/>
    <a:srgbClr val="77C1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1"/>
    <p:restoredTop sz="94558"/>
  </p:normalViewPr>
  <p:slideViewPr>
    <p:cSldViewPr snapToGrid="0" snapToObjects="1">
      <p:cViewPr>
        <p:scale>
          <a:sx n="25" d="100"/>
          <a:sy n="25" d="100"/>
        </p:scale>
        <p:origin x="1620" y="-102"/>
      </p:cViewPr>
      <p:guideLst>
        <p:guide orient="horz" pos="10368"/>
        <p:guide pos="13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05AE8F-D750-4DFF-B786-EB33F602B7F0}" type="datetimeFigureOut">
              <a:rPr lang="en-US" smtClean="0"/>
              <a:t>11/13/2024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AECC8B-79EC-4466-A79D-D1AE009D5D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560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1840" y="5387342"/>
            <a:ext cx="3730752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86400" y="17289782"/>
            <a:ext cx="329184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0915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302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409642" y="1752600"/>
            <a:ext cx="9464040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7522" y="1752600"/>
            <a:ext cx="27843480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257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yellow rectangular object with black background&#10;&#10;Description automatically generated">
            <a:extLst>
              <a:ext uri="{FF2B5EF4-FFF2-40B4-BE49-F238E27FC236}">
                <a16:creationId xmlns:a16="http://schemas.microsoft.com/office/drawing/2014/main" id="{40E9780F-F612-3649-A833-6515E5B5B0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84401" y="29499339"/>
            <a:ext cx="15298498" cy="18760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16FE16-DFAD-4351-85E3-26E8B92A8D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43891200" cy="27432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AAEDFC-51B7-4601-B90A-0316FBE36ADB}"/>
              </a:ext>
            </a:extLst>
          </p:cNvPr>
          <p:cNvSpPr txBox="1"/>
          <p:nvPr userDrawn="1"/>
        </p:nvSpPr>
        <p:spPr>
          <a:xfrm>
            <a:off x="37966022" y="830849"/>
            <a:ext cx="496388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b="0" i="0" dirty="0">
                <a:solidFill>
                  <a:srgbClr val="77C159"/>
                </a:solidFill>
                <a:effectLst/>
                <a:latin typeface="Arial" panose="020B0604020202020204" pitchFamily="34" charset="0"/>
              </a:rPr>
              <a:t>25-XXX</a:t>
            </a:r>
            <a:endParaRPr lang="en-US" sz="8000" dirty="0">
              <a:solidFill>
                <a:srgbClr val="77C1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00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54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4662" y="8206749"/>
            <a:ext cx="3785616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94662" y="22029429"/>
            <a:ext cx="3785616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53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75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219920" y="8763000"/>
            <a:ext cx="1865376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004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1752607"/>
            <a:ext cx="3785616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3242" y="8069582"/>
            <a:ext cx="18568032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23242" y="12024360"/>
            <a:ext cx="18568032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19922" y="8069582"/>
            <a:ext cx="18659477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19922" y="12024360"/>
            <a:ext cx="18659477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137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0539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2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59477" y="4739647"/>
            <a:ext cx="22219920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27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37" y="2194560"/>
            <a:ext cx="14156054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659477" y="4739647"/>
            <a:ext cx="22219920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23237" y="9875520"/>
            <a:ext cx="14156054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24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17520" y="1752607"/>
            <a:ext cx="3785616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0" y="8763000"/>
            <a:ext cx="3785616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1752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11/13/2024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38960" y="30510487"/>
            <a:ext cx="1481328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998160" y="30510487"/>
            <a:ext cx="987552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96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334781B-1E01-A352-A1E1-91204C00B321}"/>
              </a:ext>
            </a:extLst>
          </p:cNvPr>
          <p:cNvSpPr txBox="1"/>
          <p:nvPr/>
        </p:nvSpPr>
        <p:spPr>
          <a:xfrm>
            <a:off x="37995206" y="772526"/>
            <a:ext cx="3718851" cy="132343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7BCB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25-347</a:t>
            </a:r>
          </a:p>
        </p:txBody>
      </p:sp>
      <p:sp>
        <p:nvSpPr>
          <p:cNvPr id="9" name="Google Shape;18;p3">
            <a:extLst>
              <a:ext uri="{FF2B5EF4-FFF2-40B4-BE49-F238E27FC236}">
                <a16:creationId xmlns:a16="http://schemas.microsoft.com/office/drawing/2014/main" id="{A68FD495-12A2-AFA8-768B-7FC31FEAB8D1}"/>
              </a:ext>
            </a:extLst>
          </p:cNvPr>
          <p:cNvSpPr txBox="1"/>
          <p:nvPr/>
        </p:nvSpPr>
        <p:spPr>
          <a:xfrm>
            <a:off x="449032" y="2986519"/>
            <a:ext cx="40813268" cy="2339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rtl="0"/>
            <a:r>
              <a:rPr lang="en-US" sz="110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ECHO: Enhanced Collaboration for Human-Robot Operations</a:t>
            </a:r>
            <a:endParaRPr lang="en-US" sz="11000" b="1" i="0" dirty="0">
              <a:solidFill>
                <a:schemeClr val="dk1"/>
              </a:solidFill>
              <a:effectLst/>
              <a:latin typeface="Arial" panose="020B0604020202020204" pitchFamily="34" charset="0"/>
              <a:cs typeface="Arial" panose="020B0604020202020204" pitchFamily="34" charset="0"/>
              <a:sym typeface="Arial"/>
            </a:endParaRPr>
          </a:p>
          <a:p>
            <a:pPr rtl="0"/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Team members: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Gianna Bautista, Ian Richards, Samuel Sarzaba, Ekta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Shethna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 | </a:t>
            </a:r>
            <a:r>
              <a:rPr lang="en-US" sz="3600" b="1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Faculty advisors: </a:t>
            </a:r>
            <a:r>
              <a:rPr lang="en-US" sz="3600" dirty="0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Dr. Tamer Nadeem, Shawn </a:t>
            </a:r>
            <a:r>
              <a:rPr lang="en-US" sz="3600" dirty="0" err="1">
                <a:solidFill>
                  <a:srgbClr val="3C3C3B"/>
                </a:solidFill>
                <a:latin typeface="Arial" panose="020B0604020202020204" pitchFamily="34" charset="0"/>
                <a:ea typeface="Montserrat"/>
                <a:cs typeface="Arial" panose="020B0604020202020204" pitchFamily="34" charset="0"/>
                <a:sym typeface="Montserrat"/>
              </a:rPr>
              <a:t>Brixey</a:t>
            </a:r>
            <a:endParaRPr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E01EA5E-14E9-0BF1-9C90-61AAD3672135}"/>
              </a:ext>
            </a:extLst>
          </p:cNvPr>
          <p:cNvSpPr/>
          <p:nvPr/>
        </p:nvSpPr>
        <p:spPr>
          <a:xfrm>
            <a:off x="609599" y="5954876"/>
            <a:ext cx="10972800" cy="21945600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b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Overview</a:t>
            </a: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robots become increasingly integrated into dynamic workspaces like laboratories, hospitals, and creative studios, traditional safety systems are proving insufficient.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collaborative robots (</a:t>
            </a:r>
            <a:r>
              <a:rPr lang="en-US" sz="36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cobots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face a critical limitation: they lack the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sensory precision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needed for close human interaction, often leading to </a:t>
            </a:r>
            <a:r>
              <a:rPr lang="en-US" sz="36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unnecessary work stoppages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reduced efficiency.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solving these challenges, ECHO will enable </a:t>
            </a:r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safer, more intuitive human-robot collaboration </a:t>
            </a: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across industries, supporting activities that require both human creativity and robotic precision. This advancement is *critical for the future of automation* in healthcare, manufacturing, and creative sectors.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Building on Success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1 established virtual choreography of robotic movements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introduced basic proximity detection with "go/no-go" zones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3 (ECHO) aims to revolutionize human-robot interaction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60E9EE5-FA70-A94C-8FA8-394298B24F23}"/>
              </a:ext>
            </a:extLst>
          </p:cNvPr>
          <p:cNvSpPr/>
          <p:nvPr/>
        </p:nvSpPr>
        <p:spPr>
          <a:xfrm>
            <a:off x="12344398" y="5954876"/>
            <a:ext cx="18288000" cy="18288000"/>
          </a:xfrm>
          <a:prstGeom prst="roundRect">
            <a:avLst>
              <a:gd name="adj" fmla="val 1791"/>
            </a:avLst>
          </a:prstGeom>
          <a:gradFill flip="none" rotWithShape="1">
            <a:gsLst>
              <a:gs pos="0">
                <a:schemeClr val="accent5">
                  <a:lumMod val="0"/>
                  <a:lumOff val="100000"/>
                </a:schemeClr>
              </a:gs>
              <a:gs pos="35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Flow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A6C43336-6C37-FAC4-FDF9-FA139241C0D8}"/>
              </a:ext>
            </a:extLst>
          </p:cNvPr>
          <p:cNvSpPr/>
          <p:nvPr/>
        </p:nvSpPr>
        <p:spPr>
          <a:xfrm>
            <a:off x="32308801" y="5943600"/>
            <a:ext cx="10972800" cy="8643257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Long-term Deployment Studies</a:t>
            </a: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 ECHO in real work settings like: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Hospitals - helping doctors and caring for patients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Factories - working on production lines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Studios - helping with cameras and lights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Collect data on how well it works and what needs to be improved</a:t>
            </a: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9D1F0CA-B9D9-ED90-4896-397C5E32B542}"/>
              </a:ext>
            </a:extLst>
          </p:cNvPr>
          <p:cNvSpPr/>
          <p:nvPr/>
        </p:nvSpPr>
        <p:spPr>
          <a:xfrm>
            <a:off x="32308801" y="15932589"/>
            <a:ext cx="10972800" cy="8310287"/>
          </a:xfrm>
          <a:prstGeom prst="roundRect">
            <a:avLst>
              <a:gd name="adj" fmla="val 3100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 and Limitations</a:t>
            </a:r>
            <a:endParaRPr lang="en-US" sz="4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designing a potential solution for a safe human-robot collaboration setting, there are some challenges that appear. </a:t>
            </a:r>
          </a:p>
          <a:p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Latency in Response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Human Behavior Prediction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Balance Between Safety and Efficiency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Environmental Variability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Maintenance and Sensor Degradation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Dynamic Obstacle Recognition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Cobots vs. industrial robots: what are the differences?">
            <a:extLst>
              <a:ext uri="{FF2B5EF4-FFF2-40B4-BE49-F238E27FC236}">
                <a16:creationId xmlns:a16="http://schemas.microsoft.com/office/drawing/2014/main" id="{B0664040-FD7D-F204-C075-EF3D159009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27" b="12661"/>
          <a:stretch/>
        </p:blipFill>
        <p:spPr bwMode="auto">
          <a:xfrm>
            <a:off x="1203569" y="6519589"/>
            <a:ext cx="9784859" cy="5177112"/>
          </a:xfrm>
          <a:prstGeom prst="roundRect">
            <a:avLst>
              <a:gd name="adj" fmla="val 3863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pic>
        <p:nvPicPr>
          <p:cNvPr id="1030" name="Picture 6" descr="ABB CRB 15000 robot - RoboDK">
            <a:extLst>
              <a:ext uri="{FF2B5EF4-FFF2-40B4-BE49-F238E27FC236}">
                <a16:creationId xmlns:a16="http://schemas.microsoft.com/office/drawing/2014/main" id="{801D4DA4-8CC1-FDCB-3C5D-35EEECE68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2649" y="12237709"/>
            <a:ext cx="9999750" cy="1142828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F7DC84C-D925-494D-1BDD-158704BDF911}"/>
              </a:ext>
            </a:extLst>
          </p:cNvPr>
          <p:cNvSpPr txBox="1"/>
          <p:nvPr/>
        </p:nvSpPr>
        <p:spPr>
          <a:xfrm>
            <a:off x="12793754" y="9906541"/>
            <a:ext cx="950975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Intel RealSense D455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High-spec dual camera + depth sensor used to aid the robot in sensing the environment.</a:t>
            </a:r>
          </a:p>
        </p:txBody>
      </p:sp>
      <p:pic>
        <p:nvPicPr>
          <p:cNvPr id="1032" name="Picture 8" descr="Intel® RealSense™ Computer Vision - Depth and Tracking cameras">
            <a:extLst>
              <a:ext uri="{FF2B5EF4-FFF2-40B4-BE49-F238E27FC236}">
                <a16:creationId xmlns:a16="http://schemas.microsoft.com/office/drawing/2014/main" id="{CF66114F-BBCA-1D60-6E63-E1EFC34B15A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5"/>
          <a:stretch/>
        </p:blipFill>
        <p:spPr bwMode="auto">
          <a:xfrm>
            <a:off x="12176369" y="7652722"/>
            <a:ext cx="8456279" cy="230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Nvidia Logo - PNG y Vector">
            <a:extLst>
              <a:ext uri="{FF2B5EF4-FFF2-40B4-BE49-F238E27FC236}">
                <a16:creationId xmlns:a16="http://schemas.microsoft.com/office/drawing/2014/main" id="{83B7F37D-931E-DF97-C9E8-FFA8D85517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15" t="21157" r="12241" b="21452"/>
          <a:stretch/>
        </p:blipFill>
        <p:spPr bwMode="auto">
          <a:xfrm>
            <a:off x="12825093" y="16831829"/>
            <a:ext cx="5987011" cy="45364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609F6B6-7BCB-350C-0B81-7EAFAF6EE15C}"/>
              </a:ext>
            </a:extLst>
          </p:cNvPr>
          <p:cNvSpPr txBox="1"/>
          <p:nvPr/>
        </p:nvSpPr>
        <p:spPr>
          <a:xfrm>
            <a:off x="12793752" y="21735449"/>
            <a:ext cx="1204253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Isaac Sim</a:t>
            </a:r>
          </a:p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Developer simulation platform, allowing the robot to simulate the environment and act upon it in the real world. </a:t>
            </a:r>
          </a:p>
        </p:txBody>
      </p:sp>
      <p:sp>
        <p:nvSpPr>
          <p:cNvPr id="26" name="Arrow: Down 25">
            <a:extLst>
              <a:ext uri="{FF2B5EF4-FFF2-40B4-BE49-F238E27FC236}">
                <a16:creationId xmlns:a16="http://schemas.microsoft.com/office/drawing/2014/main" id="{F7836AF0-D323-A5E6-9977-A3264BB4EB45}"/>
              </a:ext>
            </a:extLst>
          </p:cNvPr>
          <p:cNvSpPr/>
          <p:nvPr/>
        </p:nvSpPr>
        <p:spPr>
          <a:xfrm>
            <a:off x="14339734" y="12237708"/>
            <a:ext cx="2064774" cy="4221491"/>
          </a:xfrm>
          <a:prstGeom prst="down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D9AFB0C7-CBB5-3E96-11C1-488B0F633053}"/>
              </a:ext>
            </a:extLst>
          </p:cNvPr>
          <p:cNvSpPr/>
          <p:nvPr/>
        </p:nvSpPr>
        <p:spPr>
          <a:xfrm>
            <a:off x="18464981" y="17516520"/>
            <a:ext cx="6614117" cy="1938992"/>
          </a:xfrm>
          <a:prstGeom prst="rightArrow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8762B3A6-C5AD-A60E-0D7C-7A86B3B7B9AC}"/>
              </a:ext>
            </a:extLst>
          </p:cNvPr>
          <p:cNvSpPr/>
          <p:nvPr/>
        </p:nvSpPr>
        <p:spPr>
          <a:xfrm>
            <a:off x="12344397" y="24820496"/>
            <a:ext cx="30937203" cy="3079980"/>
          </a:xfrm>
          <a:prstGeom prst="roundRect">
            <a:avLst>
              <a:gd name="adj" fmla="val 9904"/>
            </a:avLst>
          </a:prstGeom>
          <a:solidFill>
            <a:schemeClr val="bg1"/>
          </a:solidFill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0" tIns="457200" rIns="457200" bIns="457200" rtlCol="0" anchor="t" anchorCtr="0"/>
          <a:lstStyle/>
          <a:p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Citations???</a:t>
            </a:r>
            <a:endParaRPr lang="en-US" sz="3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19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dirty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294</TotalTime>
  <Words>310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Samuel Sarzaba</cp:lastModifiedBy>
  <cp:revision>43</cp:revision>
  <cp:lastPrinted>2020-02-13T13:03:36Z</cp:lastPrinted>
  <dcterms:created xsi:type="dcterms:W3CDTF">2018-02-06T18:12:23Z</dcterms:created>
  <dcterms:modified xsi:type="dcterms:W3CDTF">2024-11-13T23:14:21Z</dcterms:modified>
</cp:coreProperties>
</file>