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4570"/>
  </p:normalViewPr>
  <p:slideViewPr>
    <p:cSldViewPr snapToGrid="0" snapToObjects="1">
      <p:cViewPr>
        <p:scale>
          <a:sx n="33" d="100"/>
          <a:sy n="33" d="100"/>
        </p:scale>
        <p:origin x="612" y="-105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6"/>
            <a:ext cx="109728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(ECHO) aims to revolutionize human-robot interaction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2344398" y="5954876"/>
            <a:ext cx="20116800" cy="164592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29EA7DA-8DB8-0AD2-6398-3809103A7F69}"/>
              </a:ext>
            </a:extLst>
          </p:cNvPr>
          <p:cNvSpPr/>
          <p:nvPr/>
        </p:nvSpPr>
        <p:spPr>
          <a:xfrm>
            <a:off x="12938369" y="7808299"/>
            <a:ext cx="7315200" cy="137160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World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33183871" y="5943601"/>
            <a:ext cx="10058404" cy="67818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Deployment Studies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ECHO in real work settings like: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Hospitals - helping doctors and caring for patients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Factories - working on production lines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Studios - helping with cameras and lights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on how well it works and what needs to be improved</a:t>
            </a:r>
          </a:p>
          <a:p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3183871" y="13414885"/>
            <a:ext cx="10058404" cy="8999191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203569" y="6519589"/>
            <a:ext cx="9784859" cy="5177112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7DC84C-D925-494D-1BDD-158704BDF911}"/>
              </a:ext>
            </a:extLst>
          </p:cNvPr>
          <p:cNvSpPr txBox="1"/>
          <p:nvPr/>
        </p:nvSpPr>
        <p:spPr>
          <a:xfrm>
            <a:off x="13652765" y="19753931"/>
            <a:ext cx="5798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RealSense Camera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Depth &amp; RGB Data</a:t>
            </a:r>
          </a:p>
        </p:txBody>
      </p:sp>
      <p:pic>
        <p:nvPicPr>
          <p:cNvPr id="1032" name="Picture 8" descr="Intel® RealSense™ Computer Vision - Depth and Tracking cameras">
            <a:extLst>
              <a:ext uri="{FF2B5EF4-FFF2-40B4-BE49-F238E27FC236}">
                <a16:creationId xmlns:a16="http://schemas.microsoft.com/office/drawing/2014/main" id="{CF66114F-BBCA-1D60-6E63-E1EFC34B1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/>
          <a:stretch/>
        </p:blipFill>
        <p:spPr bwMode="auto">
          <a:xfrm>
            <a:off x="14302266" y="18336037"/>
            <a:ext cx="4572000" cy="124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762B3A6-C5AD-A60E-0D7C-7A86B3B7B9AC}"/>
              </a:ext>
            </a:extLst>
          </p:cNvPr>
          <p:cNvSpPr/>
          <p:nvPr/>
        </p:nvSpPr>
        <p:spPr>
          <a:xfrm>
            <a:off x="12344397" y="23103560"/>
            <a:ext cx="30937203" cy="4796916"/>
          </a:xfrm>
          <a:prstGeom prst="roundRect">
            <a:avLst>
              <a:gd name="adj" fmla="val 9904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NVIDIA Isaac Sim Development Guide (2024)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 Previous VCU Capstone Projects (2022-2023) - Phases 1 &amp; 2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6" descr="The Comprehensive Guide to Robots (Cobots) on RS Marketplace">
            <a:extLst>
              <a:ext uri="{FF2B5EF4-FFF2-40B4-BE49-F238E27FC236}">
                <a16:creationId xmlns:a16="http://schemas.microsoft.com/office/drawing/2014/main" id="{281AB8A6-DA3D-7057-FCA0-6B09FD6CD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9505" r="26643" b="7768"/>
          <a:stretch/>
        </p:blipFill>
        <p:spPr bwMode="auto">
          <a:xfrm>
            <a:off x="24098534" y="7808299"/>
            <a:ext cx="6372320" cy="837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E8EEB-6D78-B60E-C371-EA4F01AD3EE0}"/>
              </a:ext>
            </a:extLst>
          </p:cNvPr>
          <p:cNvSpPr/>
          <p:nvPr/>
        </p:nvSpPr>
        <p:spPr>
          <a:xfrm>
            <a:off x="20869654" y="16037899"/>
            <a:ext cx="10972800" cy="54864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&amp; Simulation</a:t>
            </a:r>
          </a:p>
        </p:txBody>
      </p:sp>
      <p:pic>
        <p:nvPicPr>
          <p:cNvPr id="3" name="Picture 2" descr="OpenCV: Que es OpenCV">
            <a:extLst>
              <a:ext uri="{FF2B5EF4-FFF2-40B4-BE49-F238E27FC236}">
                <a16:creationId xmlns:a16="http://schemas.microsoft.com/office/drawing/2014/main" id="{B4581CC9-ECF6-DBBA-7F79-DC9CDE7F5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2"/>
          <a:stretch/>
        </p:blipFill>
        <p:spPr bwMode="auto">
          <a:xfrm>
            <a:off x="22318050" y="17930465"/>
            <a:ext cx="196224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vidia Logo - PNG y Vector">
            <a:extLst>
              <a:ext uri="{FF2B5EF4-FFF2-40B4-BE49-F238E27FC236}">
                <a16:creationId xmlns:a16="http://schemas.microsoft.com/office/drawing/2014/main" id="{83B7F37D-931E-DF97-C9E8-FFA8D855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1156" r="28573" b="41190"/>
          <a:stretch/>
        </p:blipFill>
        <p:spPr bwMode="auto">
          <a:xfrm>
            <a:off x="27508262" y="17930465"/>
            <a:ext cx="2641717" cy="1828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09F6B6-7BCB-350C-0B81-7EAFAF6EE15C}"/>
              </a:ext>
            </a:extLst>
          </p:cNvPr>
          <p:cNvSpPr txBox="1"/>
          <p:nvPr/>
        </p:nvSpPr>
        <p:spPr>
          <a:xfrm>
            <a:off x="26221301" y="19759265"/>
            <a:ext cx="5215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Isaac Sim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Environment Simulation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F09225-D0F8-3619-4957-A4D1088566D1}"/>
              </a:ext>
            </a:extLst>
          </p:cNvPr>
          <p:cNvSpPr txBox="1"/>
          <p:nvPr/>
        </p:nvSpPr>
        <p:spPr>
          <a:xfrm>
            <a:off x="21393715" y="19759265"/>
            <a:ext cx="3810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Vision Processing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FE7D63A-A1D7-B144-994C-360449F3B89E}"/>
              </a:ext>
            </a:extLst>
          </p:cNvPr>
          <p:cNvSpPr/>
          <p:nvPr/>
        </p:nvSpPr>
        <p:spPr>
          <a:xfrm>
            <a:off x="24751279" y="18501965"/>
            <a:ext cx="2286000" cy="914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8" descr="Free Person Icon, Download Free Person Icon png images, Free ClipArts ...">
            <a:extLst>
              <a:ext uri="{FF2B5EF4-FFF2-40B4-BE49-F238E27FC236}">
                <a16:creationId xmlns:a16="http://schemas.microsoft.com/office/drawing/2014/main" id="{D244F16B-C5BB-9434-B38E-9BDF2F66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b="5630"/>
          <a:stretch/>
        </p:blipFill>
        <p:spPr bwMode="auto">
          <a:xfrm>
            <a:off x="14158645" y="9584034"/>
            <a:ext cx="486299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CDDCC92-BC00-8C29-D5D8-30CF0865A78B}"/>
              </a:ext>
            </a:extLst>
          </p:cNvPr>
          <p:cNvSpPr txBox="1"/>
          <p:nvPr/>
        </p:nvSpPr>
        <p:spPr>
          <a:xfrm>
            <a:off x="14304142" y="14184476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Human Worker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Real-time Position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D7E994B-D6E1-FC96-A24F-90CE66D48430}"/>
              </a:ext>
            </a:extLst>
          </p:cNvPr>
          <p:cNvSpPr/>
          <p:nvPr/>
        </p:nvSpPr>
        <p:spPr>
          <a:xfrm>
            <a:off x="16138769" y="16143716"/>
            <a:ext cx="914400" cy="18288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6DD50D8-94A5-BEE3-3B2A-2A9C8ACA989F}"/>
              </a:ext>
            </a:extLst>
          </p:cNvPr>
          <p:cNvSpPr/>
          <p:nvPr/>
        </p:nvSpPr>
        <p:spPr>
          <a:xfrm>
            <a:off x="19451199" y="18501965"/>
            <a:ext cx="2286000" cy="914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3669FEC4-9CB4-F456-CFD6-BF9038741D94}"/>
              </a:ext>
            </a:extLst>
          </p:cNvPr>
          <p:cNvSpPr/>
          <p:nvPr/>
        </p:nvSpPr>
        <p:spPr>
          <a:xfrm flipV="1">
            <a:off x="30620962" y="11068781"/>
            <a:ext cx="1371600" cy="8001000"/>
          </a:xfrm>
          <a:prstGeom prst="curvedLeftArrow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  <a:head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71600"/>
                      <a:gd name="connsiteY0" fmla="*/ 7586210 h 7929110"/>
                      <a:gd name="connsiteX1" fmla="*/ 342900 w 1371600"/>
                      <a:gd name="connsiteY1" fmla="*/ 7125585 h 7929110"/>
                      <a:gd name="connsiteX2" fmla="*/ 342900 w 1371600"/>
                      <a:gd name="connsiteY2" fmla="*/ 7297035 h 7929110"/>
                      <a:gd name="connsiteX3" fmla="*/ 1370132 w 1371600"/>
                      <a:gd name="connsiteY3" fmla="*/ 3878830 h 7929110"/>
                      <a:gd name="connsiteX4" fmla="*/ 1315030 w 1371600"/>
                      <a:gd name="connsiteY4" fmla="*/ 5104023 h 7929110"/>
                      <a:gd name="connsiteX5" fmla="*/ 342898 w 1371600"/>
                      <a:gd name="connsiteY5" fmla="*/ 7639936 h 7929110"/>
                      <a:gd name="connsiteX6" fmla="*/ 342900 w 1371600"/>
                      <a:gd name="connsiteY6" fmla="*/ 7811385 h 7929110"/>
                      <a:gd name="connsiteX7" fmla="*/ 0 w 1371600"/>
                      <a:gd name="connsiteY7" fmla="*/ 7586210 h 7929110"/>
                      <a:gd name="connsiteX0" fmla="*/ 1371600 w 1371600"/>
                      <a:gd name="connsiteY0" fmla="*/ 4050280 h 7929110"/>
                      <a:gd name="connsiteX1" fmla="*/ 0 w 1371600"/>
                      <a:gd name="connsiteY1" fmla="*/ 342900 h 7929110"/>
                      <a:gd name="connsiteX2" fmla="*/ 0 w 1371600"/>
                      <a:gd name="connsiteY2" fmla="*/ 0 h 7929110"/>
                      <a:gd name="connsiteX3" fmla="*/ 1371600 w 1371600"/>
                      <a:gd name="connsiteY3" fmla="*/ 3707380 h 7929110"/>
                      <a:gd name="connsiteX4" fmla="*/ 1371600 w 1371600"/>
                      <a:gd name="connsiteY4" fmla="*/ 4050280 h 7929110"/>
                      <a:gd name="connsiteX0" fmla="*/ 1371600 w 1371600"/>
                      <a:gd name="connsiteY0" fmla="*/ 4050280 h 7929110"/>
                      <a:gd name="connsiteX1" fmla="*/ 0 w 1371600"/>
                      <a:gd name="connsiteY1" fmla="*/ 342900 h 7929110"/>
                      <a:gd name="connsiteX2" fmla="*/ 0 w 1371600"/>
                      <a:gd name="connsiteY2" fmla="*/ 0 h 7929110"/>
                      <a:gd name="connsiteX3" fmla="*/ 1371600 w 1371600"/>
                      <a:gd name="connsiteY3" fmla="*/ 3707380 h 7929110"/>
                      <a:gd name="connsiteX4" fmla="*/ 1371600 w 1371600"/>
                      <a:gd name="connsiteY4" fmla="*/ 4050280 h 7929110"/>
                      <a:gd name="connsiteX5" fmla="*/ 342900 w 1371600"/>
                      <a:gd name="connsiteY5" fmla="*/ 7639935 h 7929110"/>
                      <a:gd name="connsiteX6" fmla="*/ 342900 w 1371600"/>
                      <a:gd name="connsiteY6" fmla="*/ 7811385 h 7929110"/>
                      <a:gd name="connsiteX7" fmla="*/ 0 w 1371600"/>
                      <a:gd name="connsiteY7" fmla="*/ 7586210 h 7929110"/>
                      <a:gd name="connsiteX8" fmla="*/ 342900 w 1371600"/>
                      <a:gd name="connsiteY8" fmla="*/ 7125585 h 7929110"/>
                      <a:gd name="connsiteX9" fmla="*/ 342900 w 1371600"/>
                      <a:gd name="connsiteY9" fmla="*/ 7297035 h 7929110"/>
                      <a:gd name="connsiteX10" fmla="*/ 1370132 w 1371600"/>
                      <a:gd name="connsiteY10" fmla="*/ 3878830 h 7929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71600" h="7929110" stroke="0" extrusionOk="0">
                        <a:moveTo>
                          <a:pt x="0" y="7586210"/>
                        </a:moveTo>
                        <a:cubicBezTo>
                          <a:pt x="79108" y="7466188"/>
                          <a:pt x="237338" y="7317141"/>
                          <a:pt x="342900" y="7125585"/>
                        </a:cubicBezTo>
                        <a:cubicBezTo>
                          <a:pt x="327902" y="7175471"/>
                          <a:pt x="350208" y="7262421"/>
                          <a:pt x="342900" y="7297035"/>
                        </a:cubicBezTo>
                        <a:cubicBezTo>
                          <a:pt x="722105" y="7089120"/>
                          <a:pt x="1317525" y="5640957"/>
                          <a:pt x="1370132" y="3878830"/>
                        </a:cubicBezTo>
                        <a:cubicBezTo>
                          <a:pt x="1311697" y="4256832"/>
                          <a:pt x="1423298" y="4737732"/>
                          <a:pt x="1315030" y="5104023"/>
                        </a:cubicBezTo>
                        <a:cubicBezTo>
                          <a:pt x="1195598" y="6354063"/>
                          <a:pt x="814966" y="7302602"/>
                          <a:pt x="342898" y="7639936"/>
                        </a:cubicBezTo>
                        <a:cubicBezTo>
                          <a:pt x="338325" y="7696386"/>
                          <a:pt x="340277" y="7756704"/>
                          <a:pt x="342900" y="7811385"/>
                        </a:cubicBezTo>
                        <a:cubicBezTo>
                          <a:pt x="293685" y="7748274"/>
                          <a:pt x="36902" y="7649104"/>
                          <a:pt x="0" y="7586210"/>
                        </a:cubicBezTo>
                        <a:close/>
                      </a:path>
                      <a:path w="1371600" h="7929110" fill="darkenLess" stroke="0" extrusionOk="0">
                        <a:moveTo>
                          <a:pt x="1371600" y="4050280"/>
                        </a:moveTo>
                        <a:cubicBezTo>
                          <a:pt x="1401654" y="2019577"/>
                          <a:pt x="812069" y="356017"/>
                          <a:pt x="0" y="342900"/>
                        </a:cubicBezTo>
                        <a:cubicBezTo>
                          <a:pt x="22800" y="204180"/>
                          <a:pt x="10853" y="101574"/>
                          <a:pt x="0" y="0"/>
                        </a:cubicBezTo>
                        <a:cubicBezTo>
                          <a:pt x="936339" y="266199"/>
                          <a:pt x="1385907" y="1808026"/>
                          <a:pt x="1371600" y="3707380"/>
                        </a:cubicBezTo>
                        <a:cubicBezTo>
                          <a:pt x="1360013" y="3797550"/>
                          <a:pt x="1350426" y="3996213"/>
                          <a:pt x="1371600" y="4050280"/>
                        </a:cubicBezTo>
                        <a:close/>
                      </a:path>
                      <a:path w="1371600" h="7929110" fill="none" extrusionOk="0">
                        <a:moveTo>
                          <a:pt x="1371600" y="4050280"/>
                        </a:moveTo>
                        <a:cubicBezTo>
                          <a:pt x="1342141" y="2061890"/>
                          <a:pt x="685684" y="247594"/>
                          <a:pt x="0" y="342900"/>
                        </a:cubicBezTo>
                        <a:cubicBezTo>
                          <a:pt x="-11132" y="210273"/>
                          <a:pt x="-11493" y="146976"/>
                          <a:pt x="0" y="0"/>
                        </a:cubicBezTo>
                        <a:cubicBezTo>
                          <a:pt x="1010931" y="159652"/>
                          <a:pt x="1338723" y="1667066"/>
                          <a:pt x="1371600" y="3707380"/>
                        </a:cubicBezTo>
                        <a:cubicBezTo>
                          <a:pt x="1385776" y="3871547"/>
                          <a:pt x="1341387" y="3898215"/>
                          <a:pt x="1371600" y="4050280"/>
                        </a:cubicBezTo>
                        <a:cubicBezTo>
                          <a:pt x="1473161" y="5664553"/>
                          <a:pt x="958654" y="7199644"/>
                          <a:pt x="342900" y="7639935"/>
                        </a:cubicBezTo>
                        <a:cubicBezTo>
                          <a:pt x="338968" y="7720091"/>
                          <a:pt x="350605" y="7729929"/>
                          <a:pt x="342900" y="7811385"/>
                        </a:cubicBezTo>
                        <a:cubicBezTo>
                          <a:pt x="224655" y="7709912"/>
                          <a:pt x="99877" y="7694450"/>
                          <a:pt x="0" y="7586210"/>
                        </a:cubicBezTo>
                        <a:cubicBezTo>
                          <a:pt x="162926" y="7421621"/>
                          <a:pt x="253272" y="7311685"/>
                          <a:pt x="342900" y="7125585"/>
                        </a:cubicBezTo>
                        <a:cubicBezTo>
                          <a:pt x="344770" y="7197284"/>
                          <a:pt x="337021" y="7241028"/>
                          <a:pt x="342900" y="7297035"/>
                        </a:cubicBezTo>
                        <a:cubicBezTo>
                          <a:pt x="949249" y="6891046"/>
                          <a:pt x="1489969" y="5657055"/>
                          <a:pt x="1370132" y="3878830"/>
                        </a:cubicBezTo>
                      </a:path>
                      <a:path w="1371600" h="7929110" fill="none" stroke="0" extrusionOk="0">
                        <a:moveTo>
                          <a:pt x="1371600" y="4050280"/>
                        </a:moveTo>
                        <a:cubicBezTo>
                          <a:pt x="1453417" y="1931116"/>
                          <a:pt x="787342" y="202596"/>
                          <a:pt x="0" y="342900"/>
                        </a:cubicBezTo>
                        <a:cubicBezTo>
                          <a:pt x="24792" y="172885"/>
                          <a:pt x="1218" y="35033"/>
                          <a:pt x="0" y="0"/>
                        </a:cubicBezTo>
                        <a:cubicBezTo>
                          <a:pt x="619677" y="-9784"/>
                          <a:pt x="1354272" y="1624528"/>
                          <a:pt x="1371600" y="3707380"/>
                        </a:cubicBezTo>
                        <a:cubicBezTo>
                          <a:pt x="1341498" y="3837767"/>
                          <a:pt x="1363905" y="3925989"/>
                          <a:pt x="1371600" y="4050280"/>
                        </a:cubicBezTo>
                        <a:cubicBezTo>
                          <a:pt x="1343677" y="5790766"/>
                          <a:pt x="995845" y="7252486"/>
                          <a:pt x="342900" y="7639935"/>
                        </a:cubicBezTo>
                        <a:cubicBezTo>
                          <a:pt x="333001" y="7707034"/>
                          <a:pt x="352516" y="7746827"/>
                          <a:pt x="342900" y="7811385"/>
                        </a:cubicBezTo>
                        <a:cubicBezTo>
                          <a:pt x="259365" y="7735320"/>
                          <a:pt x="81396" y="7638197"/>
                          <a:pt x="0" y="7586210"/>
                        </a:cubicBezTo>
                        <a:cubicBezTo>
                          <a:pt x="33653" y="7509904"/>
                          <a:pt x="256744" y="7205331"/>
                          <a:pt x="342900" y="7125585"/>
                        </a:cubicBezTo>
                        <a:cubicBezTo>
                          <a:pt x="353784" y="7202728"/>
                          <a:pt x="342932" y="7273362"/>
                          <a:pt x="342900" y="7297035"/>
                        </a:cubicBezTo>
                        <a:cubicBezTo>
                          <a:pt x="1080591" y="7023648"/>
                          <a:pt x="1260702" y="5750419"/>
                          <a:pt x="1370132" y="387883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360</TotalTime>
  <Words>327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45</cp:revision>
  <cp:lastPrinted>2020-02-13T13:03:36Z</cp:lastPrinted>
  <dcterms:created xsi:type="dcterms:W3CDTF">2018-02-06T18:12:23Z</dcterms:created>
  <dcterms:modified xsi:type="dcterms:W3CDTF">2024-11-14T20:23:47Z</dcterms:modified>
</cp:coreProperties>
</file>