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CB5D"/>
    <a:srgbClr val="0033CC"/>
    <a:srgbClr val="AAC6E7"/>
    <a:srgbClr val="A7DEC1"/>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4"/>
    <p:restoredTop sz="94133" autoAdjust="0"/>
  </p:normalViewPr>
  <p:slideViewPr>
    <p:cSldViewPr snapToGrid="0" snapToObjects="1">
      <p:cViewPr>
        <p:scale>
          <a:sx n="20" d="100"/>
          <a:sy n="20" d="100"/>
        </p:scale>
        <p:origin x="564" y="1206"/>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5AE8F-D750-4DFF-B786-EB33F602B7F0}" type="datetimeFigureOut">
              <a:rPr lang="en-US" smtClean="0"/>
              <a:t>3/30/2025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ECC8B-79EC-4466-A79D-D1AE009D5D3C}" type="slidenum">
              <a:rPr lang="en-US" smtClean="0"/>
              <a:t>‹#›</a:t>
            </a:fld>
            <a:endParaRPr lang="en-US"/>
          </a:p>
        </p:txBody>
      </p:sp>
    </p:spTree>
    <p:extLst>
      <p:ext uri="{BB962C8B-B14F-4D97-AF65-F5344CB8AC3E}">
        <p14:creationId xmlns:p14="http://schemas.microsoft.com/office/powerpoint/2010/main" val="255675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Comprehensive system testing Performance optimization User validation studies</a:t>
            </a:r>
          </a:p>
        </p:txBody>
      </p:sp>
      <p:sp>
        <p:nvSpPr>
          <p:cNvPr id="4" name="Slide Number Placeholder 3"/>
          <p:cNvSpPr>
            <a:spLocks noGrp="1"/>
          </p:cNvSpPr>
          <p:nvPr>
            <p:ph type="sldNum" sz="quarter" idx="5"/>
          </p:nvPr>
        </p:nvSpPr>
        <p:spPr/>
        <p:txBody>
          <a:bodyPr/>
          <a:lstStyle/>
          <a:p>
            <a:fld id="{92AECC8B-79EC-4466-A79D-D1AE009D5D3C}" type="slidenum">
              <a:rPr lang="en-US" smtClean="0"/>
              <a:t>1</a:t>
            </a:fld>
            <a:endParaRPr lang="en-US"/>
          </a:p>
        </p:txBody>
      </p:sp>
    </p:spTree>
    <p:extLst>
      <p:ext uri="{BB962C8B-B14F-4D97-AF65-F5344CB8AC3E}">
        <p14:creationId xmlns:p14="http://schemas.microsoft.com/office/powerpoint/2010/main" val="266312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2184401" y="2949933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
        <p:nvSpPr>
          <p:cNvPr id="7" name="TextBox 6">
            <a:extLst>
              <a:ext uri="{FF2B5EF4-FFF2-40B4-BE49-F238E27FC236}">
                <a16:creationId xmlns:a16="http://schemas.microsoft.com/office/drawing/2014/main" id="{EFAAEDFC-51B7-4601-B90A-0316FBE36ADB}"/>
              </a:ext>
            </a:extLst>
          </p:cNvPr>
          <p:cNvSpPr txBox="1"/>
          <p:nvPr userDrawn="1"/>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25-XXX</a:t>
            </a:r>
            <a:endParaRPr lang="en-US" sz="8000" dirty="0">
              <a:solidFill>
                <a:srgbClr val="77C159"/>
              </a:solidFill>
            </a:endParaRPr>
          </a:p>
        </p:txBody>
      </p:sp>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3/30/2025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sv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68425B8-B53B-12EB-39DB-AFB939959FD1}"/>
              </a:ext>
            </a:extLst>
          </p:cNvPr>
          <p:cNvSpPr/>
          <p:nvPr/>
        </p:nvSpPr>
        <p:spPr>
          <a:xfrm>
            <a:off x="11887199" y="18342311"/>
            <a:ext cx="20116800" cy="9509760"/>
          </a:xfrm>
          <a:prstGeom prst="roundRect">
            <a:avLst>
              <a:gd name="adj" fmla="val 1791"/>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Arial" panose="020B0604020202020204" pitchFamily="34" charset="0"/>
                <a:cs typeface="Arial" panose="020B0604020202020204" pitchFamily="34" charset="0"/>
              </a:rPr>
              <a:t>Data Flow</a:t>
            </a:r>
          </a:p>
        </p:txBody>
      </p:sp>
      <p:sp>
        <p:nvSpPr>
          <p:cNvPr id="8" name="TextBox 7">
            <a:extLst>
              <a:ext uri="{FF2B5EF4-FFF2-40B4-BE49-F238E27FC236}">
                <a16:creationId xmlns:a16="http://schemas.microsoft.com/office/drawing/2014/main" id="{8334781B-1E01-A352-A1E1-91204C00B321}"/>
              </a:ext>
            </a:extLst>
          </p:cNvPr>
          <p:cNvSpPr txBox="1"/>
          <p:nvPr/>
        </p:nvSpPr>
        <p:spPr>
          <a:xfrm>
            <a:off x="37995206" y="772526"/>
            <a:ext cx="3718851" cy="1323439"/>
          </a:xfrm>
          <a:prstGeom prst="rect">
            <a:avLst/>
          </a:prstGeom>
          <a:solidFill>
            <a:schemeClr val="tx1"/>
          </a:solidFill>
        </p:spPr>
        <p:txBody>
          <a:bodyPr wrap="square" rtlCol="0">
            <a:spAutoFit/>
          </a:bodyPr>
          <a:lstStyle/>
          <a:p>
            <a:r>
              <a:rPr lang="en-US" sz="8000" dirty="0">
                <a:solidFill>
                  <a:srgbClr val="7BCB5D"/>
                </a:solidFill>
                <a:latin typeface="Arial" panose="020B0604020202020204" pitchFamily="34" charset="0"/>
                <a:cs typeface="Arial" panose="020B0604020202020204" pitchFamily="34" charset="0"/>
              </a:rPr>
              <a:t>25-347</a:t>
            </a:r>
          </a:p>
        </p:txBody>
      </p:sp>
      <p:sp>
        <p:nvSpPr>
          <p:cNvPr id="9" name="Google Shape;18;p3">
            <a:extLst>
              <a:ext uri="{FF2B5EF4-FFF2-40B4-BE49-F238E27FC236}">
                <a16:creationId xmlns:a16="http://schemas.microsoft.com/office/drawing/2014/main" id="{A68FD495-12A2-AFA8-768B-7FC31FEAB8D1}"/>
              </a:ext>
            </a:extLst>
          </p:cNvPr>
          <p:cNvSpPr txBox="1"/>
          <p:nvPr/>
        </p:nvSpPr>
        <p:spPr>
          <a:xfrm>
            <a:off x="457200" y="2971800"/>
            <a:ext cx="40813268" cy="2246769"/>
          </a:xfrm>
          <a:prstGeom prst="rect">
            <a:avLst/>
          </a:prstGeom>
          <a:noFill/>
          <a:ln>
            <a:noFill/>
          </a:ln>
        </p:spPr>
        <p:txBody>
          <a:bodyPr spcFirstLastPara="1" wrap="square" lIns="0" tIns="0" rIns="0" bIns="0" anchor="t" anchorCtr="0">
            <a:spAutoFit/>
          </a:bodyPr>
          <a:lstStyle/>
          <a:p>
            <a:pPr rtl="0"/>
            <a:r>
              <a:rPr lang="en-US" sz="11000" b="1" i="0" dirty="0">
                <a:solidFill>
                  <a:srgbClr val="222222"/>
                </a:solidFill>
                <a:effectLst/>
                <a:latin typeface="Arial" panose="020B0604020202020204" pitchFamily="34" charset="0"/>
                <a:cs typeface="Arial" panose="020B0604020202020204" pitchFamily="34" charset="0"/>
              </a:rPr>
              <a:t>ECHO: Enhanced Collaboration for Human-Robot Operations</a:t>
            </a:r>
            <a:endParaRPr lang="en-US" sz="11000" b="1" i="0" dirty="0">
              <a:solidFill>
                <a:schemeClr val="dk1"/>
              </a:solidFill>
              <a:effectLst/>
              <a:latin typeface="Arial" panose="020B0604020202020204" pitchFamily="34" charset="0"/>
              <a:cs typeface="Arial" panose="020B0604020202020204" pitchFamily="34" charset="0"/>
              <a:sym typeface="Arial"/>
            </a:endParaRPr>
          </a:p>
          <a:p>
            <a:pPr rtl="0"/>
            <a:r>
              <a:rPr lang="en-US" sz="3600" b="1" dirty="0">
                <a:solidFill>
                  <a:srgbClr val="3C3C3B"/>
                </a:solidFill>
                <a:latin typeface="Arial" panose="020B0604020202020204" pitchFamily="34" charset="0"/>
                <a:ea typeface="Montserrat"/>
                <a:cs typeface="Arial" panose="020B0604020202020204" pitchFamily="34" charset="0"/>
                <a:sym typeface="Montserrat"/>
              </a:rPr>
              <a:t>Team members: </a:t>
            </a:r>
            <a:r>
              <a:rPr lang="en-US" sz="3600" dirty="0">
                <a:solidFill>
                  <a:srgbClr val="3C3C3B"/>
                </a:solidFill>
                <a:latin typeface="Arial" panose="020B0604020202020204" pitchFamily="34" charset="0"/>
                <a:ea typeface="Montserrat"/>
                <a:cs typeface="Arial" panose="020B0604020202020204" pitchFamily="34" charset="0"/>
                <a:sym typeface="Montserrat"/>
              </a:rPr>
              <a:t>Gianni Bautista, Ian Richards, Samuel Sarzaba, Ekta </a:t>
            </a:r>
            <a:r>
              <a:rPr lang="en-US" sz="3600" dirty="0" err="1">
                <a:solidFill>
                  <a:srgbClr val="3C3C3B"/>
                </a:solidFill>
                <a:latin typeface="Arial" panose="020B0604020202020204" pitchFamily="34" charset="0"/>
                <a:ea typeface="Montserrat"/>
                <a:cs typeface="Arial" panose="020B0604020202020204" pitchFamily="34" charset="0"/>
                <a:sym typeface="Montserrat"/>
              </a:rPr>
              <a:t>Shethna</a:t>
            </a:r>
            <a:r>
              <a:rPr lang="en-US" sz="3600" dirty="0">
                <a:solidFill>
                  <a:srgbClr val="3C3C3B"/>
                </a:solidFill>
                <a:latin typeface="Arial" panose="020B0604020202020204" pitchFamily="34" charset="0"/>
                <a:ea typeface="Montserrat"/>
                <a:cs typeface="Arial" panose="020B0604020202020204" pitchFamily="34" charset="0"/>
                <a:sym typeface="Montserrat"/>
              </a:rPr>
              <a:t> | </a:t>
            </a:r>
            <a:r>
              <a:rPr lang="en-US" sz="3600" b="1" dirty="0">
                <a:solidFill>
                  <a:srgbClr val="3C3C3B"/>
                </a:solidFill>
                <a:latin typeface="Arial" panose="020B0604020202020204" pitchFamily="34" charset="0"/>
                <a:ea typeface="Montserrat"/>
                <a:cs typeface="Arial" panose="020B0604020202020204" pitchFamily="34" charset="0"/>
                <a:sym typeface="Montserrat"/>
              </a:rPr>
              <a:t>Faculty advisors: </a:t>
            </a:r>
            <a:r>
              <a:rPr lang="en-US" sz="3600" dirty="0">
                <a:solidFill>
                  <a:srgbClr val="3C3C3B"/>
                </a:solidFill>
                <a:latin typeface="Arial" panose="020B0604020202020204" pitchFamily="34" charset="0"/>
                <a:ea typeface="Montserrat"/>
                <a:cs typeface="Arial" panose="020B0604020202020204" pitchFamily="34" charset="0"/>
                <a:sym typeface="Montserrat"/>
              </a:rPr>
              <a:t>Dr. Tamer Nadeem, Shawn </a:t>
            </a:r>
            <a:r>
              <a:rPr lang="en-US" sz="3600" dirty="0" err="1">
                <a:solidFill>
                  <a:srgbClr val="3C3C3B"/>
                </a:solidFill>
                <a:latin typeface="Arial" panose="020B0604020202020204" pitchFamily="34" charset="0"/>
                <a:ea typeface="Montserrat"/>
                <a:cs typeface="Arial" panose="020B0604020202020204" pitchFamily="34" charset="0"/>
                <a:sym typeface="Montserrat"/>
              </a:rPr>
              <a:t>Brixey</a:t>
            </a:r>
            <a:endParaRPr sz="36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AE01EA5E-14E9-0BF1-9C90-61AAD3672135}"/>
              </a:ext>
            </a:extLst>
          </p:cNvPr>
          <p:cNvSpPr/>
          <p:nvPr/>
        </p:nvSpPr>
        <p:spPr>
          <a:xfrm>
            <a:off x="457200" y="5486400"/>
            <a:ext cx="10972800" cy="15544800"/>
          </a:xfrm>
          <a:prstGeom prst="roundRect">
            <a:avLst>
              <a:gd name="adj" fmla="val 1827"/>
            </a:avLst>
          </a:prstGeom>
          <a:solidFill>
            <a:schemeClr val="bg1"/>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b" anchorCtr="0"/>
          <a:lstStyle/>
          <a:p>
            <a:r>
              <a:rPr lang="en-US" sz="4800" b="1" dirty="0">
                <a:solidFill>
                  <a:schemeClr val="tx1"/>
                </a:solidFill>
                <a:latin typeface="Arial" panose="020B0604020202020204" pitchFamily="34" charset="0"/>
                <a:cs typeface="Arial" panose="020B0604020202020204" pitchFamily="34" charset="0"/>
              </a:rPr>
              <a:t>Problem Overview</a:t>
            </a:r>
          </a:p>
          <a:p>
            <a:r>
              <a:rPr lang="en-US" sz="3600" b="0" i="0" dirty="0">
                <a:solidFill>
                  <a:schemeClr val="tx1"/>
                </a:solidFill>
                <a:effectLst/>
                <a:latin typeface="Arial" panose="020B0604020202020204" pitchFamily="34" charset="0"/>
                <a:cs typeface="Arial" panose="020B0604020202020204" pitchFamily="34" charset="0"/>
              </a:rPr>
              <a:t>Robots are an essential integration in laboratories, hospitals, and creative studios, traditional safety systems are proving insufficient. </a:t>
            </a:r>
          </a:p>
          <a:p>
            <a:endParaRPr lang="en-US" sz="3600" dirty="0">
              <a:solidFill>
                <a:schemeClr val="tx1"/>
              </a:solidFill>
              <a:latin typeface="Arial" panose="020B0604020202020204" pitchFamily="34" charset="0"/>
              <a:cs typeface="Arial" panose="020B0604020202020204" pitchFamily="34" charset="0"/>
            </a:endParaRPr>
          </a:p>
          <a:p>
            <a:r>
              <a:rPr lang="en-US" sz="3600" b="0" i="0" dirty="0">
                <a:solidFill>
                  <a:schemeClr val="tx1"/>
                </a:solidFill>
                <a:effectLst/>
                <a:latin typeface="Arial" panose="020B0604020202020204" pitchFamily="34" charset="0"/>
                <a:cs typeface="Arial" panose="020B0604020202020204" pitchFamily="34" charset="0"/>
              </a:rPr>
              <a:t>Current collaborative robots (</a:t>
            </a:r>
            <a:r>
              <a:rPr lang="en-US" sz="3600" b="0" i="0" dirty="0" err="1">
                <a:solidFill>
                  <a:schemeClr val="tx1"/>
                </a:solidFill>
                <a:effectLst/>
                <a:latin typeface="Arial" panose="020B0604020202020204" pitchFamily="34" charset="0"/>
                <a:cs typeface="Arial" panose="020B0604020202020204" pitchFamily="34" charset="0"/>
              </a:rPr>
              <a:t>cobots</a:t>
            </a:r>
            <a:r>
              <a:rPr lang="en-US" sz="3600" b="0" i="0" dirty="0">
                <a:solidFill>
                  <a:schemeClr val="tx1"/>
                </a:solidFill>
                <a:effectLst/>
                <a:latin typeface="Arial" panose="020B0604020202020204" pitchFamily="34" charset="0"/>
                <a:cs typeface="Arial" panose="020B0604020202020204" pitchFamily="34" charset="0"/>
              </a:rPr>
              <a:t>) face an obvious challenge – poor sensory precision for close human interaction leads to disruptive work stoppages and reduced efficiency.</a:t>
            </a:r>
          </a:p>
          <a:p>
            <a:endParaRPr lang="en-US" sz="3600" b="0" i="0" dirty="0">
              <a:solidFill>
                <a:schemeClr val="tx1"/>
              </a:solidFill>
              <a:effectLst/>
              <a:latin typeface="Arial" panose="020B0604020202020204" pitchFamily="34" charset="0"/>
              <a:cs typeface="Arial" panose="020B0604020202020204" pitchFamily="34" charset="0"/>
            </a:endParaRPr>
          </a:p>
          <a:p>
            <a:r>
              <a:rPr lang="en-US" sz="3600" b="0" i="0" dirty="0">
                <a:solidFill>
                  <a:schemeClr val="tx1"/>
                </a:solidFill>
                <a:effectLst/>
                <a:latin typeface="Arial" panose="020B0604020202020204" pitchFamily="34" charset="0"/>
                <a:cs typeface="Arial" panose="020B0604020202020204" pitchFamily="34" charset="0"/>
              </a:rPr>
              <a:t>ECHO transforms these limitations into seamless human-robot collaboration, enhancing both human creativity and robotic precision - driving safer, more intuitive automation across healthcare, manufacturing, and creative sectors.</a:t>
            </a:r>
          </a:p>
        </p:txBody>
      </p:sp>
      <p:sp>
        <p:nvSpPr>
          <p:cNvPr id="14" name="Rectangle: Rounded Corners 13">
            <a:extLst>
              <a:ext uri="{FF2B5EF4-FFF2-40B4-BE49-F238E27FC236}">
                <a16:creationId xmlns:a16="http://schemas.microsoft.com/office/drawing/2014/main" id="{960E9EE5-FA70-A94C-8FA8-394298B24F23}"/>
              </a:ext>
            </a:extLst>
          </p:cNvPr>
          <p:cNvSpPr/>
          <p:nvPr/>
        </p:nvSpPr>
        <p:spPr>
          <a:xfrm>
            <a:off x="11887200" y="5486400"/>
            <a:ext cx="20116800" cy="11887200"/>
          </a:xfrm>
          <a:prstGeom prst="roundRect">
            <a:avLst>
              <a:gd name="adj" fmla="val 1791"/>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Arial" panose="020B0604020202020204" pitchFamily="34" charset="0"/>
                <a:cs typeface="Arial" panose="020B0604020202020204" pitchFamily="34" charset="0"/>
              </a:rPr>
              <a:t>Use Cases</a:t>
            </a:r>
          </a:p>
        </p:txBody>
      </p:sp>
      <p:sp>
        <p:nvSpPr>
          <p:cNvPr id="4" name="Rectangle: Rounded Corners 3">
            <a:extLst>
              <a:ext uri="{FF2B5EF4-FFF2-40B4-BE49-F238E27FC236}">
                <a16:creationId xmlns:a16="http://schemas.microsoft.com/office/drawing/2014/main" id="{D9D1F0CA-B9D9-ED90-4896-397C5E32B542}"/>
              </a:ext>
            </a:extLst>
          </p:cNvPr>
          <p:cNvSpPr/>
          <p:nvPr/>
        </p:nvSpPr>
        <p:spPr>
          <a:xfrm>
            <a:off x="32754036" y="18336543"/>
            <a:ext cx="10515600" cy="9509760"/>
          </a:xfrm>
          <a:prstGeom prst="roundRect">
            <a:avLst>
              <a:gd name="adj" fmla="val 1726"/>
            </a:avLst>
          </a:prstGeom>
          <a:solidFill>
            <a:schemeClr val="bg1"/>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Arial" panose="020B0604020202020204" pitchFamily="34" charset="0"/>
                <a:cs typeface="Arial" panose="020B0604020202020204" pitchFamily="34" charset="0"/>
              </a:rPr>
              <a:t>Potential Challenges and Limitations</a:t>
            </a:r>
            <a:endParaRPr lang="en-US" sz="4800" dirty="0">
              <a:solidFill>
                <a:schemeClr val="tx1"/>
              </a:solidFill>
              <a:latin typeface="Arial" panose="020B0604020202020204" pitchFamily="34" charset="0"/>
              <a:cs typeface="Arial" panose="020B0604020202020204" pitchFamily="34" charset="0"/>
            </a:endParaRPr>
          </a:p>
          <a:p>
            <a:r>
              <a:rPr lang="en-US" sz="3600" dirty="0">
                <a:solidFill>
                  <a:schemeClr val="tx1"/>
                </a:solidFill>
                <a:latin typeface="Arial" panose="020B0604020202020204" pitchFamily="34" charset="0"/>
                <a:cs typeface="Arial" panose="020B0604020202020204" pitchFamily="34" charset="0"/>
              </a:rPr>
              <a:t>When designing a potential solution for a safe human-robot collaboration setting, there are some challenges that appear:</a:t>
            </a:r>
          </a:p>
          <a:p>
            <a:pPr marL="571500" indent="-5715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Latency in Response Time</a:t>
            </a:r>
          </a:p>
          <a:p>
            <a:pPr marL="571500" indent="-5715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Human Behavior Prediction</a:t>
            </a:r>
          </a:p>
          <a:p>
            <a:pPr marL="571500" indent="-5715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Maintaining Balance Between Safety and Efficiency</a:t>
            </a:r>
          </a:p>
          <a:p>
            <a:pPr marL="571500" indent="-5715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Environmental Variability</a:t>
            </a:r>
          </a:p>
          <a:p>
            <a:pPr marL="571500" indent="-5715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Maintenance and Sensor Degradation</a:t>
            </a:r>
          </a:p>
          <a:p>
            <a:pPr marL="571500" indent="-5715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Dynamic Obstacle Recognition</a:t>
            </a:r>
          </a:p>
        </p:txBody>
      </p:sp>
      <p:pic>
        <p:nvPicPr>
          <p:cNvPr id="1026" name="Picture 2" descr="Cobots vs. industrial robots: what are the differences?">
            <a:extLst>
              <a:ext uri="{FF2B5EF4-FFF2-40B4-BE49-F238E27FC236}">
                <a16:creationId xmlns:a16="http://schemas.microsoft.com/office/drawing/2014/main" id="{B0664040-FD7D-F204-C075-EF3D159009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127" b="12661"/>
          <a:stretch/>
        </p:blipFill>
        <p:spPr bwMode="auto">
          <a:xfrm>
            <a:off x="1017047" y="6412528"/>
            <a:ext cx="9809703" cy="5190257"/>
          </a:xfrm>
          <a:prstGeom prst="roundRect">
            <a:avLst>
              <a:gd name="adj" fmla="val 3863"/>
            </a:avLst>
          </a:prstGeom>
          <a:solidFill>
            <a:srgbClr val="FFFFFF">
              <a:shade val="85000"/>
            </a:srgbClr>
          </a:solidFill>
          <a:ln>
            <a:noFill/>
          </a:ln>
          <a:effectLst/>
        </p:spPr>
      </p:pic>
      <p:sp>
        <p:nvSpPr>
          <p:cNvPr id="15" name="Rectangle: Rounded Corners 14">
            <a:extLst>
              <a:ext uri="{FF2B5EF4-FFF2-40B4-BE49-F238E27FC236}">
                <a16:creationId xmlns:a16="http://schemas.microsoft.com/office/drawing/2014/main" id="{B02E8EEB-6D78-B60E-C371-EA4F01AD3EE0}"/>
              </a:ext>
            </a:extLst>
          </p:cNvPr>
          <p:cNvSpPr/>
          <p:nvPr/>
        </p:nvSpPr>
        <p:spPr>
          <a:xfrm>
            <a:off x="12344400" y="7315200"/>
            <a:ext cx="5791195" cy="9601200"/>
          </a:xfrm>
          <a:prstGeom prst="roundRect">
            <a:avLst>
              <a:gd name="adj" fmla="val 466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3600" b="1" dirty="0">
                <a:solidFill>
                  <a:schemeClr val="tx1"/>
                </a:solidFill>
                <a:latin typeface="Arial" panose="020B0604020202020204" pitchFamily="34" charset="0"/>
                <a:cs typeface="Arial" panose="020B0604020202020204" pitchFamily="34" charset="0"/>
              </a:rPr>
              <a:t>Collaborative Organizing Tasks</a:t>
            </a:r>
          </a:p>
          <a:p>
            <a:pPr marL="342900" indent="-34290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The human and the robot arrange blocks to sort blocks by color, size, or shape into zones on the table. </a:t>
            </a:r>
            <a:r>
              <a:rPr lang="en-US" sz="2800" b="1" dirty="0">
                <a:solidFill>
                  <a:schemeClr val="tx1"/>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Goal</a:t>
            </a:r>
            <a:r>
              <a:rPr lang="en-US" sz="2800" dirty="0">
                <a:solidFill>
                  <a:schemeClr val="tx1"/>
                </a:solidFill>
                <a:latin typeface="Arial" panose="020B0604020202020204" pitchFamily="34" charset="0"/>
                <a:cs typeface="Arial" panose="020B0604020202020204" pitchFamily="34" charset="0"/>
              </a:rPr>
              <a:t>: Efficiently organize while adapting to changes.</a:t>
            </a:r>
            <a:endParaRPr lang="en-US" sz="2400"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Dynamic Rerouting Capabilities</a:t>
            </a:r>
          </a:p>
          <a:p>
            <a:pPr marL="342900" indent="-34290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Robot arm reroutes based on human proximity and position to avoid potential collisions </a:t>
            </a:r>
            <a:r>
              <a:rPr lang="en-US" sz="2800" i="1" dirty="0">
                <a:solidFill>
                  <a:schemeClr val="tx1"/>
                </a:solidFill>
                <a:latin typeface="Arial" panose="020B0604020202020204" pitchFamily="34" charset="0"/>
                <a:cs typeface="Arial" panose="020B0604020202020204" pitchFamily="34" charset="0"/>
              </a:rPr>
              <a:t>without</a:t>
            </a:r>
            <a:r>
              <a:rPr lang="en-US" sz="2800" dirty="0">
                <a:solidFill>
                  <a:schemeClr val="tx1"/>
                </a:solidFill>
                <a:latin typeface="Arial" panose="020B0604020202020204" pitchFamily="34" charset="0"/>
                <a:cs typeface="Arial" panose="020B0604020202020204" pitchFamily="34" charset="0"/>
              </a:rPr>
              <a:t> the need to halt.</a:t>
            </a:r>
          </a:p>
          <a:p>
            <a:pPr marL="342900" indent="-34290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Goal</a:t>
            </a:r>
            <a:r>
              <a:rPr lang="en-US" sz="2800" dirty="0">
                <a:solidFill>
                  <a:schemeClr val="tx1"/>
                </a:solidFill>
                <a:latin typeface="Arial" panose="020B0604020202020204" pitchFamily="34" charset="0"/>
                <a:cs typeface="Arial" panose="020B0604020202020204" pitchFamily="34" charset="0"/>
              </a:rPr>
              <a:t>: Avoid slowdowns due to excessive halting.</a:t>
            </a:r>
          </a:p>
        </p:txBody>
      </p:sp>
      <p:pic>
        <p:nvPicPr>
          <p:cNvPr id="32" name="Picture 8" descr="Free Person Icon, Download Free Person Icon png images, Free ClipArts ...">
            <a:extLst>
              <a:ext uri="{FF2B5EF4-FFF2-40B4-BE49-F238E27FC236}">
                <a16:creationId xmlns:a16="http://schemas.microsoft.com/office/drawing/2014/main" id="{D244F16B-C5BB-9434-B38E-9BDF2F66CB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051" b="5630"/>
          <a:stretch/>
        </p:blipFill>
        <p:spPr bwMode="auto">
          <a:xfrm>
            <a:off x="16149474" y="9655786"/>
            <a:ext cx="7777869" cy="7312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AC9203-3472-C0B9-C5BA-28B9D1F6424B}"/>
              </a:ext>
            </a:extLst>
          </p:cNvPr>
          <p:cNvSpPr txBox="1"/>
          <p:nvPr/>
        </p:nvSpPr>
        <p:spPr>
          <a:xfrm>
            <a:off x="30037523" y="29610800"/>
            <a:ext cx="13419058" cy="2153603"/>
          </a:xfrm>
          <a:prstGeom prst="rect">
            <a:avLst/>
          </a:prstGeom>
          <a:noFill/>
        </p:spPr>
        <p:txBody>
          <a:bodyPr wrap="none" rtlCol="0">
            <a:spAutoFit/>
          </a:bodyPr>
          <a:lstStyle/>
          <a:p>
            <a:r>
              <a:rPr lang="en-US" sz="4800" b="1" dirty="0">
                <a:solidFill>
                  <a:schemeClr val="tx1"/>
                </a:solidFill>
                <a:latin typeface="Arial" panose="020B0604020202020204" pitchFamily="34" charset="0"/>
                <a:cs typeface="Arial" panose="020B0604020202020204" pitchFamily="34" charset="0"/>
              </a:rPr>
              <a:t>Citations</a:t>
            </a:r>
            <a:endParaRPr lang="en-US" sz="4800" dirty="0">
              <a:solidFill>
                <a:schemeClr val="tx1"/>
              </a:solidFill>
              <a:latin typeface="Arial" panose="020B0604020202020204" pitchFamily="34" charset="0"/>
              <a:cs typeface="Arial" panose="020B0604020202020204" pitchFamily="34" charset="0"/>
            </a:endParaRPr>
          </a:p>
          <a:p>
            <a:pPr marL="0" marR="0">
              <a:lnSpc>
                <a:spcPct val="115000"/>
              </a:lnSpc>
              <a:spcAft>
                <a:spcPts val="800"/>
              </a:spcAft>
            </a:pPr>
            <a:r>
              <a:rPr lang="en-US" sz="36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 Intel RealSense D455 Technical Documentation (2024)</a:t>
            </a:r>
            <a:endParaRPr lang="en-US" sz="36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36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US" sz="3600" kern="0" dirty="0">
                <a:latin typeface="Arial" panose="020B0604020202020204" pitchFamily="34" charset="0"/>
                <a:ea typeface="Times New Roman" panose="02020603050405020304" pitchFamily="18" charset="0"/>
                <a:cs typeface="Arial" panose="020B0604020202020204" pitchFamily="34" charset="0"/>
              </a:rPr>
              <a:t>2</a:t>
            </a:r>
            <a:r>
              <a:rPr lang="en-US" sz="36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Previous VCU Capstone Projects (2022-2023) - Phases 1 &amp; 2</a:t>
            </a:r>
            <a:endParaRPr lang="en-US" sz="36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p:txBody>
      </p:sp>
      <p:grpSp>
        <p:nvGrpSpPr>
          <p:cNvPr id="1054" name="Group 1053">
            <a:extLst>
              <a:ext uri="{FF2B5EF4-FFF2-40B4-BE49-F238E27FC236}">
                <a16:creationId xmlns:a16="http://schemas.microsoft.com/office/drawing/2014/main" id="{2300B355-879D-6D3E-DA31-8CEE14E4CAEE}"/>
              </a:ext>
            </a:extLst>
          </p:cNvPr>
          <p:cNvGrpSpPr/>
          <p:nvPr/>
        </p:nvGrpSpPr>
        <p:grpSpPr>
          <a:xfrm>
            <a:off x="12420194" y="19377435"/>
            <a:ext cx="12988000" cy="8030221"/>
            <a:chOff x="16481916" y="18726693"/>
            <a:chExt cx="14060046" cy="8693047"/>
          </a:xfrm>
        </p:grpSpPr>
        <p:sp>
          <p:nvSpPr>
            <p:cNvPr id="54" name="Arrow: Bent 53">
              <a:extLst>
                <a:ext uri="{FF2B5EF4-FFF2-40B4-BE49-F238E27FC236}">
                  <a16:creationId xmlns:a16="http://schemas.microsoft.com/office/drawing/2014/main" id="{C2FED081-F347-DFD9-DCBE-7500C7E2771B}"/>
                </a:ext>
              </a:extLst>
            </p:cNvPr>
            <p:cNvSpPr/>
            <p:nvPr/>
          </p:nvSpPr>
          <p:spPr>
            <a:xfrm flipV="1">
              <a:off x="17129998" y="21244465"/>
              <a:ext cx="1371600" cy="1371600"/>
            </a:xfrm>
            <a:prstGeom prst="ben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Arrow: Bent 54">
              <a:extLst>
                <a:ext uri="{FF2B5EF4-FFF2-40B4-BE49-F238E27FC236}">
                  <a16:creationId xmlns:a16="http://schemas.microsoft.com/office/drawing/2014/main" id="{7DEFEE5D-B530-9711-BD23-340781E7F8ED}"/>
                </a:ext>
              </a:extLst>
            </p:cNvPr>
            <p:cNvSpPr/>
            <p:nvPr/>
          </p:nvSpPr>
          <p:spPr>
            <a:xfrm flipV="1">
              <a:off x="19148929" y="23300815"/>
              <a:ext cx="1371600" cy="1371600"/>
            </a:xfrm>
            <a:prstGeom prst="ben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Arrow: Bent 55">
              <a:extLst>
                <a:ext uri="{FF2B5EF4-FFF2-40B4-BE49-F238E27FC236}">
                  <a16:creationId xmlns:a16="http://schemas.microsoft.com/office/drawing/2014/main" id="{6C5597B8-0C29-8187-5079-E9F4188A2A2D}"/>
                </a:ext>
              </a:extLst>
            </p:cNvPr>
            <p:cNvSpPr/>
            <p:nvPr/>
          </p:nvSpPr>
          <p:spPr>
            <a:xfrm flipV="1">
              <a:off x="21168984" y="25360338"/>
              <a:ext cx="1371600" cy="1371600"/>
            </a:xfrm>
            <a:prstGeom prst="ben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8" name="TextBox 37">
              <a:extLst>
                <a:ext uri="{FF2B5EF4-FFF2-40B4-BE49-F238E27FC236}">
                  <a16:creationId xmlns:a16="http://schemas.microsoft.com/office/drawing/2014/main" id="{77C12DC2-E7A8-A82E-E019-E20F30D30C21}"/>
                </a:ext>
              </a:extLst>
            </p:cNvPr>
            <p:cNvSpPr txBox="1"/>
            <p:nvPr/>
          </p:nvSpPr>
          <p:spPr>
            <a:xfrm>
              <a:off x="16701708" y="19792107"/>
              <a:ext cx="3273230" cy="179162"/>
            </a:xfrm>
            <a:prstGeom prst="rect">
              <a:avLst/>
            </a:prstGeom>
          </p:spPr>
          <p:txBody>
            <a:bodyPr lIns="0" tIns="0" rIns="0" bIns="0" rtlCol="0" anchor="t">
              <a:spAutoFit/>
            </a:bodyPr>
            <a:lstStyle/>
            <a:p>
              <a:pPr algn="l">
                <a:lnSpc>
                  <a:spcPts val="1299"/>
                </a:lnSpc>
              </a:pPr>
              <a:endParaRPr lang="en-US" sz="1299" b="1" dirty="0">
                <a:solidFill>
                  <a:srgbClr val="FFFFFF"/>
                </a:solidFill>
                <a:latin typeface="Arial" panose="020B0604020202020204" pitchFamily="34" charset="0"/>
                <a:ea typeface="Kollektif Bold"/>
                <a:cs typeface="Arial" panose="020B0604020202020204" pitchFamily="34" charset="0"/>
                <a:sym typeface="Kollektif Bold"/>
              </a:endParaRPr>
            </a:p>
          </p:txBody>
        </p:sp>
        <p:sp>
          <p:nvSpPr>
            <p:cNvPr id="30" name="Freeform 3">
              <a:extLst>
                <a:ext uri="{FF2B5EF4-FFF2-40B4-BE49-F238E27FC236}">
                  <a16:creationId xmlns:a16="http://schemas.microsoft.com/office/drawing/2014/main" id="{C26289E9-D6A9-D1CB-4380-4C1EDEA33C4E}"/>
                </a:ext>
              </a:extLst>
            </p:cNvPr>
            <p:cNvSpPr/>
            <p:nvPr/>
          </p:nvSpPr>
          <p:spPr>
            <a:xfrm>
              <a:off x="18501598" y="21472015"/>
              <a:ext cx="7315200" cy="1828800"/>
            </a:xfrm>
            <a:custGeom>
              <a:avLst/>
              <a:gdLst/>
              <a:ahLst/>
              <a:cxnLst/>
              <a:rect l="l" t="t" r="r" b="b"/>
              <a:pathLst>
                <a:path w="8950884" h="2311400">
                  <a:moveTo>
                    <a:pt x="8646084" y="0"/>
                  </a:moveTo>
                  <a:lnTo>
                    <a:pt x="304800" y="0"/>
                  </a:lnTo>
                  <a:cubicBezTo>
                    <a:pt x="135890" y="0"/>
                    <a:pt x="0" y="135890"/>
                    <a:pt x="0" y="304800"/>
                  </a:cubicBezTo>
                  <a:lnTo>
                    <a:pt x="0" y="2006600"/>
                  </a:lnTo>
                  <a:cubicBezTo>
                    <a:pt x="0" y="2175510"/>
                    <a:pt x="135890" y="2311400"/>
                    <a:pt x="304800" y="2311400"/>
                  </a:cubicBezTo>
                  <a:lnTo>
                    <a:pt x="8646084" y="2311400"/>
                  </a:lnTo>
                  <a:cubicBezTo>
                    <a:pt x="8814994" y="2311400"/>
                    <a:pt x="8950884" y="2175510"/>
                    <a:pt x="8950884" y="2006600"/>
                  </a:cubicBezTo>
                  <a:lnTo>
                    <a:pt x="8950884" y="304800"/>
                  </a:lnTo>
                  <a:cubicBezTo>
                    <a:pt x="8950884" y="135890"/>
                    <a:pt x="8814994" y="0"/>
                    <a:pt x="8646084" y="0"/>
                  </a:cubicBezTo>
                  <a:close/>
                </a:path>
              </a:pathLst>
            </a:cu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solidFill>
                <a:schemeClr val="accent1">
                  <a:shade val="15000"/>
                </a:schemeClr>
              </a:solidFill>
            </a:ln>
          </p:spPr>
          <p:txBody>
            <a:bodyPr lIns="228600" tIns="182880" rIns="228600" bIns="182880" anchor="ctr" anchorCtr="0"/>
            <a:lstStyle/>
            <a:p>
              <a:r>
                <a:rPr lang="en-US" sz="2800" b="1" dirty="0">
                  <a:latin typeface="Arial" panose="020B0604020202020204" pitchFamily="34" charset="0"/>
                  <a:cs typeface="Arial" panose="020B0604020202020204" pitchFamily="34" charset="0"/>
                </a:rPr>
                <a:t>Virtual Environment Construction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Unity creates digital twin of the robot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Real-time task planning and optimization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Continuous safety monitoring and validation</a:t>
              </a:r>
            </a:p>
          </p:txBody>
        </p:sp>
        <p:sp>
          <p:nvSpPr>
            <p:cNvPr id="31" name="Freeform 11">
              <a:extLst>
                <a:ext uri="{FF2B5EF4-FFF2-40B4-BE49-F238E27FC236}">
                  <a16:creationId xmlns:a16="http://schemas.microsoft.com/office/drawing/2014/main" id="{4A49F872-3489-9EB9-94CE-23B0F699D382}"/>
                </a:ext>
              </a:extLst>
            </p:cNvPr>
            <p:cNvSpPr/>
            <p:nvPr/>
          </p:nvSpPr>
          <p:spPr>
            <a:xfrm>
              <a:off x="25130998" y="20787721"/>
              <a:ext cx="1371600" cy="13716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a:lstStyle/>
            <a:p>
              <a:endParaRPr lang="en-US"/>
            </a:p>
          </p:txBody>
        </p:sp>
        <p:sp>
          <p:nvSpPr>
            <p:cNvPr id="33" name="Freeform 19">
              <a:extLst>
                <a:ext uri="{FF2B5EF4-FFF2-40B4-BE49-F238E27FC236}">
                  <a16:creationId xmlns:a16="http://schemas.microsoft.com/office/drawing/2014/main" id="{EAD138FB-AE5F-0E7E-C0FD-675953353993}"/>
                </a:ext>
              </a:extLst>
            </p:cNvPr>
            <p:cNvSpPr/>
            <p:nvPr/>
          </p:nvSpPr>
          <p:spPr>
            <a:xfrm>
              <a:off x="25359598" y="21015865"/>
              <a:ext cx="914400" cy="9144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dirty="0"/>
            </a:p>
          </p:txBody>
        </p:sp>
        <p:sp>
          <p:nvSpPr>
            <p:cNvPr id="35" name="Freeform 3">
              <a:extLst>
                <a:ext uri="{FF2B5EF4-FFF2-40B4-BE49-F238E27FC236}">
                  <a16:creationId xmlns:a16="http://schemas.microsoft.com/office/drawing/2014/main" id="{6FCCB834-5B37-3580-B606-3DD6CEF33B78}"/>
                </a:ext>
              </a:extLst>
            </p:cNvPr>
            <p:cNvSpPr/>
            <p:nvPr/>
          </p:nvSpPr>
          <p:spPr>
            <a:xfrm>
              <a:off x="20521279" y="23533045"/>
              <a:ext cx="7315199" cy="1828800"/>
            </a:xfrm>
            <a:custGeom>
              <a:avLst/>
              <a:gdLst/>
              <a:ahLst/>
              <a:cxnLst/>
              <a:rect l="l" t="t" r="r" b="b"/>
              <a:pathLst>
                <a:path w="8950884" h="2311400">
                  <a:moveTo>
                    <a:pt x="8646084" y="0"/>
                  </a:moveTo>
                  <a:lnTo>
                    <a:pt x="304800" y="0"/>
                  </a:lnTo>
                  <a:cubicBezTo>
                    <a:pt x="135890" y="0"/>
                    <a:pt x="0" y="135890"/>
                    <a:pt x="0" y="304800"/>
                  </a:cubicBezTo>
                  <a:lnTo>
                    <a:pt x="0" y="2006600"/>
                  </a:lnTo>
                  <a:cubicBezTo>
                    <a:pt x="0" y="2175510"/>
                    <a:pt x="135890" y="2311400"/>
                    <a:pt x="304800" y="2311400"/>
                  </a:cubicBezTo>
                  <a:lnTo>
                    <a:pt x="8646084" y="2311400"/>
                  </a:lnTo>
                  <a:cubicBezTo>
                    <a:pt x="8814994" y="2311400"/>
                    <a:pt x="8950884" y="2175510"/>
                    <a:pt x="8950884" y="2006600"/>
                  </a:cubicBezTo>
                  <a:lnTo>
                    <a:pt x="8950884" y="304800"/>
                  </a:lnTo>
                  <a:cubicBezTo>
                    <a:pt x="8950884" y="135890"/>
                    <a:pt x="8814994" y="0"/>
                    <a:pt x="8646084" y="0"/>
                  </a:cubicBezTo>
                  <a:close/>
                </a:path>
              </a:pathLst>
            </a:cu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accent1">
                  <a:shade val="15000"/>
                </a:schemeClr>
              </a:solidFill>
            </a:ln>
          </p:spPr>
          <p:txBody>
            <a:bodyPr lIns="228600" tIns="182880" rIns="228600" bIns="182880" anchor="ctr" anchorCtr="0"/>
            <a:lstStyle/>
            <a:p>
              <a:r>
                <a:rPr lang="en-US" sz="2800" b="1" dirty="0">
                  <a:latin typeface="Arial" panose="020B0604020202020204" pitchFamily="34" charset="0"/>
                  <a:cs typeface="Arial" panose="020B0604020202020204" pitchFamily="34" charset="0"/>
                </a:rPr>
                <a:t>Collaborative Task Execution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Robot coordinates with human actions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Dynamic workspace management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Real-time task adaptation</a:t>
              </a:r>
            </a:p>
          </p:txBody>
        </p:sp>
        <p:sp>
          <p:nvSpPr>
            <p:cNvPr id="36" name="Freeform 11">
              <a:extLst>
                <a:ext uri="{FF2B5EF4-FFF2-40B4-BE49-F238E27FC236}">
                  <a16:creationId xmlns:a16="http://schemas.microsoft.com/office/drawing/2014/main" id="{65B44EF3-C9AA-EF24-62AC-4F3C0B2F55F7}"/>
                </a:ext>
              </a:extLst>
            </p:cNvPr>
            <p:cNvSpPr/>
            <p:nvPr/>
          </p:nvSpPr>
          <p:spPr>
            <a:xfrm>
              <a:off x="27150681" y="22848749"/>
              <a:ext cx="1371602" cy="13716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txBody>
            <a:bodyPr/>
            <a:lstStyle/>
            <a:p>
              <a:endParaRPr lang="en-US"/>
            </a:p>
          </p:txBody>
        </p:sp>
        <p:sp>
          <p:nvSpPr>
            <p:cNvPr id="37" name="Freeform 19">
              <a:extLst>
                <a:ext uri="{FF2B5EF4-FFF2-40B4-BE49-F238E27FC236}">
                  <a16:creationId xmlns:a16="http://schemas.microsoft.com/office/drawing/2014/main" id="{A1459AEE-F8B6-BF69-68D4-F3379B2FAB4D}"/>
                </a:ext>
              </a:extLst>
            </p:cNvPr>
            <p:cNvSpPr/>
            <p:nvPr/>
          </p:nvSpPr>
          <p:spPr>
            <a:xfrm>
              <a:off x="27379280" y="23076893"/>
              <a:ext cx="914400" cy="9144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dirty="0"/>
            </a:p>
          </p:txBody>
        </p:sp>
        <p:sp>
          <p:nvSpPr>
            <p:cNvPr id="43" name="Freeform 3">
              <a:extLst>
                <a:ext uri="{FF2B5EF4-FFF2-40B4-BE49-F238E27FC236}">
                  <a16:creationId xmlns:a16="http://schemas.microsoft.com/office/drawing/2014/main" id="{BABD4DD8-533B-C068-4E8D-4A2F5FE0F8B9}"/>
                </a:ext>
              </a:extLst>
            </p:cNvPr>
            <p:cNvSpPr/>
            <p:nvPr/>
          </p:nvSpPr>
          <p:spPr>
            <a:xfrm>
              <a:off x="22540962" y="25590940"/>
              <a:ext cx="7315200" cy="1828800"/>
            </a:xfrm>
            <a:custGeom>
              <a:avLst/>
              <a:gdLst/>
              <a:ahLst/>
              <a:cxnLst/>
              <a:rect l="l" t="t" r="r" b="b"/>
              <a:pathLst>
                <a:path w="8950884" h="2311400">
                  <a:moveTo>
                    <a:pt x="8646084" y="0"/>
                  </a:moveTo>
                  <a:lnTo>
                    <a:pt x="304800" y="0"/>
                  </a:lnTo>
                  <a:cubicBezTo>
                    <a:pt x="135890" y="0"/>
                    <a:pt x="0" y="135890"/>
                    <a:pt x="0" y="304800"/>
                  </a:cubicBezTo>
                  <a:lnTo>
                    <a:pt x="0" y="2006600"/>
                  </a:lnTo>
                  <a:cubicBezTo>
                    <a:pt x="0" y="2175510"/>
                    <a:pt x="135890" y="2311400"/>
                    <a:pt x="304800" y="2311400"/>
                  </a:cubicBezTo>
                  <a:lnTo>
                    <a:pt x="8646084" y="2311400"/>
                  </a:lnTo>
                  <a:cubicBezTo>
                    <a:pt x="8814994" y="2311400"/>
                    <a:pt x="8950884" y="2175510"/>
                    <a:pt x="8950884" y="2006600"/>
                  </a:cubicBezTo>
                  <a:lnTo>
                    <a:pt x="8950884" y="304800"/>
                  </a:lnTo>
                  <a:cubicBezTo>
                    <a:pt x="8950884" y="135890"/>
                    <a:pt x="8814994" y="0"/>
                    <a:pt x="8646084" y="0"/>
                  </a:cubicBezTo>
                  <a:close/>
                </a:path>
              </a:pathLst>
            </a:cu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1">
                  <a:shade val="15000"/>
                </a:schemeClr>
              </a:solidFill>
            </a:ln>
          </p:spPr>
          <p:txBody>
            <a:bodyPr lIns="228600" tIns="182880" rIns="228600" bIns="182880" anchor="ctr" anchorCtr="0"/>
            <a:lstStyle/>
            <a:p>
              <a:r>
                <a:rPr lang="en-US" sz="2800" b="1" dirty="0">
                  <a:latin typeface="Arial" panose="020B0604020202020204" pitchFamily="34" charset="0"/>
                  <a:cs typeface="Arial" panose="020B0604020202020204" pitchFamily="34" charset="0"/>
                </a:rPr>
                <a:t>Cybernetic Feedback Loops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Robot learning from task outcomes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Human adaptation through visual feedback</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Continuous system optimization. Delete this</a:t>
              </a:r>
            </a:p>
          </p:txBody>
        </p:sp>
        <p:sp>
          <p:nvSpPr>
            <p:cNvPr id="44" name="Freeform 11">
              <a:extLst>
                <a:ext uri="{FF2B5EF4-FFF2-40B4-BE49-F238E27FC236}">
                  <a16:creationId xmlns:a16="http://schemas.microsoft.com/office/drawing/2014/main" id="{170A8670-E59B-8E8E-B61A-21ABD3A784E1}"/>
                </a:ext>
              </a:extLst>
            </p:cNvPr>
            <p:cNvSpPr/>
            <p:nvPr/>
          </p:nvSpPr>
          <p:spPr>
            <a:xfrm>
              <a:off x="29170362" y="24906646"/>
              <a:ext cx="1371600" cy="13716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txBody>
            <a:bodyPr/>
            <a:lstStyle/>
            <a:p>
              <a:endParaRPr lang="en-US" dirty="0"/>
            </a:p>
          </p:txBody>
        </p:sp>
        <p:sp>
          <p:nvSpPr>
            <p:cNvPr id="45" name="Freeform 19">
              <a:extLst>
                <a:ext uri="{FF2B5EF4-FFF2-40B4-BE49-F238E27FC236}">
                  <a16:creationId xmlns:a16="http://schemas.microsoft.com/office/drawing/2014/main" id="{DA5C8CE9-BCDA-5825-59C2-5A42CAAE9EE8}"/>
                </a:ext>
              </a:extLst>
            </p:cNvPr>
            <p:cNvSpPr/>
            <p:nvPr/>
          </p:nvSpPr>
          <p:spPr>
            <a:xfrm>
              <a:off x="29398962" y="25134790"/>
              <a:ext cx="914400" cy="9144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dirty="0"/>
            </a:p>
          </p:txBody>
        </p:sp>
        <p:sp>
          <p:nvSpPr>
            <p:cNvPr id="46" name="Freeform 31">
              <a:extLst>
                <a:ext uri="{FF2B5EF4-FFF2-40B4-BE49-F238E27FC236}">
                  <a16:creationId xmlns:a16="http://schemas.microsoft.com/office/drawing/2014/main" id="{7D2FFEDC-1D13-B4CA-C9FD-B57EAED21183}"/>
                </a:ext>
              </a:extLst>
            </p:cNvPr>
            <p:cNvSpPr>
              <a:spLocks noChangeAspect="1"/>
            </p:cNvSpPr>
            <p:nvPr/>
          </p:nvSpPr>
          <p:spPr>
            <a:xfrm>
              <a:off x="27493580" y="23190142"/>
              <a:ext cx="685800" cy="685800"/>
            </a:xfrm>
            <a:custGeom>
              <a:avLst/>
              <a:gdLst/>
              <a:ahLst/>
              <a:cxnLst/>
              <a:rect l="l" t="t" r="r" b="b"/>
              <a:pathLst>
                <a:path w="349614" h="349614">
                  <a:moveTo>
                    <a:pt x="0" y="0"/>
                  </a:moveTo>
                  <a:lnTo>
                    <a:pt x="349614" y="0"/>
                  </a:lnTo>
                  <a:lnTo>
                    <a:pt x="349614" y="349614"/>
                  </a:lnTo>
                  <a:lnTo>
                    <a:pt x="0" y="34961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47" name="Freeform 30">
              <a:extLst>
                <a:ext uri="{FF2B5EF4-FFF2-40B4-BE49-F238E27FC236}">
                  <a16:creationId xmlns:a16="http://schemas.microsoft.com/office/drawing/2014/main" id="{B04973DB-4C60-0B80-CD48-46F23DF2F1B4}"/>
                </a:ext>
              </a:extLst>
            </p:cNvPr>
            <p:cNvSpPr>
              <a:spLocks noChangeAspect="1"/>
            </p:cNvSpPr>
            <p:nvPr/>
          </p:nvSpPr>
          <p:spPr>
            <a:xfrm>
              <a:off x="25519618" y="21239094"/>
              <a:ext cx="594360" cy="463600"/>
            </a:xfrm>
            <a:custGeom>
              <a:avLst/>
              <a:gdLst/>
              <a:ahLst/>
              <a:cxnLst/>
              <a:rect l="l" t="t" r="r" b="b"/>
              <a:pathLst>
                <a:path w="328402" h="256153">
                  <a:moveTo>
                    <a:pt x="0" y="0"/>
                  </a:moveTo>
                  <a:lnTo>
                    <a:pt x="328402" y="0"/>
                  </a:lnTo>
                  <a:lnTo>
                    <a:pt x="328402" y="256154"/>
                  </a:lnTo>
                  <a:lnTo>
                    <a:pt x="0" y="256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sp>
          <p:nvSpPr>
            <p:cNvPr id="48" name="Freeform 32">
              <a:extLst>
                <a:ext uri="{FF2B5EF4-FFF2-40B4-BE49-F238E27FC236}">
                  <a16:creationId xmlns:a16="http://schemas.microsoft.com/office/drawing/2014/main" id="{034FB8FE-BA7F-63A6-EDE0-08441C61634C}"/>
                </a:ext>
              </a:extLst>
            </p:cNvPr>
            <p:cNvSpPr>
              <a:spLocks noChangeAspect="1"/>
            </p:cNvSpPr>
            <p:nvPr/>
          </p:nvSpPr>
          <p:spPr>
            <a:xfrm>
              <a:off x="29558978" y="25319696"/>
              <a:ext cx="594360" cy="542488"/>
            </a:xfrm>
            <a:custGeom>
              <a:avLst/>
              <a:gdLst/>
              <a:ahLst/>
              <a:cxnLst/>
              <a:rect l="l" t="t" r="r" b="b"/>
              <a:pathLst>
                <a:path w="341881" h="312044">
                  <a:moveTo>
                    <a:pt x="0" y="0"/>
                  </a:moveTo>
                  <a:lnTo>
                    <a:pt x="341882" y="0"/>
                  </a:lnTo>
                  <a:lnTo>
                    <a:pt x="341882" y="312044"/>
                  </a:lnTo>
                  <a:lnTo>
                    <a:pt x="0" y="31204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dirty="0"/>
            </a:p>
          </p:txBody>
        </p:sp>
        <p:sp>
          <p:nvSpPr>
            <p:cNvPr id="50" name="Freeform 3">
              <a:extLst>
                <a:ext uri="{FF2B5EF4-FFF2-40B4-BE49-F238E27FC236}">
                  <a16:creationId xmlns:a16="http://schemas.microsoft.com/office/drawing/2014/main" id="{540C618B-DC44-3237-DF62-192008FA0710}"/>
                </a:ext>
              </a:extLst>
            </p:cNvPr>
            <p:cNvSpPr/>
            <p:nvPr/>
          </p:nvSpPr>
          <p:spPr>
            <a:xfrm>
              <a:off x="16481916" y="19410987"/>
              <a:ext cx="7315200" cy="1828800"/>
            </a:xfrm>
            <a:custGeom>
              <a:avLst/>
              <a:gdLst/>
              <a:ahLst/>
              <a:cxnLst/>
              <a:rect l="l" t="t" r="r" b="b"/>
              <a:pathLst>
                <a:path w="8950884" h="2311400">
                  <a:moveTo>
                    <a:pt x="8646084" y="0"/>
                  </a:moveTo>
                  <a:lnTo>
                    <a:pt x="304800" y="0"/>
                  </a:lnTo>
                  <a:cubicBezTo>
                    <a:pt x="135890" y="0"/>
                    <a:pt x="0" y="135890"/>
                    <a:pt x="0" y="304800"/>
                  </a:cubicBezTo>
                  <a:lnTo>
                    <a:pt x="0" y="2006600"/>
                  </a:lnTo>
                  <a:cubicBezTo>
                    <a:pt x="0" y="2175510"/>
                    <a:pt x="135890" y="2311400"/>
                    <a:pt x="304800" y="2311400"/>
                  </a:cubicBezTo>
                  <a:lnTo>
                    <a:pt x="8646084" y="2311400"/>
                  </a:lnTo>
                  <a:cubicBezTo>
                    <a:pt x="8814994" y="2311400"/>
                    <a:pt x="8950884" y="2175510"/>
                    <a:pt x="8950884" y="2006600"/>
                  </a:cubicBezTo>
                  <a:lnTo>
                    <a:pt x="8950884" y="304800"/>
                  </a:lnTo>
                  <a:cubicBezTo>
                    <a:pt x="8950884" y="135890"/>
                    <a:pt x="8814994" y="0"/>
                    <a:pt x="8646084" y="0"/>
                  </a:cubicBezTo>
                  <a:close/>
                </a:path>
              </a:pathLst>
            </a:custGeom>
            <a:gradFill>
              <a:gsLst>
                <a:gs pos="0">
                  <a:schemeClr val="accent2">
                    <a:lumMod val="1000"/>
                    <a:lumOff val="99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w="9525">
              <a:solidFill>
                <a:schemeClr val="tx1"/>
              </a:solidFill>
            </a:ln>
          </p:spPr>
          <p:style>
            <a:lnRef idx="1">
              <a:schemeClr val="accent2"/>
            </a:lnRef>
            <a:fillRef idx="2">
              <a:schemeClr val="accent2"/>
            </a:fillRef>
            <a:effectRef idx="1">
              <a:schemeClr val="accent2"/>
            </a:effectRef>
            <a:fontRef idx="minor">
              <a:schemeClr val="dk1"/>
            </a:fontRef>
          </p:style>
          <p:txBody>
            <a:bodyPr lIns="228600" tIns="182880" rIns="228600" bIns="182880" anchor="ctr" anchorCtr="0"/>
            <a:lstStyle/>
            <a:p>
              <a:r>
                <a:rPr lang="en-US" sz="2800" b="1" dirty="0">
                  <a:latin typeface="Arial" panose="020B0604020202020204" pitchFamily="34" charset="0"/>
                  <a:cs typeface="Arial" panose="020B0604020202020204" pitchFamily="34" charset="0"/>
                </a:rPr>
                <a:t>Data Collection and Processing</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RealSense D455 captures depth and RGB data</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Nuitrack</a:t>
              </a:r>
              <a:r>
                <a:rPr lang="en-US" sz="2000" dirty="0">
                  <a:latin typeface="Arial" panose="020B0604020202020204" pitchFamily="34" charset="0"/>
                  <a:cs typeface="Arial" panose="020B0604020202020204" pitchFamily="34" charset="0"/>
                </a:rPr>
                <a:t> processes spatial information in real-time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Advanced human detection algorithms</a:t>
              </a:r>
            </a:p>
          </p:txBody>
        </p:sp>
        <p:sp>
          <p:nvSpPr>
            <p:cNvPr id="51" name="Freeform 11">
              <a:extLst>
                <a:ext uri="{FF2B5EF4-FFF2-40B4-BE49-F238E27FC236}">
                  <a16:creationId xmlns:a16="http://schemas.microsoft.com/office/drawing/2014/main" id="{D2918351-750D-781E-CF14-FDE18FA113C5}"/>
                </a:ext>
              </a:extLst>
            </p:cNvPr>
            <p:cNvSpPr/>
            <p:nvPr/>
          </p:nvSpPr>
          <p:spPr>
            <a:xfrm>
              <a:off x="23111316" y="18726693"/>
              <a:ext cx="1371600" cy="13716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a:lstStyle/>
            <a:p>
              <a:endParaRPr lang="en-US" dirty="0"/>
            </a:p>
          </p:txBody>
        </p:sp>
        <p:sp>
          <p:nvSpPr>
            <p:cNvPr id="52" name="Freeform 19">
              <a:extLst>
                <a:ext uri="{FF2B5EF4-FFF2-40B4-BE49-F238E27FC236}">
                  <a16:creationId xmlns:a16="http://schemas.microsoft.com/office/drawing/2014/main" id="{59F1985F-88BD-DBB0-C094-16583BD9C9C8}"/>
                </a:ext>
              </a:extLst>
            </p:cNvPr>
            <p:cNvSpPr/>
            <p:nvPr/>
          </p:nvSpPr>
          <p:spPr>
            <a:xfrm>
              <a:off x="23339916" y="18954837"/>
              <a:ext cx="914400" cy="9144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dirty="0"/>
            </a:p>
          </p:txBody>
        </p:sp>
        <p:sp>
          <p:nvSpPr>
            <p:cNvPr id="53" name="Freeform 29">
              <a:extLst>
                <a:ext uri="{FF2B5EF4-FFF2-40B4-BE49-F238E27FC236}">
                  <a16:creationId xmlns:a16="http://schemas.microsoft.com/office/drawing/2014/main" id="{6F57AE17-D554-927A-50DE-29F54511C830}"/>
                </a:ext>
              </a:extLst>
            </p:cNvPr>
            <p:cNvSpPr>
              <a:spLocks noChangeAspect="1"/>
            </p:cNvSpPr>
            <p:nvPr/>
          </p:nvSpPr>
          <p:spPr>
            <a:xfrm>
              <a:off x="23647988" y="19071204"/>
              <a:ext cx="317183" cy="685800"/>
            </a:xfrm>
            <a:custGeom>
              <a:avLst/>
              <a:gdLst/>
              <a:ahLst/>
              <a:cxnLst/>
              <a:rect l="l" t="t" r="r" b="b"/>
              <a:pathLst>
                <a:path w="176831" h="382337">
                  <a:moveTo>
                    <a:pt x="0" y="0"/>
                  </a:moveTo>
                  <a:lnTo>
                    <a:pt x="176830" y="0"/>
                  </a:lnTo>
                  <a:lnTo>
                    <a:pt x="176830" y="382337"/>
                  </a:lnTo>
                  <a:lnTo>
                    <a:pt x="0" y="38233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dirty="0"/>
            </a:p>
          </p:txBody>
        </p:sp>
      </p:grpSp>
      <p:pic>
        <p:nvPicPr>
          <p:cNvPr id="1056" name="Picture 5" descr="Intel Logo PNG Image - PurePNG | Free transparent CC0 PNG Image Library">
            <a:extLst>
              <a:ext uri="{FF2B5EF4-FFF2-40B4-BE49-F238E27FC236}">
                <a16:creationId xmlns:a16="http://schemas.microsoft.com/office/drawing/2014/main" id="{FB50A7B5-0E5B-4888-F8A9-CEB6AF1013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40719" y="18866870"/>
            <a:ext cx="2743200" cy="1828800"/>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1059" name="Rectangle: Rounded Corners 1058">
            <a:extLst>
              <a:ext uri="{FF2B5EF4-FFF2-40B4-BE49-F238E27FC236}">
                <a16:creationId xmlns:a16="http://schemas.microsoft.com/office/drawing/2014/main" id="{29F310F5-8E93-575B-457F-03A36EC5664E}"/>
              </a:ext>
            </a:extLst>
          </p:cNvPr>
          <p:cNvSpPr/>
          <p:nvPr/>
        </p:nvSpPr>
        <p:spPr>
          <a:xfrm>
            <a:off x="25411894" y="22782329"/>
            <a:ext cx="6441711" cy="4402927"/>
          </a:xfrm>
          <a:prstGeom prst="roundRect">
            <a:avLst>
              <a:gd name="adj" fmla="val 311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365760" tIns="45720" rIns="365760" rtlCol="0" anchor="ctr" anchorCtr="0"/>
          <a:lstStyle/>
          <a:p>
            <a:r>
              <a:rPr lang="en-US" sz="4000" b="1" dirty="0">
                <a:solidFill>
                  <a:schemeClr val="tx1"/>
                </a:solidFill>
                <a:latin typeface="Arial" panose="020B0604020202020204" pitchFamily="34" charset="0"/>
                <a:cs typeface="Arial" panose="020B0604020202020204" pitchFamily="34" charset="0"/>
              </a:rPr>
              <a:t>What’s this?</a:t>
            </a:r>
          </a:p>
          <a:p>
            <a:r>
              <a:rPr lang="en-US" sz="2400" dirty="0">
                <a:solidFill>
                  <a:schemeClr val="tx1"/>
                </a:solidFill>
                <a:latin typeface="Arial" panose="020B0604020202020204" pitchFamily="34" charset="0"/>
                <a:cs typeface="Arial" panose="020B0604020202020204" pitchFamily="34" charset="0"/>
              </a:rPr>
              <a:t>The data flow represents a continuous learning cycle where real-world interactions are processed, virtualized, and optimized in real-time. The system is designed to prioritize safety and collaboration between the robot and human. Depending on the proximity of the human from the robot, the robot will either slow down or change its path to avoid collision. </a:t>
            </a:r>
          </a:p>
        </p:txBody>
      </p:sp>
      <p:grpSp>
        <p:nvGrpSpPr>
          <p:cNvPr id="40" name="Group 39">
            <a:extLst>
              <a:ext uri="{FF2B5EF4-FFF2-40B4-BE49-F238E27FC236}">
                <a16:creationId xmlns:a16="http://schemas.microsoft.com/office/drawing/2014/main" id="{8ACE42E2-6FA2-5EAD-2282-8494A214E11C}"/>
              </a:ext>
            </a:extLst>
          </p:cNvPr>
          <p:cNvGrpSpPr/>
          <p:nvPr/>
        </p:nvGrpSpPr>
        <p:grpSpPr>
          <a:xfrm>
            <a:off x="32757127" y="5486400"/>
            <a:ext cx="10515600" cy="11887199"/>
            <a:chOff x="32517973" y="5896998"/>
            <a:chExt cx="10515600" cy="11887199"/>
          </a:xfrm>
        </p:grpSpPr>
        <p:sp>
          <p:nvSpPr>
            <p:cNvPr id="5" name="Rectangle: Rounded Corners 4">
              <a:extLst>
                <a:ext uri="{FF2B5EF4-FFF2-40B4-BE49-F238E27FC236}">
                  <a16:creationId xmlns:a16="http://schemas.microsoft.com/office/drawing/2014/main" id="{224A34DF-D840-6C7D-4934-4D1116FA0ED4}"/>
                </a:ext>
              </a:extLst>
            </p:cNvPr>
            <p:cNvSpPr/>
            <p:nvPr/>
          </p:nvSpPr>
          <p:spPr>
            <a:xfrm>
              <a:off x="32517973" y="5896998"/>
              <a:ext cx="10515600" cy="11887199"/>
            </a:xfrm>
            <a:prstGeom prst="roundRect">
              <a:avLst>
                <a:gd name="adj" fmla="val 1892"/>
              </a:avLst>
            </a:prstGeom>
            <a:solidFill>
              <a:schemeClr val="bg1"/>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Arial" panose="020B0604020202020204" pitchFamily="34" charset="0"/>
                  <a:cs typeface="Arial" panose="020B0604020202020204" pitchFamily="34" charset="0"/>
                </a:rPr>
                <a:t>Project Timeline</a:t>
              </a:r>
              <a:endParaRPr lang="en-US" sz="3200" dirty="0">
                <a:solidFill>
                  <a:schemeClr val="tx1"/>
                </a:solidFill>
                <a:latin typeface="Arial" panose="020B0604020202020204" pitchFamily="34" charset="0"/>
                <a:cs typeface="Arial" panose="020B0604020202020204" pitchFamily="34" charset="0"/>
              </a:endParaRPr>
            </a:p>
            <a:p>
              <a:endParaRPr lang="en-US" sz="3400" baseline="-25000" dirty="0">
                <a:solidFill>
                  <a:schemeClr val="tx1"/>
                </a:solidFill>
                <a:latin typeface="Arial" panose="020B0604020202020204" pitchFamily="34" charset="0"/>
                <a:cs typeface="Arial" panose="020B0604020202020204" pitchFamily="34" charset="0"/>
              </a:endParaRPr>
            </a:p>
          </p:txBody>
        </p:sp>
        <p:sp>
          <p:nvSpPr>
            <p:cNvPr id="1089" name="AutoShape 11">
              <a:extLst>
                <a:ext uri="{FF2B5EF4-FFF2-40B4-BE49-F238E27FC236}">
                  <a16:creationId xmlns:a16="http://schemas.microsoft.com/office/drawing/2014/main" id="{311AAC55-DDEF-E74A-F93F-37381AB5C55C}"/>
                </a:ext>
              </a:extLst>
            </p:cNvPr>
            <p:cNvSpPr/>
            <p:nvPr/>
          </p:nvSpPr>
          <p:spPr>
            <a:xfrm flipH="1">
              <a:off x="38014457" y="16904492"/>
              <a:ext cx="1184081" cy="0"/>
            </a:xfrm>
            <a:prstGeom prst="line">
              <a:avLst/>
            </a:prstGeom>
            <a:ln w="47625" cap="rnd">
              <a:solidFill>
                <a:srgbClr val="000000"/>
              </a:solidFill>
              <a:prstDash val="solid"/>
              <a:headEnd type="none" w="sm" len="sm"/>
              <a:tailEnd type="none" w="sm" len="sm"/>
            </a:ln>
          </p:spPr>
          <p:txBody>
            <a:bodyPr/>
            <a:lstStyle/>
            <a:p>
              <a:endParaRPr lang="en-US"/>
            </a:p>
          </p:txBody>
        </p:sp>
        <p:sp>
          <p:nvSpPr>
            <p:cNvPr id="1088" name="AutoShape 10">
              <a:extLst>
                <a:ext uri="{FF2B5EF4-FFF2-40B4-BE49-F238E27FC236}">
                  <a16:creationId xmlns:a16="http://schemas.microsoft.com/office/drawing/2014/main" id="{5DC56815-FCA1-9C2B-4EEC-80BC4F8C1CCA}"/>
                </a:ext>
              </a:extLst>
            </p:cNvPr>
            <p:cNvSpPr/>
            <p:nvPr/>
          </p:nvSpPr>
          <p:spPr>
            <a:xfrm flipH="1">
              <a:off x="36147775" y="12532648"/>
              <a:ext cx="1184081" cy="0"/>
            </a:xfrm>
            <a:prstGeom prst="line">
              <a:avLst/>
            </a:prstGeom>
            <a:ln w="47625" cap="rnd">
              <a:solidFill>
                <a:srgbClr val="000000"/>
              </a:solidFill>
              <a:prstDash val="solid"/>
              <a:headEnd type="none" w="sm" len="sm"/>
              <a:tailEnd type="none" w="sm" len="sm"/>
            </a:ln>
          </p:spPr>
          <p:txBody>
            <a:bodyPr/>
            <a:lstStyle/>
            <a:p>
              <a:endParaRPr lang="en-US"/>
            </a:p>
          </p:txBody>
        </p:sp>
        <p:sp>
          <p:nvSpPr>
            <p:cNvPr id="1080" name="AutoShape 2">
              <a:extLst>
                <a:ext uri="{FF2B5EF4-FFF2-40B4-BE49-F238E27FC236}">
                  <a16:creationId xmlns:a16="http://schemas.microsoft.com/office/drawing/2014/main" id="{ACE5DB8B-A016-2B5B-AEAD-B156429B1238}"/>
                </a:ext>
              </a:extLst>
            </p:cNvPr>
            <p:cNvSpPr/>
            <p:nvPr/>
          </p:nvSpPr>
          <p:spPr>
            <a:xfrm rot="10800000">
              <a:off x="37688615" y="7988558"/>
              <a:ext cx="1184081" cy="0"/>
            </a:xfrm>
            <a:prstGeom prst="line">
              <a:avLst/>
            </a:prstGeom>
            <a:ln w="47625" cap="rnd">
              <a:solidFill>
                <a:srgbClr val="000000"/>
              </a:solidFill>
              <a:prstDash val="solid"/>
              <a:headEnd type="none" w="sm" len="sm"/>
              <a:tailEnd type="none" w="sm" len="sm"/>
            </a:ln>
          </p:spPr>
          <p:txBody>
            <a:bodyPr/>
            <a:lstStyle/>
            <a:p>
              <a:endParaRPr lang="en-US"/>
            </a:p>
          </p:txBody>
        </p:sp>
        <p:sp>
          <p:nvSpPr>
            <p:cNvPr id="1081" name="AutoShape 3">
              <a:extLst>
                <a:ext uri="{FF2B5EF4-FFF2-40B4-BE49-F238E27FC236}">
                  <a16:creationId xmlns:a16="http://schemas.microsoft.com/office/drawing/2014/main" id="{2DD0C9A3-936A-89EE-39EB-59C302720CD6}"/>
                </a:ext>
              </a:extLst>
            </p:cNvPr>
            <p:cNvSpPr/>
            <p:nvPr/>
          </p:nvSpPr>
          <p:spPr>
            <a:xfrm rot="16200000">
              <a:off x="33139518" y="12511635"/>
              <a:ext cx="9124853" cy="0"/>
            </a:xfrm>
            <a:prstGeom prst="line">
              <a:avLst/>
            </a:prstGeom>
            <a:ln w="47625" cap="rnd">
              <a:solidFill>
                <a:srgbClr val="000000"/>
              </a:solidFill>
              <a:prstDash val="solid"/>
              <a:headEnd type="none" w="sm" len="sm"/>
              <a:tailEnd type="none" w="sm" len="sm"/>
            </a:ln>
          </p:spPr>
          <p:txBody>
            <a:bodyPr/>
            <a:lstStyle/>
            <a:p>
              <a:endParaRPr lang="en-US"/>
            </a:p>
          </p:txBody>
        </p:sp>
        <p:grpSp>
          <p:nvGrpSpPr>
            <p:cNvPr id="1082" name="Group 4">
              <a:extLst>
                <a:ext uri="{FF2B5EF4-FFF2-40B4-BE49-F238E27FC236}">
                  <a16:creationId xmlns:a16="http://schemas.microsoft.com/office/drawing/2014/main" id="{B65BBCCA-6EBA-9CB8-C36B-2413C56A7A57}"/>
                </a:ext>
              </a:extLst>
            </p:cNvPr>
            <p:cNvGrpSpPr/>
            <p:nvPr/>
          </p:nvGrpSpPr>
          <p:grpSpPr>
            <a:xfrm>
              <a:off x="37331856" y="7617324"/>
              <a:ext cx="742468" cy="742468"/>
              <a:chOff x="0" y="0"/>
              <a:chExt cx="6350000" cy="6350000"/>
            </a:xfrm>
          </p:grpSpPr>
          <p:sp>
            <p:nvSpPr>
              <p:cNvPr id="1083" name="Freeform 5">
                <a:extLst>
                  <a:ext uri="{FF2B5EF4-FFF2-40B4-BE49-F238E27FC236}">
                    <a16:creationId xmlns:a16="http://schemas.microsoft.com/office/drawing/2014/main" id="{2179D4A8-B712-4FEE-A322-370990A9AEC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2D3A3"/>
              </a:solidFill>
            </p:spPr>
            <p:txBody>
              <a:bodyPr anchor="ctr" anchorCtr="0"/>
              <a:lstStyle/>
              <a:p>
                <a:pPr algn="ctr"/>
                <a:r>
                  <a:rPr lang="en-US" sz="3600" b="1" dirty="0">
                    <a:solidFill>
                      <a:schemeClr val="bg1"/>
                    </a:solidFill>
                    <a:latin typeface="Arial" panose="020B0604020202020204" pitchFamily="34" charset="0"/>
                    <a:cs typeface="Arial" panose="020B0604020202020204" pitchFamily="34" charset="0"/>
                  </a:rPr>
                  <a:t>1</a:t>
                </a:r>
              </a:p>
            </p:txBody>
          </p:sp>
        </p:grpSp>
        <p:grpSp>
          <p:nvGrpSpPr>
            <p:cNvPr id="1084" name="Group 6">
              <a:extLst>
                <a:ext uri="{FF2B5EF4-FFF2-40B4-BE49-F238E27FC236}">
                  <a16:creationId xmlns:a16="http://schemas.microsoft.com/office/drawing/2014/main" id="{6BEAAC44-E240-57C9-5AA9-EEDE3A3C0D90}"/>
                </a:ext>
              </a:extLst>
            </p:cNvPr>
            <p:cNvGrpSpPr/>
            <p:nvPr/>
          </p:nvGrpSpPr>
          <p:grpSpPr>
            <a:xfrm>
              <a:off x="37339093" y="16539095"/>
              <a:ext cx="742468" cy="742468"/>
              <a:chOff x="0" y="0"/>
              <a:chExt cx="6350000" cy="6350000"/>
            </a:xfrm>
          </p:grpSpPr>
          <p:sp>
            <p:nvSpPr>
              <p:cNvPr id="1085" name="Freeform 7">
                <a:extLst>
                  <a:ext uri="{FF2B5EF4-FFF2-40B4-BE49-F238E27FC236}">
                    <a16:creationId xmlns:a16="http://schemas.microsoft.com/office/drawing/2014/main" id="{D3B7674D-8408-8367-BDFB-360AF4BC7F95}"/>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7DEC1"/>
              </a:solidFill>
            </p:spPr>
            <p:txBody>
              <a:bodyPr anchor="ctr" anchorCtr="0"/>
              <a:lstStyle/>
              <a:p>
                <a:pPr algn="ctr"/>
                <a:r>
                  <a:rPr lang="en-US" sz="3600" b="1" dirty="0">
                    <a:solidFill>
                      <a:schemeClr val="bg1"/>
                    </a:solidFill>
                    <a:latin typeface="Arial" panose="020B0604020202020204" pitchFamily="34" charset="0"/>
                    <a:cs typeface="Arial" panose="020B0604020202020204" pitchFamily="34" charset="0"/>
                  </a:rPr>
                  <a:t>3</a:t>
                </a:r>
              </a:p>
            </p:txBody>
          </p:sp>
        </p:grpSp>
        <p:grpSp>
          <p:nvGrpSpPr>
            <p:cNvPr id="1086" name="Group 8">
              <a:extLst>
                <a:ext uri="{FF2B5EF4-FFF2-40B4-BE49-F238E27FC236}">
                  <a16:creationId xmlns:a16="http://schemas.microsoft.com/office/drawing/2014/main" id="{3C65B22F-0106-F51E-FE52-BE0BC2D1548B}"/>
                </a:ext>
              </a:extLst>
            </p:cNvPr>
            <p:cNvGrpSpPr/>
            <p:nvPr/>
          </p:nvGrpSpPr>
          <p:grpSpPr>
            <a:xfrm>
              <a:off x="37331856" y="12168890"/>
              <a:ext cx="742468" cy="742468"/>
              <a:chOff x="-656289" y="-312758"/>
              <a:chExt cx="6350000" cy="6350000"/>
            </a:xfrm>
          </p:grpSpPr>
          <p:sp>
            <p:nvSpPr>
              <p:cNvPr id="1087" name="Freeform 9">
                <a:extLst>
                  <a:ext uri="{FF2B5EF4-FFF2-40B4-BE49-F238E27FC236}">
                    <a16:creationId xmlns:a16="http://schemas.microsoft.com/office/drawing/2014/main" id="{D6D13C33-C3C6-44BC-B8B8-B1C612EB5171}"/>
                  </a:ext>
                </a:extLst>
              </p:cNvPr>
              <p:cNvSpPr/>
              <p:nvPr/>
            </p:nvSpPr>
            <p:spPr>
              <a:xfrm>
                <a:off x="-656289" y="-312758"/>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AC6E7"/>
              </a:solidFill>
            </p:spPr>
            <p:txBody>
              <a:bodyPr anchor="ctr" anchorCtr="0"/>
              <a:lstStyle/>
              <a:p>
                <a:pPr algn="ctr"/>
                <a:r>
                  <a:rPr lang="en-US" sz="3600" b="1" dirty="0">
                    <a:solidFill>
                      <a:schemeClr val="bg1"/>
                    </a:solidFill>
                    <a:latin typeface="Arial" panose="020B0604020202020204" pitchFamily="34" charset="0"/>
                    <a:cs typeface="Arial" panose="020B0604020202020204" pitchFamily="34" charset="0"/>
                  </a:rPr>
                  <a:t>2</a:t>
                </a:r>
              </a:p>
            </p:txBody>
          </p:sp>
        </p:grpSp>
        <p:grpSp>
          <p:nvGrpSpPr>
            <p:cNvPr id="1095" name="Group 20">
              <a:extLst>
                <a:ext uri="{FF2B5EF4-FFF2-40B4-BE49-F238E27FC236}">
                  <a16:creationId xmlns:a16="http://schemas.microsoft.com/office/drawing/2014/main" id="{0C3E450D-F116-C857-2B6D-797AF6400194}"/>
                </a:ext>
              </a:extLst>
            </p:cNvPr>
            <p:cNvGrpSpPr/>
            <p:nvPr/>
          </p:nvGrpSpPr>
          <p:grpSpPr>
            <a:xfrm>
              <a:off x="40598083" y="14428339"/>
              <a:ext cx="881712" cy="881712"/>
              <a:chOff x="0" y="0"/>
              <a:chExt cx="812800" cy="812800"/>
            </a:xfrm>
          </p:grpSpPr>
          <p:sp>
            <p:nvSpPr>
              <p:cNvPr id="1096" name="Freeform 21">
                <a:extLst>
                  <a:ext uri="{FF2B5EF4-FFF2-40B4-BE49-F238E27FC236}">
                    <a16:creationId xmlns:a16="http://schemas.microsoft.com/office/drawing/2014/main" id="{6E579646-EA48-C68D-AFFA-E782624F565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097" name="TextBox 22">
                <a:extLst>
                  <a:ext uri="{FF2B5EF4-FFF2-40B4-BE49-F238E27FC236}">
                    <a16:creationId xmlns:a16="http://schemas.microsoft.com/office/drawing/2014/main" id="{D51B4E40-D8C6-BD2B-C0C3-BDC1BB424588}"/>
                  </a:ext>
                </a:extLst>
              </p:cNvPr>
              <p:cNvSpPr txBox="1"/>
              <p:nvPr/>
            </p:nvSpPr>
            <p:spPr>
              <a:xfrm>
                <a:off x="76200" y="19050"/>
                <a:ext cx="660400" cy="717550"/>
              </a:xfrm>
              <a:prstGeom prst="rect">
                <a:avLst/>
              </a:prstGeom>
            </p:spPr>
            <p:txBody>
              <a:bodyPr lIns="50800" tIns="50800" rIns="50800" bIns="50800" rtlCol="0" anchor="ctr"/>
              <a:lstStyle/>
              <a:p>
                <a:pPr algn="ctr">
                  <a:lnSpc>
                    <a:spcPts val="3453"/>
                  </a:lnSpc>
                </a:pPr>
                <a:endParaRPr/>
              </a:p>
            </p:txBody>
          </p:sp>
        </p:grpSp>
        <p:grpSp>
          <p:nvGrpSpPr>
            <p:cNvPr id="1131" name="Group 1130">
              <a:extLst>
                <a:ext uri="{FF2B5EF4-FFF2-40B4-BE49-F238E27FC236}">
                  <a16:creationId xmlns:a16="http://schemas.microsoft.com/office/drawing/2014/main" id="{4AE8E2E2-D114-53AE-D3AE-3544E7848666}"/>
                </a:ext>
              </a:extLst>
            </p:cNvPr>
            <p:cNvGrpSpPr/>
            <p:nvPr/>
          </p:nvGrpSpPr>
          <p:grpSpPr>
            <a:xfrm>
              <a:off x="38776752" y="6576162"/>
              <a:ext cx="3990079" cy="4508568"/>
              <a:chOff x="38953862" y="6522379"/>
              <a:chExt cx="3990079" cy="4508568"/>
            </a:xfrm>
          </p:grpSpPr>
          <p:grpSp>
            <p:nvGrpSpPr>
              <p:cNvPr id="1102" name="Group 24">
                <a:extLst>
                  <a:ext uri="{FF2B5EF4-FFF2-40B4-BE49-F238E27FC236}">
                    <a16:creationId xmlns:a16="http://schemas.microsoft.com/office/drawing/2014/main" id="{060F863B-6D69-AC2F-25B2-970C0B7BBA44}"/>
                  </a:ext>
                </a:extLst>
              </p:cNvPr>
              <p:cNvGrpSpPr/>
              <p:nvPr/>
            </p:nvGrpSpPr>
            <p:grpSpPr>
              <a:xfrm>
                <a:off x="38953862" y="7419190"/>
                <a:ext cx="3990079" cy="3611757"/>
                <a:chOff x="0" y="0"/>
                <a:chExt cx="1262686" cy="1142963"/>
              </a:xfrm>
            </p:grpSpPr>
            <p:sp>
              <p:nvSpPr>
                <p:cNvPr id="1111" name="Freeform 25">
                  <a:extLst>
                    <a:ext uri="{FF2B5EF4-FFF2-40B4-BE49-F238E27FC236}">
                      <a16:creationId xmlns:a16="http://schemas.microsoft.com/office/drawing/2014/main" id="{5FE9B95A-AC67-2174-F268-BF1C9F4D9D5A}"/>
                    </a:ext>
                  </a:extLst>
                </p:cNvPr>
                <p:cNvSpPr/>
                <p:nvPr/>
              </p:nvSpPr>
              <p:spPr>
                <a:xfrm>
                  <a:off x="0" y="0"/>
                  <a:ext cx="1262686" cy="1142963"/>
                </a:xfrm>
                <a:custGeom>
                  <a:avLst/>
                  <a:gdLst/>
                  <a:ahLst/>
                  <a:cxnLst/>
                  <a:rect l="l" t="t" r="r" b="b"/>
                  <a:pathLst>
                    <a:path w="1262686" h="1142963">
                      <a:moveTo>
                        <a:pt x="1138226" y="1142963"/>
                      </a:moveTo>
                      <a:lnTo>
                        <a:pt x="124460" y="1142963"/>
                      </a:lnTo>
                      <a:cubicBezTo>
                        <a:pt x="55880" y="1142963"/>
                        <a:pt x="0" y="1087083"/>
                        <a:pt x="0" y="1018503"/>
                      </a:cubicBezTo>
                      <a:lnTo>
                        <a:pt x="0" y="124460"/>
                      </a:lnTo>
                      <a:cubicBezTo>
                        <a:pt x="0" y="55880"/>
                        <a:pt x="55880" y="0"/>
                        <a:pt x="124460" y="0"/>
                      </a:cubicBezTo>
                      <a:lnTo>
                        <a:pt x="1138226" y="0"/>
                      </a:lnTo>
                      <a:cubicBezTo>
                        <a:pt x="1206806" y="0"/>
                        <a:pt x="1262686" y="55880"/>
                        <a:pt x="1262686" y="124460"/>
                      </a:cubicBezTo>
                      <a:lnTo>
                        <a:pt x="1262686" y="1018503"/>
                      </a:lnTo>
                      <a:cubicBezTo>
                        <a:pt x="1262686" y="1087083"/>
                        <a:pt x="1206806" y="1142963"/>
                        <a:pt x="1138226" y="1142963"/>
                      </a:cubicBezTo>
                      <a:close/>
                    </a:path>
                  </a:pathLst>
                </a:custGeom>
                <a:solidFill>
                  <a:srgbClr val="B2D3A3"/>
                </a:solidFill>
                <a:ln>
                  <a:solidFill>
                    <a:schemeClr val="accent1">
                      <a:shade val="15000"/>
                    </a:schemeClr>
                  </a:solidFill>
                </a:ln>
              </p:spPr>
              <p:txBody>
                <a:bodyPr/>
                <a:lstStyle/>
                <a:p>
                  <a:endParaRPr lang="en-US" dirty="0"/>
                </a:p>
              </p:txBody>
            </p:sp>
          </p:grpSp>
          <p:grpSp>
            <p:nvGrpSpPr>
              <p:cNvPr id="1103" name="Group 26">
                <a:extLst>
                  <a:ext uri="{FF2B5EF4-FFF2-40B4-BE49-F238E27FC236}">
                    <a16:creationId xmlns:a16="http://schemas.microsoft.com/office/drawing/2014/main" id="{B4F634BC-249C-373C-552A-1D409AFCCA29}"/>
                  </a:ext>
                </a:extLst>
              </p:cNvPr>
              <p:cNvGrpSpPr/>
              <p:nvPr/>
            </p:nvGrpSpPr>
            <p:grpSpPr>
              <a:xfrm>
                <a:off x="40143897" y="6522379"/>
                <a:ext cx="1658153" cy="1658152"/>
                <a:chOff x="11799" y="3461"/>
                <a:chExt cx="812800" cy="812800"/>
              </a:xfrm>
            </p:grpSpPr>
            <p:sp>
              <p:nvSpPr>
                <p:cNvPr id="1109" name="Freeform 27">
                  <a:extLst>
                    <a:ext uri="{FF2B5EF4-FFF2-40B4-BE49-F238E27FC236}">
                      <a16:creationId xmlns:a16="http://schemas.microsoft.com/office/drawing/2014/main" id="{F52BDF76-03D9-F106-5AD9-9FDDA6CF3078}"/>
                    </a:ext>
                  </a:extLst>
                </p:cNvPr>
                <p:cNvSpPr/>
                <p:nvPr/>
              </p:nvSpPr>
              <p:spPr>
                <a:xfrm>
                  <a:off x="11799" y="346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E99A2"/>
                </a:solidFill>
              </p:spPr>
              <p:txBody>
                <a:bodyPr/>
                <a:lstStyle/>
                <a:p>
                  <a:endParaRPr lang="en-US"/>
                </a:p>
              </p:txBody>
            </p:sp>
            <p:sp>
              <p:nvSpPr>
                <p:cNvPr id="1110" name="TextBox 28">
                  <a:extLst>
                    <a:ext uri="{FF2B5EF4-FFF2-40B4-BE49-F238E27FC236}">
                      <a16:creationId xmlns:a16="http://schemas.microsoft.com/office/drawing/2014/main" id="{850E9BB2-B07E-DA7E-9AF0-E8AE9D5858B9}"/>
                    </a:ext>
                  </a:extLst>
                </p:cNvPr>
                <p:cNvSpPr txBox="1"/>
                <p:nvPr/>
              </p:nvSpPr>
              <p:spPr>
                <a:xfrm>
                  <a:off x="76200" y="19050"/>
                  <a:ext cx="660400" cy="717550"/>
                </a:xfrm>
                <a:prstGeom prst="rect">
                  <a:avLst/>
                </a:prstGeom>
              </p:spPr>
              <p:txBody>
                <a:bodyPr lIns="50800" tIns="50800" rIns="50800" bIns="50800" rtlCol="0" anchor="ctr"/>
                <a:lstStyle/>
                <a:p>
                  <a:pPr algn="ctr">
                    <a:lnSpc>
                      <a:spcPts val="3453"/>
                    </a:lnSpc>
                  </a:pPr>
                  <a:endParaRPr/>
                </a:p>
              </p:txBody>
            </p:sp>
          </p:grpSp>
          <p:grpSp>
            <p:nvGrpSpPr>
              <p:cNvPr id="1106" name="Group 31">
                <a:extLst>
                  <a:ext uri="{FF2B5EF4-FFF2-40B4-BE49-F238E27FC236}">
                    <a16:creationId xmlns:a16="http://schemas.microsoft.com/office/drawing/2014/main" id="{D94E69C1-1F92-A72B-1B68-3741B4E891C6}"/>
                  </a:ext>
                </a:extLst>
              </p:cNvPr>
              <p:cNvGrpSpPr/>
              <p:nvPr/>
            </p:nvGrpSpPr>
            <p:grpSpPr>
              <a:xfrm>
                <a:off x="40377135" y="6762442"/>
                <a:ext cx="1191671" cy="1191671"/>
                <a:chOff x="16417" y="4815"/>
                <a:chExt cx="812800" cy="812800"/>
              </a:xfrm>
            </p:grpSpPr>
            <p:sp>
              <p:nvSpPr>
                <p:cNvPr id="1107" name="Freeform 32">
                  <a:extLst>
                    <a:ext uri="{FF2B5EF4-FFF2-40B4-BE49-F238E27FC236}">
                      <a16:creationId xmlns:a16="http://schemas.microsoft.com/office/drawing/2014/main" id="{50D4621A-137F-A335-0141-A5A4036F6E01}"/>
                    </a:ext>
                  </a:extLst>
                </p:cNvPr>
                <p:cNvSpPr/>
                <p:nvPr/>
              </p:nvSpPr>
              <p:spPr>
                <a:xfrm>
                  <a:off x="16417" y="4815"/>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108" name="TextBox 33">
                  <a:extLst>
                    <a:ext uri="{FF2B5EF4-FFF2-40B4-BE49-F238E27FC236}">
                      <a16:creationId xmlns:a16="http://schemas.microsoft.com/office/drawing/2014/main" id="{9B41A858-DD02-7456-5042-D9F10CBF080A}"/>
                    </a:ext>
                  </a:extLst>
                </p:cNvPr>
                <p:cNvSpPr txBox="1"/>
                <p:nvPr/>
              </p:nvSpPr>
              <p:spPr>
                <a:xfrm>
                  <a:off x="76200" y="19050"/>
                  <a:ext cx="660400" cy="717550"/>
                </a:xfrm>
                <a:prstGeom prst="rect">
                  <a:avLst/>
                </a:prstGeom>
              </p:spPr>
              <p:txBody>
                <a:bodyPr lIns="50800" tIns="50800" rIns="50800" bIns="50800" rtlCol="0" anchor="ctr"/>
                <a:lstStyle/>
                <a:p>
                  <a:pPr algn="ctr">
                    <a:lnSpc>
                      <a:spcPts val="3453"/>
                    </a:lnSpc>
                  </a:pPr>
                  <a:endParaRPr/>
                </a:p>
              </p:txBody>
            </p:sp>
          </p:grpSp>
          <p:sp>
            <p:nvSpPr>
              <p:cNvPr id="1123" name="Freeform 45">
                <a:extLst>
                  <a:ext uri="{FF2B5EF4-FFF2-40B4-BE49-F238E27FC236}">
                    <a16:creationId xmlns:a16="http://schemas.microsoft.com/office/drawing/2014/main" id="{B73BA6A5-5F02-1DFF-DB83-10A68D80997A}"/>
                  </a:ext>
                </a:extLst>
              </p:cNvPr>
              <p:cNvSpPr/>
              <p:nvPr/>
            </p:nvSpPr>
            <p:spPr>
              <a:xfrm>
                <a:off x="40552430" y="6931275"/>
                <a:ext cx="841082" cy="841082"/>
              </a:xfrm>
              <a:custGeom>
                <a:avLst/>
                <a:gdLst/>
                <a:ahLst/>
                <a:cxnLst/>
                <a:rect l="l" t="t" r="r" b="b"/>
                <a:pathLst>
                  <a:path w="900922" h="900922">
                    <a:moveTo>
                      <a:pt x="0" y="0"/>
                    </a:moveTo>
                    <a:lnTo>
                      <a:pt x="900922" y="0"/>
                    </a:lnTo>
                    <a:lnTo>
                      <a:pt x="900922" y="900922"/>
                    </a:lnTo>
                    <a:lnTo>
                      <a:pt x="0" y="90092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grpSp>
        <p:grpSp>
          <p:nvGrpSpPr>
            <p:cNvPr id="1133" name="Group 24">
              <a:extLst>
                <a:ext uri="{FF2B5EF4-FFF2-40B4-BE49-F238E27FC236}">
                  <a16:creationId xmlns:a16="http://schemas.microsoft.com/office/drawing/2014/main" id="{DFC3A236-99A6-79BA-B8A0-41D36D2230AE}"/>
                </a:ext>
              </a:extLst>
            </p:cNvPr>
            <p:cNvGrpSpPr/>
            <p:nvPr/>
          </p:nvGrpSpPr>
          <p:grpSpPr>
            <a:xfrm>
              <a:off x="38776752" y="13783391"/>
              <a:ext cx="3990079" cy="3611757"/>
              <a:chOff x="0" y="0"/>
              <a:chExt cx="1262686" cy="1142963"/>
            </a:xfrm>
            <a:solidFill>
              <a:srgbClr val="A7DEC1"/>
            </a:solidFill>
          </p:grpSpPr>
          <p:sp>
            <p:nvSpPr>
              <p:cNvPr id="1142" name="Freeform 25">
                <a:extLst>
                  <a:ext uri="{FF2B5EF4-FFF2-40B4-BE49-F238E27FC236}">
                    <a16:creationId xmlns:a16="http://schemas.microsoft.com/office/drawing/2014/main" id="{96D51236-9668-4C43-0BE6-6525A04682CD}"/>
                  </a:ext>
                </a:extLst>
              </p:cNvPr>
              <p:cNvSpPr/>
              <p:nvPr/>
            </p:nvSpPr>
            <p:spPr>
              <a:xfrm>
                <a:off x="0" y="0"/>
                <a:ext cx="1262686" cy="1142963"/>
              </a:xfrm>
              <a:custGeom>
                <a:avLst/>
                <a:gdLst/>
                <a:ahLst/>
                <a:cxnLst/>
                <a:rect l="l" t="t" r="r" b="b"/>
                <a:pathLst>
                  <a:path w="1262686" h="1142963">
                    <a:moveTo>
                      <a:pt x="1138226" y="1142963"/>
                    </a:moveTo>
                    <a:lnTo>
                      <a:pt x="124460" y="1142963"/>
                    </a:lnTo>
                    <a:cubicBezTo>
                      <a:pt x="55880" y="1142963"/>
                      <a:pt x="0" y="1087083"/>
                      <a:pt x="0" y="1018503"/>
                    </a:cubicBezTo>
                    <a:lnTo>
                      <a:pt x="0" y="124460"/>
                    </a:lnTo>
                    <a:cubicBezTo>
                      <a:pt x="0" y="55880"/>
                      <a:pt x="55880" y="0"/>
                      <a:pt x="124460" y="0"/>
                    </a:cubicBezTo>
                    <a:lnTo>
                      <a:pt x="1138226" y="0"/>
                    </a:lnTo>
                    <a:cubicBezTo>
                      <a:pt x="1206806" y="0"/>
                      <a:pt x="1262686" y="55880"/>
                      <a:pt x="1262686" y="124460"/>
                    </a:cubicBezTo>
                    <a:lnTo>
                      <a:pt x="1262686" y="1018503"/>
                    </a:lnTo>
                    <a:cubicBezTo>
                      <a:pt x="1262686" y="1087083"/>
                      <a:pt x="1206806" y="1142963"/>
                      <a:pt x="1138226" y="1142963"/>
                    </a:cubicBezTo>
                    <a:close/>
                  </a:path>
                </a:pathLst>
              </a:custGeom>
              <a:grpFill/>
              <a:ln>
                <a:solidFill>
                  <a:schemeClr val="accent1">
                    <a:shade val="15000"/>
                  </a:schemeClr>
                </a:solidFill>
              </a:ln>
            </p:spPr>
            <p:txBody>
              <a:bodyPr/>
              <a:lstStyle/>
              <a:p>
                <a:endParaRPr lang="en-US" dirty="0"/>
              </a:p>
            </p:txBody>
          </p:sp>
        </p:grpSp>
        <p:grpSp>
          <p:nvGrpSpPr>
            <p:cNvPr id="1134" name="Group 26">
              <a:extLst>
                <a:ext uri="{FF2B5EF4-FFF2-40B4-BE49-F238E27FC236}">
                  <a16:creationId xmlns:a16="http://schemas.microsoft.com/office/drawing/2014/main" id="{E363C3E1-63F5-49B1-465B-77C2C39872DB}"/>
                </a:ext>
              </a:extLst>
            </p:cNvPr>
            <p:cNvGrpSpPr/>
            <p:nvPr/>
          </p:nvGrpSpPr>
          <p:grpSpPr>
            <a:xfrm>
              <a:off x="34428636" y="9558097"/>
              <a:ext cx="7199570" cy="4948675"/>
              <a:chOff x="76200" y="19050"/>
              <a:chExt cx="3529114" cy="2425762"/>
            </a:xfrm>
          </p:grpSpPr>
          <p:sp>
            <p:nvSpPr>
              <p:cNvPr id="1140" name="Freeform 27">
                <a:extLst>
                  <a:ext uri="{FF2B5EF4-FFF2-40B4-BE49-F238E27FC236}">
                    <a16:creationId xmlns:a16="http://schemas.microsoft.com/office/drawing/2014/main" id="{31A8B63B-2C49-BCEF-000E-A6262FA8875F}"/>
                  </a:ext>
                </a:extLst>
              </p:cNvPr>
              <p:cNvSpPr/>
              <p:nvPr/>
            </p:nvSpPr>
            <p:spPr>
              <a:xfrm>
                <a:off x="2792514" y="1632012"/>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E99A2"/>
              </a:solidFill>
            </p:spPr>
            <p:txBody>
              <a:bodyPr/>
              <a:lstStyle/>
              <a:p>
                <a:endParaRPr lang="en-US" dirty="0"/>
              </a:p>
            </p:txBody>
          </p:sp>
          <p:sp>
            <p:nvSpPr>
              <p:cNvPr id="1141" name="TextBox 28">
                <a:extLst>
                  <a:ext uri="{FF2B5EF4-FFF2-40B4-BE49-F238E27FC236}">
                    <a16:creationId xmlns:a16="http://schemas.microsoft.com/office/drawing/2014/main" id="{CD05EDED-3539-9EC3-0BAF-BEDEF3B2FA9D}"/>
                  </a:ext>
                </a:extLst>
              </p:cNvPr>
              <p:cNvSpPr txBox="1"/>
              <p:nvPr/>
            </p:nvSpPr>
            <p:spPr>
              <a:xfrm>
                <a:off x="76200" y="19050"/>
                <a:ext cx="660400" cy="717550"/>
              </a:xfrm>
              <a:prstGeom prst="rect">
                <a:avLst/>
              </a:prstGeom>
            </p:spPr>
            <p:txBody>
              <a:bodyPr lIns="50800" tIns="50800" rIns="50800" bIns="50800" rtlCol="0" anchor="ctr"/>
              <a:lstStyle/>
              <a:p>
                <a:pPr algn="ctr">
                  <a:lnSpc>
                    <a:spcPts val="3453"/>
                  </a:lnSpc>
                </a:pPr>
                <a:endParaRPr dirty="0"/>
              </a:p>
            </p:txBody>
          </p:sp>
        </p:grpSp>
        <p:grpSp>
          <p:nvGrpSpPr>
            <p:cNvPr id="1136" name="Group 31">
              <a:extLst>
                <a:ext uri="{FF2B5EF4-FFF2-40B4-BE49-F238E27FC236}">
                  <a16:creationId xmlns:a16="http://schemas.microsoft.com/office/drawing/2014/main" id="{EF01EC15-BDC7-2ADA-BA3F-E12FE2B1F162}"/>
                </a:ext>
              </a:extLst>
            </p:cNvPr>
            <p:cNvGrpSpPr/>
            <p:nvPr/>
          </p:nvGrpSpPr>
          <p:grpSpPr>
            <a:xfrm>
              <a:off x="40186635" y="13046263"/>
              <a:ext cx="1658222" cy="1805551"/>
              <a:chOff x="-394419" y="-494908"/>
              <a:chExt cx="1131019" cy="1231508"/>
            </a:xfrm>
          </p:grpSpPr>
          <p:sp>
            <p:nvSpPr>
              <p:cNvPr id="1138" name="Freeform 32">
                <a:extLst>
                  <a:ext uri="{FF2B5EF4-FFF2-40B4-BE49-F238E27FC236}">
                    <a16:creationId xmlns:a16="http://schemas.microsoft.com/office/drawing/2014/main" id="{84BCB216-F027-049F-3395-B35B3F067AF6}"/>
                  </a:ext>
                </a:extLst>
              </p:cNvPr>
              <p:cNvSpPr/>
              <p:nvPr/>
            </p:nvSpPr>
            <p:spPr>
              <a:xfrm>
                <a:off x="-394419" y="-494908"/>
                <a:ext cx="849821" cy="83338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dirty="0"/>
              </a:p>
            </p:txBody>
          </p:sp>
          <p:sp>
            <p:nvSpPr>
              <p:cNvPr id="1139" name="TextBox 33">
                <a:extLst>
                  <a:ext uri="{FF2B5EF4-FFF2-40B4-BE49-F238E27FC236}">
                    <a16:creationId xmlns:a16="http://schemas.microsoft.com/office/drawing/2014/main" id="{B6933293-5EC5-362D-F101-C69CD02099CB}"/>
                  </a:ext>
                </a:extLst>
              </p:cNvPr>
              <p:cNvSpPr txBox="1"/>
              <p:nvPr/>
            </p:nvSpPr>
            <p:spPr>
              <a:xfrm>
                <a:off x="76200" y="19050"/>
                <a:ext cx="660400" cy="717550"/>
              </a:xfrm>
              <a:prstGeom prst="rect">
                <a:avLst/>
              </a:prstGeom>
            </p:spPr>
            <p:txBody>
              <a:bodyPr lIns="50800" tIns="50800" rIns="50800" bIns="50800" rtlCol="0" anchor="ctr"/>
              <a:lstStyle/>
              <a:p>
                <a:pPr algn="ctr">
                  <a:lnSpc>
                    <a:spcPts val="3453"/>
                  </a:lnSpc>
                </a:pPr>
                <a:endParaRPr/>
              </a:p>
            </p:txBody>
          </p:sp>
        </p:grpSp>
        <p:grpSp>
          <p:nvGrpSpPr>
            <p:cNvPr id="39" name="Group 38">
              <a:extLst>
                <a:ext uri="{FF2B5EF4-FFF2-40B4-BE49-F238E27FC236}">
                  <a16:creationId xmlns:a16="http://schemas.microsoft.com/office/drawing/2014/main" id="{7952DCCA-FF37-32D9-F0A9-DF22D16ABDE9}"/>
                </a:ext>
              </a:extLst>
            </p:cNvPr>
            <p:cNvGrpSpPr/>
            <p:nvPr/>
          </p:nvGrpSpPr>
          <p:grpSpPr>
            <a:xfrm>
              <a:off x="32973503" y="9188584"/>
              <a:ext cx="3990079" cy="4557534"/>
              <a:chOff x="32973503" y="9188584"/>
              <a:chExt cx="3990079" cy="4557534"/>
            </a:xfrm>
          </p:grpSpPr>
          <p:sp>
            <p:nvSpPr>
              <p:cNvPr id="1094" name="TextBox 19">
                <a:extLst>
                  <a:ext uri="{FF2B5EF4-FFF2-40B4-BE49-F238E27FC236}">
                    <a16:creationId xmlns:a16="http://schemas.microsoft.com/office/drawing/2014/main" id="{112414D4-7DF6-8445-9CD2-753C70F4D8FE}"/>
                  </a:ext>
                </a:extLst>
              </p:cNvPr>
              <p:cNvSpPr txBox="1"/>
              <p:nvPr/>
            </p:nvSpPr>
            <p:spPr>
              <a:xfrm>
                <a:off x="33665870" y="11914592"/>
                <a:ext cx="2522728" cy="254298"/>
              </a:xfrm>
              <a:prstGeom prst="rect">
                <a:avLst/>
              </a:prstGeom>
            </p:spPr>
            <p:txBody>
              <a:bodyPr lIns="0" tIns="0" rIns="0" bIns="0" rtlCol="0" anchor="t">
                <a:spAutoFit/>
              </a:bodyPr>
              <a:lstStyle/>
              <a:p>
                <a:pPr algn="ctr">
                  <a:lnSpc>
                    <a:spcPts val="3453"/>
                  </a:lnSpc>
                </a:pPr>
                <a:r>
                  <a:rPr lang="en-US" sz="2466" dirty="0">
                    <a:solidFill>
                      <a:srgbClr val="FFFFFF"/>
                    </a:solidFill>
                    <a:latin typeface="Lazord Mono"/>
                    <a:ea typeface="Lazord Mono"/>
                    <a:cs typeface="Lazord Mono"/>
                    <a:sym typeface="Lazord Mono"/>
                  </a:rPr>
                  <a:t>TESTING</a:t>
                </a:r>
              </a:p>
            </p:txBody>
          </p:sp>
          <p:sp>
            <p:nvSpPr>
              <p:cNvPr id="1135" name="TextBox 30">
                <a:extLst>
                  <a:ext uri="{FF2B5EF4-FFF2-40B4-BE49-F238E27FC236}">
                    <a16:creationId xmlns:a16="http://schemas.microsoft.com/office/drawing/2014/main" id="{45F982C0-2B5C-A752-7058-36FEA19256BB}"/>
                  </a:ext>
                </a:extLst>
              </p:cNvPr>
              <p:cNvSpPr txBox="1"/>
              <p:nvPr/>
            </p:nvSpPr>
            <p:spPr>
              <a:xfrm>
                <a:off x="33353253" y="11812956"/>
                <a:ext cx="3409575" cy="448841"/>
              </a:xfrm>
              <a:prstGeom prst="rect">
                <a:avLst/>
              </a:prstGeom>
            </p:spPr>
            <p:txBody>
              <a:bodyPr lIns="0" tIns="0" rIns="0" bIns="0" rtlCol="0" anchor="t">
                <a:spAutoFit/>
              </a:bodyPr>
              <a:lstStyle/>
              <a:p>
                <a:pPr algn="ctr">
                  <a:lnSpc>
                    <a:spcPts val="3453"/>
                  </a:lnSpc>
                </a:pPr>
                <a:r>
                  <a:rPr lang="en-US" sz="3600" dirty="0">
                    <a:solidFill>
                      <a:srgbClr val="FFFFFF"/>
                    </a:solidFill>
                    <a:latin typeface="Arial" panose="020B0604020202020204" pitchFamily="34" charset="0"/>
                    <a:ea typeface="Lazord Mono"/>
                    <a:cs typeface="Arial" panose="020B0604020202020204" pitchFamily="34" charset="0"/>
                    <a:sym typeface="Lazord Mono"/>
                  </a:rPr>
                  <a:t>Testing</a:t>
                </a:r>
              </a:p>
            </p:txBody>
          </p:sp>
          <p:sp>
            <p:nvSpPr>
              <p:cNvPr id="1124" name="Freeform 46">
                <a:extLst>
                  <a:ext uri="{FF2B5EF4-FFF2-40B4-BE49-F238E27FC236}">
                    <a16:creationId xmlns:a16="http://schemas.microsoft.com/office/drawing/2014/main" id="{0E302D8B-D4EE-E3A9-92D2-16692F6B58DC}"/>
                  </a:ext>
                </a:extLst>
              </p:cNvPr>
              <p:cNvSpPr/>
              <p:nvPr/>
            </p:nvSpPr>
            <p:spPr>
              <a:xfrm>
                <a:off x="34727310" y="10501381"/>
                <a:ext cx="687268" cy="687268"/>
              </a:xfrm>
              <a:custGeom>
                <a:avLst/>
                <a:gdLst/>
                <a:ahLst/>
                <a:cxnLst/>
                <a:rect l="l" t="t" r="r" b="b"/>
                <a:pathLst>
                  <a:path w="954589" h="954589">
                    <a:moveTo>
                      <a:pt x="0" y="0"/>
                    </a:moveTo>
                    <a:lnTo>
                      <a:pt x="954589" y="0"/>
                    </a:lnTo>
                    <a:lnTo>
                      <a:pt x="954589" y="954589"/>
                    </a:lnTo>
                    <a:lnTo>
                      <a:pt x="0" y="95458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dirty="0"/>
              </a:p>
            </p:txBody>
          </p:sp>
          <p:grpSp>
            <p:nvGrpSpPr>
              <p:cNvPr id="1154" name="Group 1153">
                <a:extLst>
                  <a:ext uri="{FF2B5EF4-FFF2-40B4-BE49-F238E27FC236}">
                    <a16:creationId xmlns:a16="http://schemas.microsoft.com/office/drawing/2014/main" id="{9AFE0BE1-04AA-EA4F-E27E-CBF439DA60C9}"/>
                  </a:ext>
                </a:extLst>
              </p:cNvPr>
              <p:cNvGrpSpPr/>
              <p:nvPr/>
            </p:nvGrpSpPr>
            <p:grpSpPr>
              <a:xfrm>
                <a:off x="32973503" y="9188584"/>
                <a:ext cx="3990079" cy="4557534"/>
                <a:chOff x="38989293" y="12958675"/>
                <a:chExt cx="3990079" cy="4557534"/>
              </a:xfrm>
            </p:grpSpPr>
            <p:grpSp>
              <p:nvGrpSpPr>
                <p:cNvPr id="1144" name="Group 24">
                  <a:extLst>
                    <a:ext uri="{FF2B5EF4-FFF2-40B4-BE49-F238E27FC236}">
                      <a16:creationId xmlns:a16="http://schemas.microsoft.com/office/drawing/2014/main" id="{A4C4C2C8-74B3-9373-B3CC-123994CAA4D5}"/>
                    </a:ext>
                  </a:extLst>
                </p:cNvPr>
                <p:cNvGrpSpPr/>
                <p:nvPr/>
              </p:nvGrpSpPr>
              <p:grpSpPr>
                <a:xfrm>
                  <a:off x="38989293" y="13904452"/>
                  <a:ext cx="3990079" cy="3611757"/>
                  <a:chOff x="5963" y="13261"/>
                  <a:chExt cx="1262686" cy="1142963"/>
                </a:xfrm>
              </p:grpSpPr>
              <p:sp>
                <p:nvSpPr>
                  <p:cNvPr id="1153" name="Freeform 25">
                    <a:extLst>
                      <a:ext uri="{FF2B5EF4-FFF2-40B4-BE49-F238E27FC236}">
                        <a16:creationId xmlns:a16="http://schemas.microsoft.com/office/drawing/2014/main" id="{D86D6505-E0EB-E454-2DF0-4855BE8471C8}"/>
                      </a:ext>
                    </a:extLst>
                  </p:cNvPr>
                  <p:cNvSpPr/>
                  <p:nvPr/>
                </p:nvSpPr>
                <p:spPr>
                  <a:xfrm>
                    <a:off x="5963" y="13261"/>
                    <a:ext cx="1262686" cy="1142963"/>
                  </a:xfrm>
                  <a:custGeom>
                    <a:avLst/>
                    <a:gdLst/>
                    <a:ahLst/>
                    <a:cxnLst/>
                    <a:rect l="l" t="t" r="r" b="b"/>
                    <a:pathLst>
                      <a:path w="1262686" h="1142963">
                        <a:moveTo>
                          <a:pt x="1138226" y="1142963"/>
                        </a:moveTo>
                        <a:lnTo>
                          <a:pt x="124460" y="1142963"/>
                        </a:lnTo>
                        <a:cubicBezTo>
                          <a:pt x="55880" y="1142963"/>
                          <a:pt x="0" y="1087083"/>
                          <a:pt x="0" y="1018503"/>
                        </a:cubicBezTo>
                        <a:lnTo>
                          <a:pt x="0" y="124460"/>
                        </a:lnTo>
                        <a:cubicBezTo>
                          <a:pt x="0" y="55880"/>
                          <a:pt x="55880" y="0"/>
                          <a:pt x="124460" y="0"/>
                        </a:cubicBezTo>
                        <a:lnTo>
                          <a:pt x="1138226" y="0"/>
                        </a:lnTo>
                        <a:cubicBezTo>
                          <a:pt x="1206806" y="0"/>
                          <a:pt x="1262686" y="55880"/>
                          <a:pt x="1262686" y="124460"/>
                        </a:cubicBezTo>
                        <a:lnTo>
                          <a:pt x="1262686" y="1018503"/>
                        </a:lnTo>
                        <a:cubicBezTo>
                          <a:pt x="1262686" y="1087083"/>
                          <a:pt x="1206806" y="1142963"/>
                          <a:pt x="1138226" y="1142963"/>
                        </a:cubicBezTo>
                        <a:close/>
                      </a:path>
                    </a:pathLst>
                  </a:custGeom>
                  <a:solidFill>
                    <a:srgbClr val="AAC6E7"/>
                  </a:solidFill>
                  <a:ln>
                    <a:solidFill>
                      <a:schemeClr val="accent1">
                        <a:shade val="15000"/>
                      </a:schemeClr>
                    </a:solidFill>
                  </a:ln>
                </p:spPr>
                <p:txBody>
                  <a:bodyPr lIns="228600" tIns="731520" rIns="228600"/>
                  <a:lstStyle/>
                  <a:p>
                    <a:r>
                      <a:rPr lang="en-US" sz="2800" b="1" dirty="0">
                        <a:latin typeface="Arial" panose="020B0604020202020204" pitchFamily="34" charset="0"/>
                        <a:cs typeface="Arial" panose="020B0604020202020204" pitchFamily="34" charset="0"/>
                      </a:rPr>
                      <a:t>Implementation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Building feedback systems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Human-robot interaction framework</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Safety system integration</a:t>
                    </a:r>
                  </a:p>
                </p:txBody>
              </p:sp>
            </p:grpSp>
            <p:grpSp>
              <p:nvGrpSpPr>
                <p:cNvPr id="1145" name="Group 26">
                  <a:extLst>
                    <a:ext uri="{FF2B5EF4-FFF2-40B4-BE49-F238E27FC236}">
                      <a16:creationId xmlns:a16="http://schemas.microsoft.com/office/drawing/2014/main" id="{12532D44-1DDE-6941-F781-C1D36A7C19E6}"/>
                    </a:ext>
                  </a:extLst>
                </p:cNvPr>
                <p:cNvGrpSpPr/>
                <p:nvPr/>
              </p:nvGrpSpPr>
              <p:grpSpPr>
                <a:xfrm>
                  <a:off x="40136414" y="12958675"/>
                  <a:ext cx="1658153" cy="1658152"/>
                  <a:chOff x="0" y="0"/>
                  <a:chExt cx="812800" cy="812800"/>
                </a:xfrm>
              </p:grpSpPr>
              <p:sp>
                <p:nvSpPr>
                  <p:cNvPr id="1151" name="Freeform 27">
                    <a:extLst>
                      <a:ext uri="{FF2B5EF4-FFF2-40B4-BE49-F238E27FC236}">
                        <a16:creationId xmlns:a16="http://schemas.microsoft.com/office/drawing/2014/main" id="{8344FDDA-2A70-FE4D-F5A9-2E6F2F29E9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E99A2"/>
                  </a:solidFill>
                </p:spPr>
                <p:txBody>
                  <a:bodyPr/>
                  <a:lstStyle/>
                  <a:p>
                    <a:endParaRPr lang="en-US"/>
                  </a:p>
                </p:txBody>
              </p:sp>
              <p:sp>
                <p:nvSpPr>
                  <p:cNvPr id="1152" name="TextBox 28">
                    <a:extLst>
                      <a:ext uri="{FF2B5EF4-FFF2-40B4-BE49-F238E27FC236}">
                        <a16:creationId xmlns:a16="http://schemas.microsoft.com/office/drawing/2014/main" id="{33E530B9-64AC-DE6E-D48C-EADBE4EEC827}"/>
                      </a:ext>
                    </a:extLst>
                  </p:cNvPr>
                  <p:cNvSpPr txBox="1"/>
                  <p:nvPr/>
                </p:nvSpPr>
                <p:spPr>
                  <a:xfrm>
                    <a:off x="76200" y="19050"/>
                    <a:ext cx="660400" cy="717550"/>
                  </a:xfrm>
                  <a:prstGeom prst="rect">
                    <a:avLst/>
                  </a:prstGeom>
                </p:spPr>
                <p:txBody>
                  <a:bodyPr lIns="50800" tIns="50800" rIns="50800" bIns="50800" rtlCol="0" anchor="ctr"/>
                  <a:lstStyle/>
                  <a:p>
                    <a:pPr algn="ctr">
                      <a:lnSpc>
                        <a:spcPts val="3453"/>
                      </a:lnSpc>
                    </a:pPr>
                    <a:endParaRPr/>
                  </a:p>
                </p:txBody>
              </p:sp>
            </p:grpSp>
            <p:grpSp>
              <p:nvGrpSpPr>
                <p:cNvPr id="1147" name="Group 31">
                  <a:extLst>
                    <a:ext uri="{FF2B5EF4-FFF2-40B4-BE49-F238E27FC236}">
                      <a16:creationId xmlns:a16="http://schemas.microsoft.com/office/drawing/2014/main" id="{EDAB8F2C-377A-86A1-20EF-4E1D4BD1EB7E}"/>
                    </a:ext>
                  </a:extLst>
                </p:cNvPr>
                <p:cNvGrpSpPr/>
                <p:nvPr/>
              </p:nvGrpSpPr>
              <p:grpSpPr>
                <a:xfrm>
                  <a:off x="40369654" y="13198740"/>
                  <a:ext cx="1191671" cy="1191671"/>
                  <a:chOff x="0" y="0"/>
                  <a:chExt cx="812800" cy="812800"/>
                </a:xfrm>
              </p:grpSpPr>
              <p:sp>
                <p:nvSpPr>
                  <p:cNvPr id="1149" name="Freeform 32">
                    <a:extLst>
                      <a:ext uri="{FF2B5EF4-FFF2-40B4-BE49-F238E27FC236}">
                        <a16:creationId xmlns:a16="http://schemas.microsoft.com/office/drawing/2014/main" id="{7B037CA6-9C5F-9BBF-FDF6-48320F37C2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dirty="0"/>
                  </a:p>
                </p:txBody>
              </p:sp>
              <p:sp>
                <p:nvSpPr>
                  <p:cNvPr id="1150" name="TextBox 33">
                    <a:extLst>
                      <a:ext uri="{FF2B5EF4-FFF2-40B4-BE49-F238E27FC236}">
                        <a16:creationId xmlns:a16="http://schemas.microsoft.com/office/drawing/2014/main" id="{2CD45578-3F12-99DC-B314-06D6B79345DF}"/>
                      </a:ext>
                    </a:extLst>
                  </p:cNvPr>
                  <p:cNvSpPr txBox="1"/>
                  <p:nvPr/>
                </p:nvSpPr>
                <p:spPr>
                  <a:xfrm>
                    <a:off x="76200" y="19050"/>
                    <a:ext cx="660400" cy="717550"/>
                  </a:xfrm>
                  <a:prstGeom prst="rect">
                    <a:avLst/>
                  </a:prstGeom>
                </p:spPr>
                <p:txBody>
                  <a:bodyPr lIns="50800" tIns="50800" rIns="50800" bIns="50800" rtlCol="0" anchor="ctr"/>
                  <a:lstStyle/>
                  <a:p>
                    <a:pPr algn="ctr">
                      <a:lnSpc>
                        <a:spcPts val="3453"/>
                      </a:lnSpc>
                    </a:pPr>
                    <a:endParaRPr/>
                  </a:p>
                </p:txBody>
              </p:sp>
            </p:grpSp>
            <p:sp>
              <p:nvSpPr>
                <p:cNvPr id="1125" name="Freeform 47">
                  <a:extLst>
                    <a:ext uri="{FF2B5EF4-FFF2-40B4-BE49-F238E27FC236}">
                      <a16:creationId xmlns:a16="http://schemas.microsoft.com/office/drawing/2014/main" id="{1689C936-89B9-0CA2-FE62-FE212EACBC56}"/>
                    </a:ext>
                  </a:extLst>
                </p:cNvPr>
                <p:cNvSpPr/>
                <p:nvPr/>
              </p:nvSpPr>
              <p:spPr>
                <a:xfrm>
                  <a:off x="40478530" y="13480498"/>
                  <a:ext cx="1001397" cy="623370"/>
                </a:xfrm>
                <a:custGeom>
                  <a:avLst/>
                  <a:gdLst/>
                  <a:ahLst/>
                  <a:cxnLst/>
                  <a:rect l="l" t="t" r="r" b="b"/>
                  <a:pathLst>
                    <a:path w="1238718" h="771102">
                      <a:moveTo>
                        <a:pt x="0" y="0"/>
                      </a:moveTo>
                      <a:lnTo>
                        <a:pt x="1238718" y="0"/>
                      </a:lnTo>
                      <a:lnTo>
                        <a:pt x="1238718" y="771102"/>
                      </a:lnTo>
                      <a:lnTo>
                        <a:pt x="0" y="77110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dirty="0"/>
                </a:p>
              </p:txBody>
            </p:sp>
          </p:grpSp>
        </p:grpSp>
        <p:sp>
          <p:nvSpPr>
            <p:cNvPr id="25" name="Freeform 46">
              <a:extLst>
                <a:ext uri="{FF2B5EF4-FFF2-40B4-BE49-F238E27FC236}">
                  <a16:creationId xmlns:a16="http://schemas.microsoft.com/office/drawing/2014/main" id="{E016098A-A6F8-BED1-1006-A07287DC6FFB}"/>
                </a:ext>
              </a:extLst>
            </p:cNvPr>
            <p:cNvSpPr/>
            <p:nvPr/>
          </p:nvSpPr>
          <p:spPr>
            <a:xfrm>
              <a:off x="40465975" y="13313554"/>
              <a:ext cx="687268" cy="687268"/>
            </a:xfrm>
            <a:custGeom>
              <a:avLst/>
              <a:gdLst/>
              <a:ahLst/>
              <a:cxnLst/>
              <a:rect l="l" t="t" r="r" b="b"/>
              <a:pathLst>
                <a:path w="954589" h="954589">
                  <a:moveTo>
                    <a:pt x="0" y="0"/>
                  </a:moveTo>
                  <a:lnTo>
                    <a:pt x="954589" y="0"/>
                  </a:lnTo>
                  <a:lnTo>
                    <a:pt x="954589" y="954589"/>
                  </a:lnTo>
                  <a:lnTo>
                    <a:pt x="0" y="95458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dirty="0"/>
            </a:p>
          </p:txBody>
        </p:sp>
        <p:sp>
          <p:nvSpPr>
            <p:cNvPr id="28" name="TextBox 27">
              <a:extLst>
                <a:ext uri="{FF2B5EF4-FFF2-40B4-BE49-F238E27FC236}">
                  <a16:creationId xmlns:a16="http://schemas.microsoft.com/office/drawing/2014/main" id="{67C442A6-2BC0-DFF0-F417-30ABFA188C8B}"/>
                </a:ext>
              </a:extLst>
            </p:cNvPr>
            <p:cNvSpPr txBox="1"/>
            <p:nvPr/>
          </p:nvSpPr>
          <p:spPr>
            <a:xfrm>
              <a:off x="38821167" y="7433403"/>
              <a:ext cx="3894136" cy="3620660"/>
            </a:xfrm>
            <a:prstGeom prst="rect">
              <a:avLst/>
            </a:prstGeom>
            <a:noFill/>
          </p:spPr>
          <p:txBody>
            <a:bodyPr wrap="square" lIns="228600" tIns="822960" rIns="228600" rtlCol="0">
              <a:noAutofit/>
            </a:bodyPr>
            <a:lstStyle/>
            <a:p>
              <a:r>
                <a:rPr lang="en-US" sz="2800" b="1" dirty="0">
                  <a:latin typeface="Arial" panose="020B0604020202020204" pitchFamily="34" charset="0"/>
                  <a:cs typeface="Arial" panose="020B0604020202020204" pitchFamily="34" charset="0"/>
                </a:rPr>
                <a:t>Development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Focus on core infrastructure RealSense and Isaac Sim</a:t>
              </a:r>
            </a:p>
            <a:p>
              <a:endParaRPr lang="en-US" sz="2800" b="1"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7D1B5A1-5A74-60E1-D18F-CBC7EF5B8F17}"/>
                </a:ext>
              </a:extLst>
            </p:cNvPr>
            <p:cNvSpPr txBox="1"/>
            <p:nvPr/>
          </p:nvSpPr>
          <p:spPr>
            <a:xfrm>
              <a:off x="38842152" y="13748293"/>
              <a:ext cx="3894136" cy="3620660"/>
            </a:xfrm>
            <a:prstGeom prst="rect">
              <a:avLst/>
            </a:prstGeom>
            <a:noFill/>
          </p:spPr>
          <p:txBody>
            <a:bodyPr wrap="square" lIns="228600" tIns="731520" rIns="228600" rtlCol="0">
              <a:noAutofit/>
            </a:bodyPr>
            <a:lstStyle/>
            <a:p>
              <a:r>
                <a:rPr lang="en-US" sz="2800" b="1" dirty="0">
                  <a:latin typeface="Arial" panose="020B0604020202020204" pitchFamily="34" charset="0"/>
                  <a:cs typeface="Arial" panose="020B0604020202020204" pitchFamily="34" charset="0"/>
                </a:rPr>
                <a:t>Testing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System testing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Performance optimization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User validation</a:t>
              </a:r>
            </a:p>
            <a:p>
              <a:endParaRPr lang="en-US" sz="2800" b="1" dirty="0">
                <a:latin typeface="Arial" panose="020B0604020202020204" pitchFamily="34" charset="0"/>
                <a:cs typeface="Arial" panose="020B0604020202020204" pitchFamily="34" charset="0"/>
              </a:endParaRPr>
            </a:p>
          </p:txBody>
        </p:sp>
      </p:grpSp>
      <p:pic>
        <p:nvPicPr>
          <p:cNvPr id="12" name="Picture 11" descr="A grey cube with black squares&#10;&#10;AI-generated content may be incorrect.">
            <a:extLst>
              <a:ext uri="{FF2B5EF4-FFF2-40B4-BE49-F238E27FC236}">
                <a16:creationId xmlns:a16="http://schemas.microsoft.com/office/drawing/2014/main" id="{2EEF5404-D138-6315-C668-51BC7A0AAA40}"/>
              </a:ext>
            </a:extLst>
          </p:cNvPr>
          <p:cNvPicPr>
            <a:picLocks noChangeAspect="1"/>
          </p:cNvPicPr>
          <p:nvPr/>
        </p:nvPicPr>
        <p:blipFill>
          <a:blip r:embed="rId20"/>
          <a:stretch>
            <a:fillRect/>
          </a:stretch>
        </p:blipFill>
        <p:spPr>
          <a:xfrm>
            <a:off x="29762588" y="18866870"/>
            <a:ext cx="1828800" cy="1828800"/>
          </a:xfrm>
          <a:prstGeom prst="rect">
            <a:avLst/>
          </a:prstGeom>
          <a:effectLst>
            <a:outerShdw blurRad="76200" dir="13500000" sy="23000" kx="1200000" algn="br" rotWithShape="0">
              <a:prstClr val="black">
                <a:alpha val="20000"/>
              </a:prstClr>
            </a:outerShdw>
          </a:effectLst>
        </p:spPr>
      </p:pic>
      <p:sp>
        <p:nvSpPr>
          <p:cNvPr id="18" name="Rectangle: Rounded Corners 17">
            <a:extLst>
              <a:ext uri="{FF2B5EF4-FFF2-40B4-BE49-F238E27FC236}">
                <a16:creationId xmlns:a16="http://schemas.microsoft.com/office/drawing/2014/main" id="{5C32E1FB-C9A0-38F9-29A1-4BB519274456}"/>
              </a:ext>
            </a:extLst>
          </p:cNvPr>
          <p:cNvSpPr/>
          <p:nvPr/>
        </p:nvSpPr>
        <p:spPr>
          <a:xfrm>
            <a:off x="457200" y="21488400"/>
            <a:ext cx="10972800" cy="5029200"/>
          </a:xfrm>
          <a:prstGeom prst="roundRect">
            <a:avLst>
              <a:gd name="adj" fmla="val 3100"/>
            </a:avLst>
          </a:prstGeom>
          <a:solidFill>
            <a:schemeClr val="bg1"/>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Arial" panose="020B0604020202020204" pitchFamily="34" charset="0"/>
                <a:cs typeface="Arial" panose="020B0604020202020204" pitchFamily="34" charset="0"/>
              </a:rPr>
              <a:t>Building on Success</a:t>
            </a:r>
          </a:p>
          <a:p>
            <a:pPr marL="685800" indent="-6858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Phase 1 established virtual choreography of robotic movements</a:t>
            </a:r>
          </a:p>
          <a:p>
            <a:pPr marL="685800" indent="-6858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Phase 2 introduced basic proximity detection with "go/no-go" zones</a:t>
            </a:r>
          </a:p>
          <a:p>
            <a:pPr marL="685800" indent="-685800">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Phase 3 demonstrates enhanced human detection and arm rerouting functionality</a:t>
            </a:r>
          </a:p>
          <a:p>
            <a:endParaRPr lang="en-US" sz="3600" dirty="0"/>
          </a:p>
        </p:txBody>
      </p:sp>
      <p:pic>
        <p:nvPicPr>
          <p:cNvPr id="20" name="Picture 19" descr="A green circle with black hand in it&#10;&#10;AI-generated content may be incorrect.">
            <a:extLst>
              <a:ext uri="{FF2B5EF4-FFF2-40B4-BE49-F238E27FC236}">
                <a16:creationId xmlns:a16="http://schemas.microsoft.com/office/drawing/2014/main" id="{C3A38329-74C9-5EBA-D59C-E6B2DBFD0128}"/>
              </a:ext>
            </a:extLst>
          </p:cNvPr>
          <p:cNvPicPr>
            <a:picLocks noChangeAspect="1"/>
          </p:cNvPicPr>
          <p:nvPr/>
        </p:nvPicPr>
        <p:blipFill>
          <a:blip r:embed="rId21"/>
          <a:srcRect l="10300" t="10369" r="10300" b="10369"/>
          <a:stretch/>
        </p:blipFill>
        <p:spPr>
          <a:xfrm>
            <a:off x="23858676" y="18865736"/>
            <a:ext cx="1832006" cy="1828800"/>
          </a:xfrm>
          <a:prstGeom prst="rect">
            <a:avLst/>
          </a:prstGeom>
          <a:effectLst>
            <a:outerShdw blurRad="76200" dir="13500000" sy="23000" kx="1200000" algn="br" rotWithShape="0">
              <a:prstClr val="black">
                <a:alpha val="20000"/>
              </a:prstClr>
            </a:outerShdw>
          </a:effectLst>
        </p:spPr>
      </p:pic>
      <p:sp>
        <p:nvSpPr>
          <p:cNvPr id="23" name="TextBox 22">
            <a:extLst>
              <a:ext uri="{FF2B5EF4-FFF2-40B4-BE49-F238E27FC236}">
                <a16:creationId xmlns:a16="http://schemas.microsoft.com/office/drawing/2014/main" id="{33745B42-DB2D-BE35-E572-F7835F771A6C}"/>
              </a:ext>
            </a:extLst>
          </p:cNvPr>
          <p:cNvSpPr txBox="1"/>
          <p:nvPr/>
        </p:nvSpPr>
        <p:spPr>
          <a:xfrm>
            <a:off x="23779887" y="20854233"/>
            <a:ext cx="1989584" cy="707886"/>
          </a:xfrm>
          <a:prstGeom prst="rect">
            <a:avLst/>
          </a:prstGeom>
          <a:noFill/>
        </p:spPr>
        <p:txBody>
          <a:bodyPr wrap="none" rtlCol="0">
            <a:spAutoFit/>
          </a:bodyPr>
          <a:lstStyle/>
          <a:p>
            <a:r>
              <a:rPr lang="en-US" sz="4000" b="1" dirty="0" err="1"/>
              <a:t>Nuitrack</a:t>
            </a:r>
            <a:endParaRPr lang="en-US" sz="4000" b="1" dirty="0"/>
          </a:p>
        </p:txBody>
      </p:sp>
      <p:sp>
        <p:nvSpPr>
          <p:cNvPr id="24" name="TextBox 23">
            <a:extLst>
              <a:ext uri="{FF2B5EF4-FFF2-40B4-BE49-F238E27FC236}">
                <a16:creationId xmlns:a16="http://schemas.microsoft.com/office/drawing/2014/main" id="{6703BDE0-F395-F901-E9F4-6B4F197D4E03}"/>
              </a:ext>
            </a:extLst>
          </p:cNvPr>
          <p:cNvSpPr txBox="1"/>
          <p:nvPr/>
        </p:nvSpPr>
        <p:spPr>
          <a:xfrm>
            <a:off x="26161623" y="20770363"/>
            <a:ext cx="3421834" cy="707886"/>
          </a:xfrm>
          <a:prstGeom prst="rect">
            <a:avLst/>
          </a:prstGeom>
          <a:noFill/>
        </p:spPr>
        <p:txBody>
          <a:bodyPr wrap="none" rtlCol="0">
            <a:spAutoFit/>
          </a:bodyPr>
          <a:lstStyle/>
          <a:p>
            <a:r>
              <a:rPr lang="en-US" sz="4000" b="1" dirty="0"/>
              <a:t>Intel RealSense</a:t>
            </a:r>
          </a:p>
        </p:txBody>
      </p:sp>
      <p:sp>
        <p:nvSpPr>
          <p:cNvPr id="26" name="TextBox 25">
            <a:extLst>
              <a:ext uri="{FF2B5EF4-FFF2-40B4-BE49-F238E27FC236}">
                <a16:creationId xmlns:a16="http://schemas.microsoft.com/office/drawing/2014/main" id="{6BA31202-CBD6-8011-F23D-9548A88939B4}"/>
              </a:ext>
            </a:extLst>
          </p:cNvPr>
          <p:cNvSpPr txBox="1"/>
          <p:nvPr/>
        </p:nvSpPr>
        <p:spPr>
          <a:xfrm>
            <a:off x="30005169" y="20788720"/>
            <a:ext cx="1343638" cy="707886"/>
          </a:xfrm>
          <a:prstGeom prst="rect">
            <a:avLst/>
          </a:prstGeom>
          <a:noFill/>
        </p:spPr>
        <p:txBody>
          <a:bodyPr wrap="none" rtlCol="0">
            <a:spAutoFit/>
          </a:bodyPr>
          <a:lstStyle/>
          <a:p>
            <a:r>
              <a:rPr lang="en-US" sz="4000" b="1" dirty="0"/>
              <a:t>Unity</a:t>
            </a:r>
          </a:p>
        </p:txBody>
      </p:sp>
      <p:sp>
        <p:nvSpPr>
          <p:cNvPr id="17" name="Rectangle 16">
            <a:extLst>
              <a:ext uri="{FF2B5EF4-FFF2-40B4-BE49-F238E27FC236}">
                <a16:creationId xmlns:a16="http://schemas.microsoft.com/office/drawing/2014/main" id="{90A46BA3-9E18-1CD4-B212-6F307A11C244}"/>
              </a:ext>
            </a:extLst>
          </p:cNvPr>
          <p:cNvSpPr/>
          <p:nvPr/>
        </p:nvSpPr>
        <p:spPr>
          <a:xfrm>
            <a:off x="26044035" y="13049770"/>
            <a:ext cx="908427" cy="36143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E8A29D7-A215-97F2-A96B-235FC11E42B8}"/>
              </a:ext>
            </a:extLst>
          </p:cNvPr>
          <p:cNvSpPr/>
          <p:nvPr/>
        </p:nvSpPr>
        <p:spPr>
          <a:xfrm>
            <a:off x="26533915" y="15803765"/>
            <a:ext cx="908427" cy="36143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10">
            <a:extLst>
              <a:ext uri="{FF2B5EF4-FFF2-40B4-BE49-F238E27FC236}">
                <a16:creationId xmlns:a16="http://schemas.microsoft.com/office/drawing/2014/main" id="{320D2164-3794-08B7-7F6D-94E4E41C2481}"/>
              </a:ext>
            </a:extLst>
          </p:cNvPr>
          <p:cNvSpPr/>
          <p:nvPr/>
        </p:nvSpPr>
        <p:spPr>
          <a:xfrm flipH="1">
            <a:off x="26517600" y="12801600"/>
            <a:ext cx="5029200" cy="3656781"/>
          </a:xfrm>
          <a:prstGeom prst="parallelogram">
            <a:avLst>
              <a:gd name="adj" fmla="val 1701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3861456C-84AE-C639-FC48-239E3D464A6D}"/>
              </a:ext>
            </a:extLst>
          </p:cNvPr>
          <p:cNvSpPr/>
          <p:nvPr/>
        </p:nvSpPr>
        <p:spPr>
          <a:xfrm flipH="1">
            <a:off x="21945600" y="12801600"/>
            <a:ext cx="5029200" cy="3656781"/>
          </a:xfrm>
          <a:prstGeom prst="parallelogram">
            <a:avLst>
              <a:gd name="adj" fmla="val 1701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6" descr="The Comprehensive Guide to Robots (Cobots) on RS Marketplace">
            <a:extLst>
              <a:ext uri="{FF2B5EF4-FFF2-40B4-BE49-F238E27FC236}">
                <a16:creationId xmlns:a16="http://schemas.microsoft.com/office/drawing/2014/main" id="{281AB8A6-DA3D-7057-FCA0-6B09FD6CD19D}"/>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15110" t="19505" r="26643" b="12757"/>
          <a:stretch/>
        </p:blipFill>
        <p:spPr bwMode="auto">
          <a:xfrm>
            <a:off x="25408189" y="7464210"/>
            <a:ext cx="6141978" cy="7521789"/>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21" name="Cube 20">
            <a:extLst>
              <a:ext uri="{FF2B5EF4-FFF2-40B4-BE49-F238E27FC236}">
                <a16:creationId xmlns:a16="http://schemas.microsoft.com/office/drawing/2014/main" id="{4ABC2B25-C7D6-8BF2-4F16-BE0956E87616}"/>
              </a:ext>
            </a:extLst>
          </p:cNvPr>
          <p:cNvSpPr/>
          <p:nvPr/>
        </p:nvSpPr>
        <p:spPr>
          <a:xfrm>
            <a:off x="24772873" y="12967680"/>
            <a:ext cx="914400" cy="914400"/>
          </a:xfrm>
          <a:prstGeom prst="cube">
            <a:avLst/>
          </a:prstGeom>
          <a:solidFill>
            <a:srgbClr val="FF0000"/>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ube 21">
            <a:extLst>
              <a:ext uri="{FF2B5EF4-FFF2-40B4-BE49-F238E27FC236}">
                <a16:creationId xmlns:a16="http://schemas.microsoft.com/office/drawing/2014/main" id="{4943DFF8-2397-2258-5707-6D6BC9A0E242}"/>
              </a:ext>
            </a:extLst>
          </p:cNvPr>
          <p:cNvSpPr/>
          <p:nvPr/>
        </p:nvSpPr>
        <p:spPr>
          <a:xfrm>
            <a:off x="22898588" y="14816230"/>
            <a:ext cx="914400" cy="914400"/>
          </a:xfrm>
          <a:prstGeom prst="cube">
            <a:avLst/>
          </a:prstGeom>
          <a:solidFill>
            <a:srgbClr val="FF0000"/>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A22840D-6765-67AB-927A-5BB7FF28DE7F}"/>
              </a:ext>
            </a:extLst>
          </p:cNvPr>
          <p:cNvSpPr txBox="1"/>
          <p:nvPr/>
        </p:nvSpPr>
        <p:spPr>
          <a:xfrm>
            <a:off x="29298899" y="16588727"/>
            <a:ext cx="2424062"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(not to scale)</a:t>
            </a:r>
          </a:p>
        </p:txBody>
      </p:sp>
      <p:pic>
        <p:nvPicPr>
          <p:cNvPr id="57" name="Picture 56" descr="A camera lens on a black background&#10;&#10;AI-generated content may be incorrect.">
            <a:extLst>
              <a:ext uri="{FF2B5EF4-FFF2-40B4-BE49-F238E27FC236}">
                <a16:creationId xmlns:a16="http://schemas.microsoft.com/office/drawing/2014/main" id="{C62C3C8F-E14E-981F-BC8F-5ECCF733B735}"/>
              </a:ext>
            </a:extLst>
          </p:cNvPr>
          <p:cNvPicPr>
            <a:picLocks noChangeAspect="1"/>
          </p:cNvPicPr>
          <p:nvPr/>
        </p:nvPicPr>
        <p:blipFill>
          <a:blip r:embed="rId23"/>
          <a:srcRect t="37956" b="37956"/>
          <a:stretch/>
        </p:blipFill>
        <p:spPr>
          <a:xfrm>
            <a:off x="27798938" y="14126311"/>
            <a:ext cx="1828800" cy="440505"/>
          </a:xfrm>
          <a:prstGeom prst="rect">
            <a:avLst/>
          </a:prstGeom>
        </p:spPr>
      </p:pic>
      <p:sp>
        <p:nvSpPr>
          <p:cNvPr id="63" name="Isosceles Triangle 62">
            <a:extLst>
              <a:ext uri="{FF2B5EF4-FFF2-40B4-BE49-F238E27FC236}">
                <a16:creationId xmlns:a16="http://schemas.microsoft.com/office/drawing/2014/main" id="{65AECC7E-3E9A-3ABA-4AC1-596ACCE2A26D}"/>
              </a:ext>
            </a:extLst>
          </p:cNvPr>
          <p:cNvSpPr/>
          <p:nvPr/>
        </p:nvSpPr>
        <p:spPr>
          <a:xfrm rot="5400000">
            <a:off x="21681310" y="9807849"/>
            <a:ext cx="7244473" cy="7076305"/>
          </a:xfrm>
          <a:prstGeom prst="triangle">
            <a:avLst>
              <a:gd name="adj" fmla="val 64112"/>
            </a:avLst>
          </a:prstGeom>
          <a:solidFill>
            <a:srgbClr val="7BCB5D">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860</TotalTime>
  <Words>480</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Lazord Mono</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Gianni Bautista</cp:lastModifiedBy>
  <cp:revision>65</cp:revision>
  <cp:lastPrinted>2020-02-13T13:03:36Z</cp:lastPrinted>
  <dcterms:created xsi:type="dcterms:W3CDTF">2018-02-06T18:12:23Z</dcterms:created>
  <dcterms:modified xsi:type="dcterms:W3CDTF">2025-03-31T02:39:50Z</dcterms:modified>
</cp:coreProperties>
</file>