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0033CC"/>
    <a:srgbClr val="AAC6E7"/>
    <a:srgbClr val="A7DEC1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133" autoAdjust="0"/>
  </p:normalViewPr>
  <p:slideViewPr>
    <p:cSldViewPr snapToGrid="0" snapToObjects="1">
      <p:cViewPr>
        <p:scale>
          <a:sx n="25" d="100"/>
          <a:sy n="25" d="100"/>
        </p:scale>
        <p:origin x="1506" y="-3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Comprehensive system testing Performance optimization User validation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ECC8B-79EC-4466-A79D-D1AE009D5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1"/>
            <a:ext cx="20116800" cy="950976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57200" y="2971800"/>
            <a:ext cx="4081326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457200" y="5486400"/>
            <a:ext cx="10972800" cy="15544800"/>
          </a:xfrm>
          <a:prstGeom prst="roundRect">
            <a:avLst>
              <a:gd name="adj" fmla="val 182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486400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4036" y="18336543"/>
            <a:ext cx="10515600" cy="950976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017047" y="6412528"/>
            <a:ext cx="9809703" cy="5190257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344400" y="7315200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Efficiently organize while adapting to changes.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Rerouting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arm reroutes based on human proximity and position to avoid potential collisions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need to halt.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Avoid slowdowns due to excessive halting.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6149474" y="9655786"/>
            <a:ext cx="7777869" cy="73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610800"/>
            <a:ext cx="13419058" cy="21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300B355-879D-6D3E-DA31-8CEE14E4CAEE}"/>
              </a:ext>
            </a:extLst>
          </p:cNvPr>
          <p:cNvGrpSpPr/>
          <p:nvPr/>
        </p:nvGrpSpPr>
        <p:grpSpPr>
          <a:xfrm>
            <a:off x="12420190" y="19377436"/>
            <a:ext cx="12987999" cy="8030222"/>
            <a:chOff x="16481916" y="18726693"/>
            <a:chExt cx="14060046" cy="8693047"/>
          </a:xfrm>
        </p:grpSpPr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C2FED081-F347-DFD9-DCBE-7500C7E2771B}"/>
                </a:ext>
              </a:extLst>
            </p:cNvPr>
            <p:cNvSpPr/>
            <p:nvPr/>
          </p:nvSpPr>
          <p:spPr>
            <a:xfrm flipV="1">
              <a:off x="17129998" y="2124446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Bent 54">
              <a:extLst>
                <a:ext uri="{FF2B5EF4-FFF2-40B4-BE49-F238E27FC236}">
                  <a16:creationId xmlns:a16="http://schemas.microsoft.com/office/drawing/2014/main" id="{7DEFEE5D-B530-9711-BD23-340781E7F8ED}"/>
                </a:ext>
              </a:extLst>
            </p:cNvPr>
            <p:cNvSpPr/>
            <p:nvPr/>
          </p:nvSpPr>
          <p:spPr>
            <a:xfrm flipV="1">
              <a:off x="19148929" y="2330081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6C5597B8-0C29-8187-5079-E9F4188A2A2D}"/>
                </a:ext>
              </a:extLst>
            </p:cNvPr>
            <p:cNvSpPr/>
            <p:nvPr/>
          </p:nvSpPr>
          <p:spPr>
            <a:xfrm flipV="1">
              <a:off x="21168987" y="25360337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8" name="TextBox 37">
              <a:extLst>
                <a:ext uri="{FF2B5EF4-FFF2-40B4-BE49-F238E27FC236}">
                  <a16:creationId xmlns:a16="http://schemas.microsoft.com/office/drawing/2014/main" id="{77C12DC2-E7A8-A82E-E019-E20F30D30C21}"/>
                </a:ext>
              </a:extLst>
            </p:cNvPr>
            <p:cNvSpPr txBox="1"/>
            <p:nvPr/>
          </p:nvSpPr>
          <p:spPr>
            <a:xfrm>
              <a:off x="16701708" y="19792107"/>
              <a:ext cx="3273230" cy="17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9"/>
                </a:lnSpc>
              </a:pPr>
              <a:endParaRPr lang="en-US" sz="1299" b="1" dirty="0">
                <a:solidFill>
                  <a:srgbClr val="FFFFFF"/>
                </a:solidFill>
                <a:latin typeface="Arial" panose="020B0604020202020204" pitchFamily="34" charset="0"/>
                <a:ea typeface="Kollektif Bold"/>
                <a:cs typeface="Arial" panose="020B0604020202020204" pitchFamily="34" charset="0"/>
                <a:sym typeface="Kollektif Bold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26289E9-D6A9-D1CB-4380-4C1EDEA33C4E}"/>
                </a:ext>
              </a:extLst>
            </p:cNvPr>
            <p:cNvSpPr/>
            <p:nvPr/>
          </p:nvSpPr>
          <p:spPr>
            <a:xfrm>
              <a:off x="18501598" y="21472015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Virtual Environment Construction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Isaac Sim creates digital twin of workspace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planning and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safety monitoring and validation</a:t>
              </a: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5130998" y="20787721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5359598" y="2101586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FCCB834-5B37-3580-B606-3DD6CEF33B78}"/>
                </a:ext>
              </a:extLst>
            </p:cNvPr>
            <p:cNvSpPr/>
            <p:nvPr/>
          </p:nvSpPr>
          <p:spPr>
            <a:xfrm>
              <a:off x="20521280" y="23533043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Task 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coordinates with human actions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Dynamic workspace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adaptation</a:t>
              </a: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7150680" y="2284874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7379280" y="230768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ABD4DD8-533B-C068-4E8D-4A2F5FE0F8B9}"/>
                </a:ext>
              </a:extLst>
            </p:cNvPr>
            <p:cNvSpPr/>
            <p:nvPr/>
          </p:nvSpPr>
          <p:spPr>
            <a:xfrm>
              <a:off x="22540962" y="2559094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Cybernetic Feedback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learning from task outcomes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Human adaptation through visual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system optimization</a:t>
              </a: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70A8670-E59B-8E8E-B61A-21ABD3A784E1}"/>
                </a:ext>
              </a:extLst>
            </p:cNvPr>
            <p:cNvSpPr/>
            <p:nvPr/>
          </p:nvSpPr>
          <p:spPr>
            <a:xfrm>
              <a:off x="29170362" y="24906646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DA5C8CE9-BCDA-5825-59C2-5A42CAAE9EE8}"/>
                </a:ext>
              </a:extLst>
            </p:cNvPr>
            <p:cNvSpPr/>
            <p:nvPr/>
          </p:nvSpPr>
          <p:spPr>
            <a:xfrm>
              <a:off x="29398962" y="2513479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3580" y="2319014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618" y="21239094"/>
              <a:ext cx="594360" cy="463600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034FB8FE-BA7F-63A6-EDE0-08441C616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8982" y="25319696"/>
              <a:ext cx="594360" cy="542488"/>
            </a:xfrm>
            <a:custGeom>
              <a:avLst/>
              <a:gdLst/>
              <a:ahLst/>
              <a:cxnLst/>
              <a:rect l="l" t="t" r="r" b="b"/>
              <a:pathLst>
                <a:path w="341881" h="312044">
                  <a:moveTo>
                    <a:pt x="0" y="0"/>
                  </a:moveTo>
                  <a:lnTo>
                    <a:pt x="341882" y="0"/>
                  </a:lnTo>
                  <a:lnTo>
                    <a:pt x="341882" y="312044"/>
                  </a:lnTo>
                  <a:lnTo>
                    <a:pt x="0" y="31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0C618B-DC44-3237-DF62-192008FA0710}"/>
                </a:ext>
              </a:extLst>
            </p:cNvPr>
            <p:cNvSpPr/>
            <p:nvPr/>
          </p:nvSpPr>
          <p:spPr>
            <a:xfrm>
              <a:off x="16481916" y="19410987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1000"/>
                    <a:lumOff val="9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and 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RealSense D455 captures depth and RGB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OpenCV processes spatial information in real-time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object and human detection algorithms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3111316" y="1872669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3339916" y="189548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7988" y="19071204"/>
              <a:ext cx="317183" cy="685800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56" name="Picture 5" descr="Intel Logo PNG Image - PurePNG | Free transparent CC0 PNG Image Library">
            <a:extLst>
              <a:ext uri="{FF2B5EF4-FFF2-40B4-BE49-F238E27FC236}">
                <a16:creationId xmlns:a16="http://schemas.microsoft.com/office/drawing/2014/main" id="{FB50A7B5-0E5B-4888-F8A9-CEB6AF10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719" y="18866870"/>
            <a:ext cx="2743200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9F310F5-8E93-575B-457F-03A36EC5664E}"/>
              </a:ext>
            </a:extLst>
          </p:cNvPr>
          <p:cNvSpPr/>
          <p:nvPr/>
        </p:nvSpPr>
        <p:spPr>
          <a:xfrm>
            <a:off x="25411894" y="22782329"/>
            <a:ext cx="6441711" cy="4402927"/>
          </a:xfrm>
          <a:prstGeom prst="roundRect">
            <a:avLst>
              <a:gd name="adj" fmla="val 31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" rIns="365760" rtlCol="0" anchor="ctr" anchorCtr="0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flow represents a continuous learning cycle where real-world interactions are processed, virtualized, and optimized in real-time. The system learns from both robot performance metrics and human behavioral patterns, creating an ever-improving collaborative environment that maintains safety and maximizes efficiency.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CE42E2-6FA2-5EAD-2282-8494A214E11C}"/>
              </a:ext>
            </a:extLst>
          </p:cNvPr>
          <p:cNvGrpSpPr/>
          <p:nvPr/>
        </p:nvGrpSpPr>
        <p:grpSpPr>
          <a:xfrm>
            <a:off x="32757127" y="5486400"/>
            <a:ext cx="10515600" cy="11887199"/>
            <a:chOff x="32517973" y="5896998"/>
            <a:chExt cx="10515600" cy="118871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4A34DF-D840-6C7D-4934-4D1116FA0ED4}"/>
                </a:ext>
              </a:extLst>
            </p:cNvPr>
            <p:cNvSpPr/>
            <p:nvPr/>
          </p:nvSpPr>
          <p:spPr>
            <a:xfrm>
              <a:off x="32517973" y="5896998"/>
              <a:ext cx="10515600" cy="11887199"/>
            </a:xfrm>
            <a:prstGeom prst="roundRect">
              <a:avLst>
                <a:gd name="adj" fmla="val 1892"/>
              </a:avLst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457200" rIns="457200" bIns="457200" rtlCol="0" anchor="t" anchorCtr="0"/>
            <a:lstStyle/>
            <a:p>
              <a:r>
                <a:rPr 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Timeline</a:t>
              </a:r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9" name="AutoShape 11">
              <a:extLst>
                <a:ext uri="{FF2B5EF4-FFF2-40B4-BE49-F238E27FC236}">
                  <a16:creationId xmlns:a16="http://schemas.microsoft.com/office/drawing/2014/main" id="{311AAC55-DDEF-E74A-F93F-37381AB5C55C}"/>
                </a:ext>
              </a:extLst>
            </p:cNvPr>
            <p:cNvSpPr/>
            <p:nvPr/>
          </p:nvSpPr>
          <p:spPr>
            <a:xfrm flipH="1">
              <a:off x="38014457" y="16904492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AutoShape 10">
              <a:extLst>
                <a:ext uri="{FF2B5EF4-FFF2-40B4-BE49-F238E27FC236}">
                  <a16:creationId xmlns:a16="http://schemas.microsoft.com/office/drawing/2014/main" id="{5DC56815-FCA1-9C2B-4EEC-80BC4F8C1CCA}"/>
                </a:ext>
              </a:extLst>
            </p:cNvPr>
            <p:cNvSpPr/>
            <p:nvPr/>
          </p:nvSpPr>
          <p:spPr>
            <a:xfrm flipH="1">
              <a:off x="36147775" y="1253264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AutoShape 2">
              <a:extLst>
                <a:ext uri="{FF2B5EF4-FFF2-40B4-BE49-F238E27FC236}">
                  <a16:creationId xmlns:a16="http://schemas.microsoft.com/office/drawing/2014/main" id="{ACE5DB8B-A016-2B5B-AEAD-B156429B1238}"/>
                </a:ext>
              </a:extLst>
            </p:cNvPr>
            <p:cNvSpPr/>
            <p:nvPr/>
          </p:nvSpPr>
          <p:spPr>
            <a:xfrm rot="10800000">
              <a:off x="37688615" y="798855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AutoShape 3">
              <a:extLst>
                <a:ext uri="{FF2B5EF4-FFF2-40B4-BE49-F238E27FC236}">
                  <a16:creationId xmlns:a16="http://schemas.microsoft.com/office/drawing/2014/main" id="{2DD0C9A3-936A-89EE-39EB-59C302720CD6}"/>
                </a:ext>
              </a:extLst>
            </p:cNvPr>
            <p:cNvSpPr/>
            <p:nvPr/>
          </p:nvSpPr>
          <p:spPr>
            <a:xfrm rot="16200000">
              <a:off x="33139518" y="12511635"/>
              <a:ext cx="9124853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2" name="Group 4">
              <a:extLst>
                <a:ext uri="{FF2B5EF4-FFF2-40B4-BE49-F238E27FC236}">
                  <a16:creationId xmlns:a16="http://schemas.microsoft.com/office/drawing/2014/main" id="{B65BBCCA-6EBA-9CB8-C36B-2413C56A7A57}"/>
                </a:ext>
              </a:extLst>
            </p:cNvPr>
            <p:cNvGrpSpPr/>
            <p:nvPr/>
          </p:nvGrpSpPr>
          <p:grpSpPr>
            <a:xfrm>
              <a:off x="37331856" y="7617324"/>
              <a:ext cx="742468" cy="742468"/>
              <a:chOff x="0" y="0"/>
              <a:chExt cx="6350000" cy="6350000"/>
            </a:xfrm>
          </p:grpSpPr>
          <p:sp>
            <p:nvSpPr>
              <p:cNvPr id="1083" name="Freeform 5">
                <a:extLst>
                  <a:ext uri="{FF2B5EF4-FFF2-40B4-BE49-F238E27FC236}">
                    <a16:creationId xmlns:a16="http://schemas.microsoft.com/office/drawing/2014/main" id="{2179D4A8-B712-4FEE-A322-370990A9AE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84" name="Group 6">
              <a:extLst>
                <a:ext uri="{FF2B5EF4-FFF2-40B4-BE49-F238E27FC236}">
                  <a16:creationId xmlns:a16="http://schemas.microsoft.com/office/drawing/2014/main" id="{6BEAAC44-E240-57C9-5AA9-EEDE3A3C0D90}"/>
                </a:ext>
              </a:extLst>
            </p:cNvPr>
            <p:cNvGrpSpPr/>
            <p:nvPr/>
          </p:nvGrpSpPr>
          <p:grpSpPr>
            <a:xfrm>
              <a:off x="37339093" y="16539095"/>
              <a:ext cx="742468" cy="742468"/>
              <a:chOff x="0" y="0"/>
              <a:chExt cx="6350000" cy="6350000"/>
            </a:xfrm>
          </p:grpSpPr>
          <p:sp>
            <p:nvSpPr>
              <p:cNvPr id="1085" name="Freeform 7">
                <a:extLst>
                  <a:ext uri="{FF2B5EF4-FFF2-40B4-BE49-F238E27FC236}">
                    <a16:creationId xmlns:a16="http://schemas.microsoft.com/office/drawing/2014/main" id="{D3B7674D-8408-8367-BDFB-360AF4BC7F9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7DEC1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86" name="Group 8">
              <a:extLst>
                <a:ext uri="{FF2B5EF4-FFF2-40B4-BE49-F238E27FC236}">
                  <a16:creationId xmlns:a16="http://schemas.microsoft.com/office/drawing/2014/main" id="{3C65B22F-0106-F51E-FE52-BE0BC2D1548B}"/>
                </a:ext>
              </a:extLst>
            </p:cNvPr>
            <p:cNvGrpSpPr/>
            <p:nvPr/>
          </p:nvGrpSpPr>
          <p:grpSpPr>
            <a:xfrm>
              <a:off x="37331856" y="12168890"/>
              <a:ext cx="742468" cy="742468"/>
              <a:chOff x="-656289" y="-312758"/>
              <a:chExt cx="6350000" cy="6350000"/>
            </a:xfrm>
          </p:grpSpPr>
          <p:sp>
            <p:nvSpPr>
              <p:cNvPr id="1087" name="Freeform 9">
                <a:extLst>
                  <a:ext uri="{FF2B5EF4-FFF2-40B4-BE49-F238E27FC236}">
                    <a16:creationId xmlns:a16="http://schemas.microsoft.com/office/drawing/2014/main" id="{D6D13C33-C3C6-44BC-B8B8-B1C612EB5171}"/>
                  </a:ext>
                </a:extLst>
              </p:cNvPr>
              <p:cNvSpPr/>
              <p:nvPr/>
            </p:nvSpPr>
            <p:spPr>
              <a:xfrm>
                <a:off x="-656289" y="-312758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95" name="Group 20">
              <a:extLst>
                <a:ext uri="{FF2B5EF4-FFF2-40B4-BE49-F238E27FC236}">
                  <a16:creationId xmlns:a16="http://schemas.microsoft.com/office/drawing/2014/main" id="{0C3E450D-F116-C857-2B6D-797AF6400194}"/>
                </a:ext>
              </a:extLst>
            </p:cNvPr>
            <p:cNvGrpSpPr/>
            <p:nvPr/>
          </p:nvGrpSpPr>
          <p:grpSpPr>
            <a:xfrm>
              <a:off x="40598083" y="14428339"/>
              <a:ext cx="881712" cy="881712"/>
              <a:chOff x="0" y="0"/>
              <a:chExt cx="812800" cy="812800"/>
            </a:xfrm>
          </p:grpSpPr>
          <p:sp>
            <p:nvSpPr>
              <p:cNvPr id="1096" name="Freeform 21">
                <a:extLst>
                  <a:ext uri="{FF2B5EF4-FFF2-40B4-BE49-F238E27FC236}">
                    <a16:creationId xmlns:a16="http://schemas.microsoft.com/office/drawing/2014/main" id="{6E579646-EA48-C68D-AFFA-E782624F56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TextBox 22">
                <a:extLst>
                  <a:ext uri="{FF2B5EF4-FFF2-40B4-BE49-F238E27FC236}">
                    <a16:creationId xmlns:a16="http://schemas.microsoft.com/office/drawing/2014/main" id="{D51B4E40-D8C6-BD2B-C0C3-BDC1BB424588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4AE8E2E2-D114-53AE-D3AE-3544E7848666}"/>
                </a:ext>
              </a:extLst>
            </p:cNvPr>
            <p:cNvGrpSpPr/>
            <p:nvPr/>
          </p:nvGrpSpPr>
          <p:grpSpPr>
            <a:xfrm>
              <a:off x="38776752" y="6576162"/>
              <a:ext cx="3990079" cy="4508568"/>
              <a:chOff x="38953862" y="6522379"/>
              <a:chExt cx="3990079" cy="4508568"/>
            </a:xfrm>
          </p:grpSpPr>
          <p:grpSp>
            <p:nvGrpSpPr>
              <p:cNvPr id="1102" name="Group 24">
                <a:extLst>
                  <a:ext uri="{FF2B5EF4-FFF2-40B4-BE49-F238E27FC236}">
                    <a16:creationId xmlns:a16="http://schemas.microsoft.com/office/drawing/2014/main" id="{060F863B-6D69-AC2F-25B2-970C0B7BBA44}"/>
                  </a:ext>
                </a:extLst>
              </p:cNvPr>
              <p:cNvGrpSpPr/>
              <p:nvPr/>
            </p:nvGrpSpPr>
            <p:grpSpPr>
              <a:xfrm>
                <a:off x="38953862" y="7419190"/>
                <a:ext cx="3990079" cy="3611757"/>
                <a:chOff x="0" y="0"/>
                <a:chExt cx="1262686" cy="1142963"/>
              </a:xfrm>
            </p:grpSpPr>
            <p:sp>
              <p:nvSpPr>
                <p:cNvPr id="1111" name="Freeform 25">
                  <a:extLst>
                    <a:ext uri="{FF2B5EF4-FFF2-40B4-BE49-F238E27FC236}">
                      <a16:creationId xmlns:a16="http://schemas.microsoft.com/office/drawing/2014/main" id="{5FE9B95A-AC67-2174-F268-BF1C9F4D9D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62686" cy="114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686" h="1142963">
                      <a:moveTo>
                        <a:pt x="1138226" y="1142963"/>
                      </a:moveTo>
                      <a:lnTo>
                        <a:pt x="124460" y="1142963"/>
                      </a:lnTo>
                      <a:cubicBezTo>
                        <a:pt x="55880" y="1142963"/>
                        <a:pt x="0" y="1087083"/>
                        <a:pt x="0" y="1018503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138226" y="0"/>
                      </a:lnTo>
                      <a:cubicBezTo>
                        <a:pt x="1206806" y="0"/>
                        <a:pt x="1262686" y="55880"/>
                        <a:pt x="1262686" y="124460"/>
                      </a:cubicBezTo>
                      <a:lnTo>
                        <a:pt x="1262686" y="1018503"/>
                      </a:lnTo>
                      <a:cubicBezTo>
                        <a:pt x="1262686" y="1087083"/>
                        <a:pt x="1206806" y="1142963"/>
                        <a:pt x="1138226" y="1142963"/>
                      </a:cubicBezTo>
                      <a:close/>
                    </a:path>
                  </a:pathLst>
                </a:custGeom>
                <a:solidFill>
                  <a:srgbClr val="B2D3A3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103" name="Group 26">
                <a:extLst>
                  <a:ext uri="{FF2B5EF4-FFF2-40B4-BE49-F238E27FC236}">
                    <a16:creationId xmlns:a16="http://schemas.microsoft.com/office/drawing/2014/main" id="{B4F634BC-249C-373C-552A-1D409AFCCA29}"/>
                  </a:ext>
                </a:extLst>
              </p:cNvPr>
              <p:cNvGrpSpPr/>
              <p:nvPr/>
            </p:nvGrpSpPr>
            <p:grpSpPr>
              <a:xfrm>
                <a:off x="40143897" y="6522379"/>
                <a:ext cx="1658153" cy="1658152"/>
                <a:chOff x="11799" y="3461"/>
                <a:chExt cx="812800" cy="812800"/>
              </a:xfrm>
            </p:grpSpPr>
            <p:sp>
              <p:nvSpPr>
                <p:cNvPr id="1109" name="Freeform 27">
                  <a:extLst>
                    <a:ext uri="{FF2B5EF4-FFF2-40B4-BE49-F238E27FC236}">
                      <a16:creationId xmlns:a16="http://schemas.microsoft.com/office/drawing/2014/main" id="{F52BDF76-03D9-F106-5AD9-9FDDA6CF3078}"/>
                    </a:ext>
                  </a:extLst>
                </p:cNvPr>
                <p:cNvSpPr/>
                <p:nvPr/>
              </p:nvSpPr>
              <p:spPr>
                <a:xfrm>
                  <a:off x="11799" y="3461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8E99A2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TextBox 28">
                  <a:extLst>
                    <a:ext uri="{FF2B5EF4-FFF2-40B4-BE49-F238E27FC236}">
                      <a16:creationId xmlns:a16="http://schemas.microsoft.com/office/drawing/2014/main" id="{850E9BB2-B07E-DA7E-9AF0-E8AE9D5858B9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grpSp>
            <p:nvGrpSpPr>
              <p:cNvPr id="1106" name="Group 31">
                <a:extLst>
                  <a:ext uri="{FF2B5EF4-FFF2-40B4-BE49-F238E27FC236}">
                    <a16:creationId xmlns:a16="http://schemas.microsoft.com/office/drawing/2014/main" id="{D94E69C1-1F92-A72B-1B68-3741B4E891C6}"/>
                  </a:ext>
                </a:extLst>
              </p:cNvPr>
              <p:cNvGrpSpPr/>
              <p:nvPr/>
            </p:nvGrpSpPr>
            <p:grpSpPr>
              <a:xfrm>
                <a:off x="40377135" y="6762442"/>
                <a:ext cx="1191671" cy="1191671"/>
                <a:chOff x="16417" y="4815"/>
                <a:chExt cx="812800" cy="812800"/>
              </a:xfrm>
            </p:grpSpPr>
            <p:sp>
              <p:nvSpPr>
                <p:cNvPr id="1107" name="Freeform 32">
                  <a:extLst>
                    <a:ext uri="{FF2B5EF4-FFF2-40B4-BE49-F238E27FC236}">
                      <a16:creationId xmlns:a16="http://schemas.microsoft.com/office/drawing/2014/main" id="{50D4621A-137F-A335-0141-A5A4036F6E01}"/>
                    </a:ext>
                  </a:extLst>
                </p:cNvPr>
                <p:cNvSpPr/>
                <p:nvPr/>
              </p:nvSpPr>
              <p:spPr>
                <a:xfrm>
                  <a:off x="16417" y="4815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TextBox 33">
                  <a:extLst>
                    <a:ext uri="{FF2B5EF4-FFF2-40B4-BE49-F238E27FC236}">
                      <a16:creationId xmlns:a16="http://schemas.microsoft.com/office/drawing/2014/main" id="{9B41A858-DD02-7456-5042-D9F10CBF080A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sp>
            <p:nvSpPr>
              <p:cNvPr id="1123" name="Freeform 45">
                <a:extLst>
                  <a:ext uri="{FF2B5EF4-FFF2-40B4-BE49-F238E27FC236}">
                    <a16:creationId xmlns:a16="http://schemas.microsoft.com/office/drawing/2014/main" id="{B73BA6A5-5F02-1DFF-DB83-10A68D80997A}"/>
                  </a:ext>
                </a:extLst>
              </p:cNvPr>
              <p:cNvSpPr/>
              <p:nvPr/>
            </p:nvSpPr>
            <p:spPr>
              <a:xfrm>
                <a:off x="40552430" y="6931275"/>
                <a:ext cx="841082" cy="841082"/>
              </a:xfrm>
              <a:custGeom>
                <a:avLst/>
                <a:gdLst/>
                <a:ahLst/>
                <a:cxnLst/>
                <a:rect l="l" t="t" r="r" b="b"/>
                <a:pathLst>
                  <a:path w="900922" h="900922">
                    <a:moveTo>
                      <a:pt x="0" y="0"/>
                    </a:moveTo>
                    <a:lnTo>
                      <a:pt x="900922" y="0"/>
                    </a:lnTo>
                    <a:lnTo>
                      <a:pt x="900922" y="900922"/>
                    </a:lnTo>
                    <a:lnTo>
                      <a:pt x="0" y="9009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3" name="Group 24">
              <a:extLst>
                <a:ext uri="{FF2B5EF4-FFF2-40B4-BE49-F238E27FC236}">
                  <a16:creationId xmlns:a16="http://schemas.microsoft.com/office/drawing/2014/main" id="{DFC3A236-99A6-79BA-B8A0-41D36D2230AE}"/>
                </a:ext>
              </a:extLst>
            </p:cNvPr>
            <p:cNvGrpSpPr/>
            <p:nvPr/>
          </p:nvGrpSpPr>
          <p:grpSpPr>
            <a:xfrm>
              <a:off x="38776752" y="13783391"/>
              <a:ext cx="3990079" cy="3611757"/>
              <a:chOff x="0" y="0"/>
              <a:chExt cx="1262686" cy="1142963"/>
            </a:xfrm>
            <a:solidFill>
              <a:srgbClr val="A7DEC1"/>
            </a:solidFill>
          </p:grpSpPr>
          <p:sp>
            <p:nvSpPr>
              <p:cNvPr id="1142" name="Freeform 25">
                <a:extLst>
                  <a:ext uri="{FF2B5EF4-FFF2-40B4-BE49-F238E27FC236}">
                    <a16:creationId xmlns:a16="http://schemas.microsoft.com/office/drawing/2014/main" id="{96D51236-9668-4C43-0BE6-6525A04682CD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grp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34" name="Group 26">
              <a:extLst>
                <a:ext uri="{FF2B5EF4-FFF2-40B4-BE49-F238E27FC236}">
                  <a16:creationId xmlns:a16="http://schemas.microsoft.com/office/drawing/2014/main" id="{E363C3E1-63F5-49B1-465B-77C2C39872DB}"/>
                </a:ext>
              </a:extLst>
            </p:cNvPr>
            <p:cNvGrpSpPr/>
            <p:nvPr/>
          </p:nvGrpSpPr>
          <p:grpSpPr>
            <a:xfrm>
              <a:off x="34428636" y="9558097"/>
              <a:ext cx="7199570" cy="4948675"/>
              <a:chOff x="76200" y="19050"/>
              <a:chExt cx="3529114" cy="2425762"/>
            </a:xfrm>
          </p:grpSpPr>
          <p:sp>
            <p:nvSpPr>
              <p:cNvPr id="1140" name="Freeform 27">
                <a:extLst>
                  <a:ext uri="{FF2B5EF4-FFF2-40B4-BE49-F238E27FC236}">
                    <a16:creationId xmlns:a16="http://schemas.microsoft.com/office/drawing/2014/main" id="{31A8B63B-2C49-BCEF-000E-A6262FA8875F}"/>
                  </a:ext>
                </a:extLst>
              </p:cNvPr>
              <p:cNvSpPr/>
              <p:nvPr/>
            </p:nvSpPr>
            <p:spPr>
              <a:xfrm>
                <a:off x="2792514" y="1632012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1" name="TextBox 28">
                <a:extLst>
                  <a:ext uri="{FF2B5EF4-FFF2-40B4-BE49-F238E27FC236}">
                    <a16:creationId xmlns:a16="http://schemas.microsoft.com/office/drawing/2014/main" id="{CD05EDED-3539-9EC3-0BAF-BEDEF3B2FA9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 dirty="0"/>
              </a:p>
            </p:txBody>
          </p:sp>
        </p:grpSp>
        <p:grpSp>
          <p:nvGrpSpPr>
            <p:cNvPr id="1136" name="Group 31">
              <a:extLst>
                <a:ext uri="{FF2B5EF4-FFF2-40B4-BE49-F238E27FC236}">
                  <a16:creationId xmlns:a16="http://schemas.microsoft.com/office/drawing/2014/main" id="{EF01EC15-BDC7-2ADA-BA3F-E12FE2B1F162}"/>
                </a:ext>
              </a:extLst>
            </p:cNvPr>
            <p:cNvGrpSpPr/>
            <p:nvPr/>
          </p:nvGrpSpPr>
          <p:grpSpPr>
            <a:xfrm>
              <a:off x="40186635" y="13046263"/>
              <a:ext cx="1658222" cy="1805551"/>
              <a:chOff x="-394419" y="-494908"/>
              <a:chExt cx="1131019" cy="1231508"/>
            </a:xfrm>
          </p:grpSpPr>
          <p:sp>
            <p:nvSpPr>
              <p:cNvPr id="1138" name="Freeform 32">
                <a:extLst>
                  <a:ext uri="{FF2B5EF4-FFF2-40B4-BE49-F238E27FC236}">
                    <a16:creationId xmlns:a16="http://schemas.microsoft.com/office/drawing/2014/main" id="{84BCB216-F027-049F-3395-B35B3F067AF6}"/>
                  </a:ext>
                </a:extLst>
              </p:cNvPr>
              <p:cNvSpPr/>
              <p:nvPr/>
            </p:nvSpPr>
            <p:spPr>
              <a:xfrm>
                <a:off x="-394419" y="-494908"/>
                <a:ext cx="849821" cy="83338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9" name="TextBox 33">
                <a:extLst>
                  <a:ext uri="{FF2B5EF4-FFF2-40B4-BE49-F238E27FC236}">
                    <a16:creationId xmlns:a16="http://schemas.microsoft.com/office/drawing/2014/main" id="{B6933293-5EC5-362D-F101-C69CD02099C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2DCCA-FF37-32D9-F0A9-DF22D16ABDE9}"/>
                </a:ext>
              </a:extLst>
            </p:cNvPr>
            <p:cNvGrpSpPr/>
            <p:nvPr/>
          </p:nvGrpSpPr>
          <p:grpSpPr>
            <a:xfrm>
              <a:off x="32973503" y="9188584"/>
              <a:ext cx="3990079" cy="4557534"/>
              <a:chOff x="32973503" y="9188584"/>
              <a:chExt cx="3990079" cy="4557534"/>
            </a:xfrm>
          </p:grpSpPr>
          <p:sp>
            <p:nvSpPr>
              <p:cNvPr id="1094" name="TextBox 19">
                <a:extLst>
                  <a:ext uri="{FF2B5EF4-FFF2-40B4-BE49-F238E27FC236}">
                    <a16:creationId xmlns:a16="http://schemas.microsoft.com/office/drawing/2014/main" id="{112414D4-7DF6-8445-9CD2-753C70F4D8FE}"/>
                  </a:ext>
                </a:extLst>
              </p:cNvPr>
              <p:cNvSpPr txBox="1"/>
              <p:nvPr/>
            </p:nvSpPr>
            <p:spPr>
              <a:xfrm>
                <a:off x="33665870" y="11914592"/>
                <a:ext cx="2522728" cy="25429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2466" dirty="0">
                    <a:solidFill>
                      <a:srgbClr val="FFFFFF"/>
                    </a:solidFill>
                    <a:latin typeface="Lazord Mono"/>
                    <a:ea typeface="Lazord Mono"/>
                    <a:cs typeface="Lazord Mono"/>
                    <a:sym typeface="Lazord Mono"/>
                  </a:rPr>
                  <a:t>TESTING</a:t>
                </a:r>
              </a:p>
            </p:txBody>
          </p:sp>
          <p:sp>
            <p:nvSpPr>
              <p:cNvPr id="1135" name="TextBox 30">
                <a:extLst>
                  <a:ext uri="{FF2B5EF4-FFF2-40B4-BE49-F238E27FC236}">
                    <a16:creationId xmlns:a16="http://schemas.microsoft.com/office/drawing/2014/main" id="{45F982C0-2B5C-A752-7058-36FEA19256BB}"/>
                  </a:ext>
                </a:extLst>
              </p:cNvPr>
              <p:cNvSpPr txBox="1"/>
              <p:nvPr/>
            </p:nvSpPr>
            <p:spPr>
              <a:xfrm>
                <a:off x="33353253" y="11812956"/>
                <a:ext cx="3409575" cy="4488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3600" dirty="0">
                    <a:solidFill>
                      <a:srgbClr val="FFFFFF"/>
                    </a:solidFill>
                    <a:latin typeface="Arial" panose="020B0604020202020204" pitchFamily="34" charset="0"/>
                    <a:ea typeface="Lazord Mono"/>
                    <a:cs typeface="Arial" panose="020B0604020202020204" pitchFamily="34" charset="0"/>
                    <a:sym typeface="Lazord Mono"/>
                  </a:rPr>
                  <a:t>Testing</a:t>
                </a:r>
              </a:p>
            </p:txBody>
          </p:sp>
          <p:sp>
            <p:nvSpPr>
              <p:cNvPr id="1124" name="Freeform 46">
                <a:extLst>
                  <a:ext uri="{FF2B5EF4-FFF2-40B4-BE49-F238E27FC236}">
                    <a16:creationId xmlns:a16="http://schemas.microsoft.com/office/drawing/2014/main" id="{0E302D8B-D4EE-E3A9-92D2-16692F6B58DC}"/>
                  </a:ext>
                </a:extLst>
              </p:cNvPr>
              <p:cNvSpPr/>
              <p:nvPr/>
            </p:nvSpPr>
            <p:spPr>
              <a:xfrm>
                <a:off x="34727310" y="10501381"/>
                <a:ext cx="687268" cy="687268"/>
              </a:xfrm>
              <a:custGeom>
                <a:avLst/>
                <a:gdLst/>
                <a:ahLst/>
                <a:cxnLst/>
                <a:rect l="l" t="t" r="r" b="b"/>
                <a:pathLst>
                  <a:path w="954589" h="954589">
                    <a:moveTo>
                      <a:pt x="0" y="0"/>
                    </a:moveTo>
                    <a:lnTo>
                      <a:pt x="954589" y="0"/>
                    </a:lnTo>
                    <a:lnTo>
                      <a:pt x="954589" y="954589"/>
                    </a:lnTo>
                    <a:lnTo>
                      <a:pt x="0" y="95458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9AFE0BE1-04AA-EA4F-E27E-CBF439DA60C9}"/>
                  </a:ext>
                </a:extLst>
              </p:cNvPr>
              <p:cNvGrpSpPr/>
              <p:nvPr/>
            </p:nvGrpSpPr>
            <p:grpSpPr>
              <a:xfrm>
                <a:off x="32973503" y="9188584"/>
                <a:ext cx="3990079" cy="4557534"/>
                <a:chOff x="38989293" y="12958675"/>
                <a:chExt cx="3990079" cy="4557534"/>
              </a:xfrm>
            </p:grpSpPr>
            <p:grpSp>
              <p:nvGrpSpPr>
                <p:cNvPr id="1144" name="Group 24">
                  <a:extLst>
                    <a:ext uri="{FF2B5EF4-FFF2-40B4-BE49-F238E27FC236}">
                      <a16:creationId xmlns:a16="http://schemas.microsoft.com/office/drawing/2014/main" id="{A4C4C2C8-74B3-9373-B3CC-123994CAA4D5}"/>
                    </a:ext>
                  </a:extLst>
                </p:cNvPr>
                <p:cNvGrpSpPr/>
                <p:nvPr/>
              </p:nvGrpSpPr>
              <p:grpSpPr>
                <a:xfrm>
                  <a:off x="38989293" y="13904452"/>
                  <a:ext cx="3990079" cy="3611757"/>
                  <a:chOff x="5963" y="13261"/>
                  <a:chExt cx="1262686" cy="1142963"/>
                </a:xfrm>
              </p:grpSpPr>
              <p:sp>
                <p:nvSpPr>
                  <p:cNvPr id="1153" name="Freeform 25">
                    <a:extLst>
                      <a:ext uri="{FF2B5EF4-FFF2-40B4-BE49-F238E27FC236}">
                        <a16:creationId xmlns:a16="http://schemas.microsoft.com/office/drawing/2014/main" id="{D86D6505-E0EB-E454-2DF0-4855BE8471C8}"/>
                      </a:ext>
                    </a:extLst>
                  </p:cNvPr>
                  <p:cNvSpPr/>
                  <p:nvPr/>
                </p:nvSpPr>
                <p:spPr>
                  <a:xfrm>
                    <a:off x="5963" y="13261"/>
                    <a:ext cx="1262686" cy="1142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86" h="1142963">
                        <a:moveTo>
                          <a:pt x="1138226" y="1142963"/>
                        </a:moveTo>
                        <a:lnTo>
                          <a:pt x="124460" y="1142963"/>
                        </a:lnTo>
                        <a:cubicBezTo>
                          <a:pt x="55880" y="1142963"/>
                          <a:pt x="0" y="1087083"/>
                          <a:pt x="0" y="1018503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138226" y="0"/>
                        </a:lnTo>
                        <a:cubicBezTo>
                          <a:pt x="1206806" y="0"/>
                          <a:pt x="1262686" y="55880"/>
                          <a:pt x="1262686" y="124460"/>
                        </a:cubicBezTo>
                        <a:lnTo>
                          <a:pt x="1262686" y="1018503"/>
                        </a:lnTo>
                        <a:cubicBezTo>
                          <a:pt x="1262686" y="1087083"/>
                          <a:pt x="1206806" y="1142963"/>
                          <a:pt x="1138226" y="1142963"/>
                        </a:cubicBezTo>
                        <a:close/>
                      </a:path>
                    </a:pathLst>
                  </a:custGeom>
                  <a:solidFill>
                    <a:srgbClr val="AAC6E7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txBody>
                  <a:bodyPr lIns="228600" tIns="731520" rIns="228600"/>
                  <a:lstStyle/>
                  <a:p>
                    <a:r>
                      <a: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Implementation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 feedback systems 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Human-robot interaction framework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Safety system integration</a:t>
                    </a:r>
                  </a:p>
                </p:txBody>
              </p:sp>
            </p:grpSp>
            <p:grpSp>
              <p:nvGrpSpPr>
                <p:cNvPr id="1145" name="Group 26">
                  <a:extLst>
                    <a:ext uri="{FF2B5EF4-FFF2-40B4-BE49-F238E27FC236}">
                      <a16:creationId xmlns:a16="http://schemas.microsoft.com/office/drawing/2014/main" id="{12532D44-1DDE-6941-F781-C1D36A7C19E6}"/>
                    </a:ext>
                  </a:extLst>
                </p:cNvPr>
                <p:cNvGrpSpPr/>
                <p:nvPr/>
              </p:nvGrpSpPr>
              <p:grpSpPr>
                <a:xfrm>
                  <a:off x="40136414" y="12958675"/>
                  <a:ext cx="1658153" cy="1658152"/>
                  <a:chOff x="0" y="0"/>
                  <a:chExt cx="812800" cy="812800"/>
                </a:xfrm>
              </p:grpSpPr>
              <p:sp>
                <p:nvSpPr>
                  <p:cNvPr id="1151" name="Freeform 27">
                    <a:extLst>
                      <a:ext uri="{FF2B5EF4-FFF2-40B4-BE49-F238E27FC236}">
                        <a16:creationId xmlns:a16="http://schemas.microsoft.com/office/drawing/2014/main" id="{8344FDDA-2A70-FE4D-F5A9-2E6F2F29E95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8E99A2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2" name="TextBox 28">
                    <a:extLst>
                      <a:ext uri="{FF2B5EF4-FFF2-40B4-BE49-F238E27FC236}">
                        <a16:creationId xmlns:a16="http://schemas.microsoft.com/office/drawing/2014/main" id="{33E530B9-64AC-DE6E-D48C-EADBE4E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grpSp>
              <p:nvGrpSpPr>
                <p:cNvPr id="1147" name="Group 31">
                  <a:extLst>
                    <a:ext uri="{FF2B5EF4-FFF2-40B4-BE49-F238E27FC236}">
                      <a16:creationId xmlns:a16="http://schemas.microsoft.com/office/drawing/2014/main" id="{EDAB8F2C-377A-86A1-20EF-4E1D4BD1EB7E}"/>
                    </a:ext>
                  </a:extLst>
                </p:cNvPr>
                <p:cNvGrpSpPr/>
                <p:nvPr/>
              </p:nvGrpSpPr>
              <p:grpSpPr>
                <a:xfrm>
                  <a:off x="40369654" y="13198740"/>
                  <a:ext cx="1191671" cy="1191671"/>
                  <a:chOff x="0" y="0"/>
                  <a:chExt cx="812800" cy="812800"/>
                </a:xfrm>
              </p:grpSpPr>
              <p:sp>
                <p:nvSpPr>
                  <p:cNvPr id="1149" name="Freeform 32">
                    <a:extLst>
                      <a:ext uri="{FF2B5EF4-FFF2-40B4-BE49-F238E27FC236}">
                        <a16:creationId xmlns:a16="http://schemas.microsoft.com/office/drawing/2014/main" id="{7B037CA6-9C5F-9BBF-FDF6-48320F37C2D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TextBox 33">
                    <a:extLst>
                      <a:ext uri="{FF2B5EF4-FFF2-40B4-BE49-F238E27FC236}">
                        <a16:creationId xmlns:a16="http://schemas.microsoft.com/office/drawing/2014/main" id="{2CD45578-3F12-99DC-B314-06D6B7934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sp>
              <p:nvSpPr>
                <p:cNvPr id="1125" name="Freeform 47">
                  <a:extLst>
                    <a:ext uri="{FF2B5EF4-FFF2-40B4-BE49-F238E27FC236}">
                      <a16:creationId xmlns:a16="http://schemas.microsoft.com/office/drawing/2014/main" id="{1689C936-89B9-0CA2-FE62-FE212EACBC56}"/>
                    </a:ext>
                  </a:extLst>
                </p:cNvPr>
                <p:cNvSpPr/>
                <p:nvPr/>
              </p:nvSpPr>
              <p:spPr>
                <a:xfrm>
                  <a:off x="40478530" y="13480498"/>
                  <a:ext cx="1001397" cy="62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718" h="771102">
                      <a:moveTo>
                        <a:pt x="0" y="0"/>
                      </a:moveTo>
                      <a:lnTo>
                        <a:pt x="1238718" y="0"/>
                      </a:lnTo>
                      <a:lnTo>
                        <a:pt x="1238718" y="771102"/>
                      </a:lnTo>
                      <a:lnTo>
                        <a:pt x="0" y="77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8">
                    <a:extLs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016098A-A6F8-BED1-1006-A07287DC6FFB}"/>
                </a:ext>
              </a:extLst>
            </p:cNvPr>
            <p:cNvSpPr/>
            <p:nvPr/>
          </p:nvSpPr>
          <p:spPr>
            <a:xfrm>
              <a:off x="40465975" y="13313554"/>
              <a:ext cx="687268" cy="687268"/>
            </a:xfrm>
            <a:custGeom>
              <a:avLst/>
              <a:gdLst/>
              <a:ahLst/>
              <a:cxnLst/>
              <a:rect l="l" t="t" r="r" b="b"/>
              <a:pathLst>
                <a:path w="954589" h="954589">
                  <a:moveTo>
                    <a:pt x="0" y="0"/>
                  </a:moveTo>
                  <a:lnTo>
                    <a:pt x="954589" y="0"/>
                  </a:lnTo>
                  <a:lnTo>
                    <a:pt x="954589" y="954589"/>
                  </a:lnTo>
                  <a:lnTo>
                    <a:pt x="0" y="954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442A6-2BC0-DFF0-F417-30ABFA188C8B}"/>
                </a:ext>
              </a:extLst>
            </p:cNvPr>
            <p:cNvSpPr txBox="1"/>
            <p:nvPr/>
          </p:nvSpPr>
          <p:spPr>
            <a:xfrm>
              <a:off x="38821167" y="743340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82296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Focus on core infrastructure RealSense and Isaac Sim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D1B5A1-5A74-60E1-D18F-CBC7EF5B8F17}"/>
                </a:ext>
              </a:extLst>
            </p:cNvPr>
            <p:cNvSpPr txBox="1"/>
            <p:nvPr/>
          </p:nvSpPr>
          <p:spPr>
            <a:xfrm>
              <a:off x="38842152" y="1374829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73152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System 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Performance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User validation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grey cube with black squares&#10;&#10;AI-generated content may be incorrect.">
            <a:extLst>
              <a:ext uri="{FF2B5EF4-FFF2-40B4-BE49-F238E27FC236}">
                <a16:creationId xmlns:a16="http://schemas.microsoft.com/office/drawing/2014/main" id="{2EEF5404-D138-6315-C668-51BC7A0AAA4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2588" y="18866870"/>
            <a:ext cx="1828800" cy="1828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32E1FB-C9A0-38F9-29A1-4BB519274456}"/>
              </a:ext>
            </a:extLst>
          </p:cNvPr>
          <p:cNvSpPr/>
          <p:nvPr/>
        </p:nvSpPr>
        <p:spPr>
          <a:xfrm>
            <a:off x="457200" y="21488400"/>
            <a:ext cx="10972800" cy="50292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demonstrates enhanced human detection and arm rerouting functionality</a:t>
            </a:r>
          </a:p>
          <a:p>
            <a:endParaRPr lang="en-US" sz="3600" dirty="0"/>
          </a:p>
        </p:txBody>
      </p:sp>
      <p:pic>
        <p:nvPicPr>
          <p:cNvPr id="20" name="Picture 19" descr="A green circle with black hand in it&#10;&#10;AI-generated content may be incorrect.">
            <a:extLst>
              <a:ext uri="{FF2B5EF4-FFF2-40B4-BE49-F238E27FC236}">
                <a16:creationId xmlns:a16="http://schemas.microsoft.com/office/drawing/2014/main" id="{C3A38329-74C9-5EBA-D59C-E6B2DBFD012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0300" t="10369" r="10300" b="10369"/>
          <a:stretch/>
        </p:blipFill>
        <p:spPr>
          <a:xfrm>
            <a:off x="23858676" y="18865736"/>
            <a:ext cx="1832006" cy="1828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745B42-DB2D-BE35-E572-F7835F771A6C}"/>
              </a:ext>
            </a:extLst>
          </p:cNvPr>
          <p:cNvSpPr txBox="1"/>
          <p:nvPr/>
        </p:nvSpPr>
        <p:spPr>
          <a:xfrm>
            <a:off x="23779887" y="20854233"/>
            <a:ext cx="198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Nuitrack</a:t>
            </a:r>
            <a:endParaRPr 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3BDE0-F395-F901-E9F4-6B4F197D4E03}"/>
              </a:ext>
            </a:extLst>
          </p:cNvPr>
          <p:cNvSpPr txBox="1"/>
          <p:nvPr/>
        </p:nvSpPr>
        <p:spPr>
          <a:xfrm>
            <a:off x="26161623" y="20770363"/>
            <a:ext cx="3421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Intel RealSense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31202-CBD6-8011-F23D-9548A88939B4}"/>
              </a:ext>
            </a:extLst>
          </p:cNvPr>
          <p:cNvSpPr txBox="1"/>
          <p:nvPr/>
        </p:nvSpPr>
        <p:spPr>
          <a:xfrm>
            <a:off x="30005169" y="2078872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Unity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46BA3-9E18-1CD4-B212-6F307A11C244}"/>
              </a:ext>
            </a:extLst>
          </p:cNvPr>
          <p:cNvSpPr/>
          <p:nvPr/>
        </p:nvSpPr>
        <p:spPr>
          <a:xfrm>
            <a:off x="26044035" y="13049770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A29D7-A215-97F2-A96B-235FC11E42B8}"/>
              </a:ext>
            </a:extLst>
          </p:cNvPr>
          <p:cNvSpPr/>
          <p:nvPr/>
        </p:nvSpPr>
        <p:spPr>
          <a:xfrm>
            <a:off x="26533915" y="15803765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20D2164-3794-08B7-7F6D-94E4E41C2481}"/>
              </a:ext>
            </a:extLst>
          </p:cNvPr>
          <p:cNvSpPr/>
          <p:nvPr/>
        </p:nvSpPr>
        <p:spPr>
          <a:xfrm flipH="1">
            <a:off x="26517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861456C-84AE-C639-FC48-239E3D464A6D}"/>
              </a:ext>
            </a:extLst>
          </p:cNvPr>
          <p:cNvSpPr/>
          <p:nvPr/>
        </p:nvSpPr>
        <p:spPr>
          <a:xfrm flipH="1">
            <a:off x="21945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12757"/>
          <a:stretch/>
        </p:blipFill>
        <p:spPr bwMode="auto">
          <a:xfrm>
            <a:off x="25408189" y="7464210"/>
            <a:ext cx="6141978" cy="752178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be 20">
            <a:extLst>
              <a:ext uri="{FF2B5EF4-FFF2-40B4-BE49-F238E27FC236}">
                <a16:creationId xmlns:a16="http://schemas.microsoft.com/office/drawing/2014/main" id="{4ABC2B25-C7D6-8BF2-4F16-BE0956E87616}"/>
              </a:ext>
            </a:extLst>
          </p:cNvPr>
          <p:cNvSpPr/>
          <p:nvPr/>
        </p:nvSpPr>
        <p:spPr>
          <a:xfrm>
            <a:off x="24772873" y="1296768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943DFF8-2397-2258-5707-6D6BC9A0E242}"/>
              </a:ext>
            </a:extLst>
          </p:cNvPr>
          <p:cNvSpPr/>
          <p:nvPr/>
        </p:nvSpPr>
        <p:spPr>
          <a:xfrm>
            <a:off x="22898588" y="1481623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2840D-6765-67AB-927A-5BB7FF28DE7F}"/>
              </a:ext>
            </a:extLst>
          </p:cNvPr>
          <p:cNvSpPr txBox="1"/>
          <p:nvPr/>
        </p:nvSpPr>
        <p:spPr>
          <a:xfrm>
            <a:off x="29298899" y="16588727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(not to scale)</a:t>
            </a:r>
          </a:p>
        </p:txBody>
      </p:sp>
      <p:pic>
        <p:nvPicPr>
          <p:cNvPr id="57" name="Picture 56" descr="A camera lens on a black background&#10;&#10;AI-generated content may be incorrect.">
            <a:extLst>
              <a:ext uri="{FF2B5EF4-FFF2-40B4-BE49-F238E27FC236}">
                <a16:creationId xmlns:a16="http://schemas.microsoft.com/office/drawing/2014/main" id="{C62C3C8F-E14E-981F-BC8F-5ECCF733B735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37956" b="37956"/>
          <a:stretch/>
        </p:blipFill>
        <p:spPr>
          <a:xfrm>
            <a:off x="27798938" y="14126311"/>
            <a:ext cx="1828800" cy="440505"/>
          </a:xfrm>
          <a:prstGeom prst="rect">
            <a:avLst/>
          </a:prstGeom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5AECC7E-3E9A-3ABA-4AC1-596ACCE2A26D}"/>
              </a:ext>
            </a:extLst>
          </p:cNvPr>
          <p:cNvSpPr/>
          <p:nvPr/>
        </p:nvSpPr>
        <p:spPr>
          <a:xfrm rot="5400000">
            <a:off x="21681310" y="9807849"/>
            <a:ext cx="7244473" cy="7076305"/>
          </a:xfrm>
          <a:prstGeom prst="triangle">
            <a:avLst>
              <a:gd name="adj" fmla="val 64112"/>
            </a:avLst>
          </a:prstGeom>
          <a:solidFill>
            <a:srgbClr val="7BCB5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833</TotalTime>
  <Words>464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64</cp:revision>
  <cp:lastPrinted>2020-02-13T13:03:36Z</cp:lastPrinted>
  <dcterms:created xsi:type="dcterms:W3CDTF">2018-02-06T18:12:23Z</dcterms:created>
  <dcterms:modified xsi:type="dcterms:W3CDTF">2025-03-31T02:11:32Z</dcterms:modified>
</cp:coreProperties>
</file>