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CB5D"/>
    <a:srgbClr val="77C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1"/>
    <p:restoredTop sz="94558"/>
  </p:normalViewPr>
  <p:slideViewPr>
    <p:cSldViewPr snapToGrid="0" snapToObjects="1">
      <p:cViewPr varScale="1">
        <p:scale>
          <a:sx n="22" d="100"/>
          <a:sy n="22" d="100"/>
        </p:scale>
        <p:origin x="2010" y="4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5AE8F-D750-4DFF-B786-EB33F602B7F0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ECC8B-79EC-4466-A79D-D1AE009D5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56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1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30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57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rectangular object with black background&#10;&#10;Description automatically generated">
            <a:extLst>
              <a:ext uri="{FF2B5EF4-FFF2-40B4-BE49-F238E27FC236}">
                <a16:creationId xmlns:a16="http://schemas.microsoft.com/office/drawing/2014/main" id="{40E9780F-F612-3649-A833-6515E5B5B0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84401" y="29499339"/>
            <a:ext cx="15298498" cy="18760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16FE16-DFAD-4351-85E3-26E8B92A8D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43891200" cy="274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AAEDFC-51B7-4601-B90A-0316FBE36ADB}"/>
              </a:ext>
            </a:extLst>
          </p:cNvPr>
          <p:cNvSpPr txBox="1"/>
          <p:nvPr userDrawn="1"/>
        </p:nvSpPr>
        <p:spPr>
          <a:xfrm>
            <a:off x="37966022" y="830849"/>
            <a:ext cx="49638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0" i="0" dirty="0">
                <a:solidFill>
                  <a:srgbClr val="77C159"/>
                </a:solidFill>
                <a:effectLst/>
                <a:latin typeface="Arial" panose="020B0604020202020204" pitchFamily="34" charset="0"/>
              </a:rPr>
              <a:t>25-XXX</a:t>
            </a:r>
            <a:endParaRPr lang="en-US" sz="8000" dirty="0">
              <a:solidFill>
                <a:srgbClr val="77C1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00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4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25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0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3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05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7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6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334781B-1E01-A352-A1E1-91204C00B321}"/>
              </a:ext>
            </a:extLst>
          </p:cNvPr>
          <p:cNvSpPr txBox="1"/>
          <p:nvPr/>
        </p:nvSpPr>
        <p:spPr>
          <a:xfrm>
            <a:off x="37995206" y="772526"/>
            <a:ext cx="3718851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7BCB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25-347</a:t>
            </a:r>
          </a:p>
        </p:txBody>
      </p:sp>
      <p:sp>
        <p:nvSpPr>
          <p:cNvPr id="9" name="Google Shape;18;p3">
            <a:extLst>
              <a:ext uri="{FF2B5EF4-FFF2-40B4-BE49-F238E27FC236}">
                <a16:creationId xmlns:a16="http://schemas.microsoft.com/office/drawing/2014/main" id="{A68FD495-12A2-AFA8-768B-7FC31FEAB8D1}"/>
              </a:ext>
            </a:extLst>
          </p:cNvPr>
          <p:cNvSpPr txBox="1"/>
          <p:nvPr/>
        </p:nvSpPr>
        <p:spPr>
          <a:xfrm>
            <a:off x="449032" y="2986519"/>
            <a:ext cx="40813268" cy="233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rtl="0"/>
            <a:r>
              <a:rPr lang="en-US" sz="1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ECHO: Enhanced Collaboration for Human-Robot Operations</a:t>
            </a:r>
            <a:endParaRPr lang="en-US" sz="11000" b="1" i="0" dirty="0">
              <a:solidFill>
                <a:schemeClr val="dk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rtl="0"/>
            <a:r>
              <a:rPr lang="en-US" sz="3600" b="1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Team members: 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Gianna Bautista, Ian Richards, Samuel Sarzaba, Ekta </a:t>
            </a:r>
            <a:r>
              <a:rPr lang="en-US" sz="3600" dirty="0" err="1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Shethna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 | </a:t>
            </a:r>
            <a:r>
              <a:rPr lang="en-US" sz="3600" b="1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Faculty advisors: 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Dr. Tamer Nadeem, Shawn </a:t>
            </a:r>
            <a:r>
              <a:rPr lang="en-US" sz="3600" dirty="0" err="1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Brixey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01EA5E-14E9-0BF1-9C90-61AAD3672135}"/>
              </a:ext>
            </a:extLst>
          </p:cNvPr>
          <p:cNvSpPr/>
          <p:nvPr/>
        </p:nvSpPr>
        <p:spPr>
          <a:xfrm>
            <a:off x="609599" y="5954876"/>
            <a:ext cx="10972800" cy="21945600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b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Overview</a:t>
            </a: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robots become increasingly integrated into dynamic workspaces like laboratories, hospitals, and creative studios, traditional safety systems are proving insufficient.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collaborative robots (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cobots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face a critical limitation: they lack the </a:t>
            </a: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sensory precision 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needed for close human interaction, often leading to </a:t>
            </a:r>
            <a:r>
              <a:rPr lang="en-US" sz="3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unnecessary work stoppages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reduced efficiency.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solving these challenges, ECHO will enable </a:t>
            </a: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safer, more intuitive human-robot collaboration 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across industries, supporting activities that require both human creativity and robotic precision. This advancement is *critical for the future of automation* in healthcare, manufacturing, and creative sectors.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60E9EE5-FA70-A94C-8FA8-394298B24F23}"/>
              </a:ext>
            </a:extLst>
          </p:cNvPr>
          <p:cNvSpPr/>
          <p:nvPr/>
        </p:nvSpPr>
        <p:spPr>
          <a:xfrm>
            <a:off x="12344400" y="5954876"/>
            <a:ext cx="19202400" cy="21945600"/>
          </a:xfrm>
          <a:prstGeom prst="roundRect">
            <a:avLst>
              <a:gd name="adj" fmla="val 3100"/>
            </a:avLst>
          </a:prstGeo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Sensors Tested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6C43336-6C37-FAC4-FDF9-FA139241C0D8}"/>
              </a:ext>
            </a:extLst>
          </p:cNvPr>
          <p:cNvSpPr/>
          <p:nvPr/>
        </p:nvSpPr>
        <p:spPr>
          <a:xfrm>
            <a:off x="32308801" y="5943600"/>
            <a:ext cx="10972800" cy="10515600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  <a:p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Long-term Deployment Studies</a:t>
            </a: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ECHO in real work settings like: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Hospitals - helping doctors and caring for patients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Factories - working on production lines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Studios - helping with cameras and lights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 data on how well it works and what needs to be improved</a:t>
            </a:r>
          </a:p>
          <a:p>
            <a:endParaRPr lang="en-US" sz="3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D1F0CA-B9D9-ED90-4896-397C5E32B542}"/>
              </a:ext>
            </a:extLst>
          </p:cNvPr>
          <p:cNvSpPr/>
          <p:nvPr/>
        </p:nvSpPr>
        <p:spPr>
          <a:xfrm>
            <a:off x="32308801" y="16927675"/>
            <a:ext cx="10972800" cy="11854154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Challenges and Limitations</a:t>
            </a:r>
          </a:p>
          <a:p>
            <a:endParaRPr lang="en-US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designing a potential solution for a safe human-robot collaboration setting, there are some challenges that could appear. 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example, processing sensor data and making real-time adjustments could introduce latency, possibly making it difficult for the robot to respond quickly enough to dynamic movement. There is also a chance of environmental interference skewing data retrieved from the sensors. 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challenge could be finding the line between safe and efficient. Overly lenient settings may increase efficiency, but it also increases the risk of accidents in the workplace.</a:t>
            </a:r>
          </a:p>
        </p:txBody>
      </p:sp>
      <p:pic>
        <p:nvPicPr>
          <p:cNvPr id="1026" name="Picture 2" descr="Cobots vs. industrial robots: what are the differences?">
            <a:extLst>
              <a:ext uri="{FF2B5EF4-FFF2-40B4-BE49-F238E27FC236}">
                <a16:creationId xmlns:a16="http://schemas.microsoft.com/office/drawing/2014/main" id="{B0664040-FD7D-F204-C075-EF3D159009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34"/>
          <a:stretch/>
        </p:blipFill>
        <p:spPr bwMode="auto">
          <a:xfrm>
            <a:off x="1203569" y="6580850"/>
            <a:ext cx="9784859" cy="6537960"/>
          </a:xfrm>
          <a:prstGeom prst="roundRect">
            <a:avLst>
              <a:gd name="adj" fmla="val 38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8" name="Picture 4" descr="RealSense Depth Camera D455 - Intel | Mouser">
            <a:extLst>
              <a:ext uri="{FF2B5EF4-FFF2-40B4-BE49-F238E27FC236}">
                <a16:creationId xmlns:a16="http://schemas.microsoft.com/office/drawing/2014/main" id="{2B76246D-8597-A698-E18C-F4B19B343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886" y="6263990"/>
            <a:ext cx="7792349" cy="566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black rectangular object with a white border&#10;&#10;Description automatically generated">
            <a:extLst>
              <a:ext uri="{FF2B5EF4-FFF2-40B4-BE49-F238E27FC236}">
                <a16:creationId xmlns:a16="http://schemas.microsoft.com/office/drawing/2014/main" id="{6A049599-7C6E-C852-A7FD-78CDE8DA1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36343" y="8071918"/>
            <a:ext cx="7792349" cy="19407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FBB8C4-23DD-DBFC-3BA4-285F520E86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52021" y="17384876"/>
            <a:ext cx="5735647" cy="47959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5C4A3C-FE72-BB52-9F47-E9011C894F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12163" y="17799884"/>
            <a:ext cx="5582741" cy="43809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4527C63-CA70-6D16-8C82-690297CE269A}"/>
              </a:ext>
            </a:extLst>
          </p:cNvPr>
          <p:cNvSpPr txBox="1"/>
          <p:nvPr/>
        </p:nvSpPr>
        <p:spPr>
          <a:xfrm>
            <a:off x="13299621" y="10741367"/>
            <a:ext cx="73941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Pros:</a:t>
            </a: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56747C-8D3D-09AD-0CE8-7E916904A819}"/>
              </a:ext>
            </a:extLst>
          </p:cNvPr>
          <p:cNvSpPr txBox="1"/>
          <p:nvPr/>
        </p:nvSpPr>
        <p:spPr>
          <a:xfrm>
            <a:off x="22236343" y="10741367"/>
            <a:ext cx="703909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Human-skeleton detection capabilities.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Able to determine distance of human in relation to Kinect sensor.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Connectivity issues with some hardware.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Unable to determine distance from close range.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8FFFAF-9DC1-069E-9152-4F9CB9D30BD0}"/>
              </a:ext>
            </a:extLst>
          </p:cNvPr>
          <p:cNvSpPr txBox="1"/>
          <p:nvPr/>
        </p:nvSpPr>
        <p:spPr>
          <a:xfrm>
            <a:off x="13217415" y="22810081"/>
            <a:ext cx="73941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Provides 360-degree view of surrounding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Only provides a 2d view of the environment.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0386C2-F521-C9BB-0EDF-FB296B4B7093}"/>
              </a:ext>
            </a:extLst>
          </p:cNvPr>
          <p:cNvSpPr txBox="1"/>
          <p:nvPr/>
        </p:nvSpPr>
        <p:spPr>
          <a:xfrm>
            <a:off x="21484551" y="23052993"/>
            <a:ext cx="73941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Easy to set up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Size makes it dynamic in terms of set up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Provides only a linear point of view</a:t>
            </a:r>
          </a:p>
        </p:txBody>
      </p:sp>
    </p:spTree>
    <p:extLst>
      <p:ext uri="{BB962C8B-B14F-4D97-AF65-F5344CB8AC3E}">
        <p14:creationId xmlns:p14="http://schemas.microsoft.com/office/powerpoint/2010/main" val="1181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217</TotalTime>
  <Words>367</Words>
  <Application>Microsoft Office PowerPoint</Application>
  <PresentationFormat>Custom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Gianni Bautista</cp:lastModifiedBy>
  <cp:revision>39</cp:revision>
  <cp:lastPrinted>2020-02-13T13:03:36Z</cp:lastPrinted>
  <dcterms:created xsi:type="dcterms:W3CDTF">2018-02-06T18:12:23Z</dcterms:created>
  <dcterms:modified xsi:type="dcterms:W3CDTF">2024-11-08T15:43:28Z</dcterms:modified>
</cp:coreProperties>
</file>