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AC6E7"/>
    <a:srgbClr val="A7DEC1"/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28" d="100"/>
          <a:sy n="28" d="100"/>
        </p:scale>
        <p:origin x="3048" y="55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2"/>
            <a:ext cx="20116800" cy="9499985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A34DF-D840-6C7D-4934-4D1116FA0ED4}"/>
              </a:ext>
            </a:extLst>
          </p:cNvPr>
          <p:cNvSpPr/>
          <p:nvPr/>
        </p:nvSpPr>
        <p:spPr>
          <a:xfrm>
            <a:off x="32757126" y="5903838"/>
            <a:ext cx="10515600" cy="1188719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954875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7126" y="18369295"/>
            <a:ext cx="10515600" cy="9480143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165469" y="6519589"/>
            <a:ext cx="9416271" cy="4982094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4325082" y="8186578"/>
            <a:ext cx="6578777" cy="86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organize while adapting to changes.</a:t>
            </a:r>
          </a:p>
          <a:p>
            <a:pPr lvl="1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Supplying Tasks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robot delivers specific blocks to the human for placement. Actions adjust dynamically based on evolving task needs.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supply and position items to support task completion.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2" y="12157773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37" y="12695407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AutoShape 2">
            <a:extLst>
              <a:ext uri="{FF2B5EF4-FFF2-40B4-BE49-F238E27FC236}">
                <a16:creationId xmlns:a16="http://schemas.microsoft.com/office/drawing/2014/main" id="{ACE5DB8B-A016-2B5B-AEAD-B156429B1238}"/>
              </a:ext>
            </a:extLst>
          </p:cNvPr>
          <p:cNvSpPr/>
          <p:nvPr/>
        </p:nvSpPr>
        <p:spPr>
          <a:xfrm rot="10800000">
            <a:off x="37688615" y="7988558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1" name="AutoShape 3">
            <a:extLst>
              <a:ext uri="{FF2B5EF4-FFF2-40B4-BE49-F238E27FC236}">
                <a16:creationId xmlns:a16="http://schemas.microsoft.com/office/drawing/2014/main" id="{2DD0C9A3-936A-89EE-39EB-59C302720CD6}"/>
              </a:ext>
            </a:extLst>
          </p:cNvPr>
          <p:cNvSpPr/>
          <p:nvPr/>
        </p:nvSpPr>
        <p:spPr>
          <a:xfrm rot="16200000">
            <a:off x="33140663" y="12536510"/>
            <a:ext cx="91248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82" name="Group 4">
            <a:extLst>
              <a:ext uri="{FF2B5EF4-FFF2-40B4-BE49-F238E27FC236}">
                <a16:creationId xmlns:a16="http://schemas.microsoft.com/office/drawing/2014/main" id="{B65BBCCA-6EBA-9CB8-C36B-2413C56A7A57}"/>
              </a:ext>
            </a:extLst>
          </p:cNvPr>
          <p:cNvGrpSpPr/>
          <p:nvPr/>
        </p:nvGrpSpPr>
        <p:grpSpPr>
          <a:xfrm>
            <a:off x="37331856" y="7617324"/>
            <a:ext cx="742468" cy="742468"/>
            <a:chOff x="0" y="0"/>
            <a:chExt cx="6350000" cy="6350000"/>
          </a:xfrm>
        </p:grpSpPr>
        <p:sp>
          <p:nvSpPr>
            <p:cNvPr id="1083" name="Freeform 5">
              <a:extLst>
                <a:ext uri="{FF2B5EF4-FFF2-40B4-BE49-F238E27FC236}">
                  <a16:creationId xmlns:a16="http://schemas.microsoft.com/office/drawing/2014/main" id="{2179D4A8-B712-4FEE-A322-370990A9AEC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2D3A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4" name="Group 6">
            <a:extLst>
              <a:ext uri="{FF2B5EF4-FFF2-40B4-BE49-F238E27FC236}">
                <a16:creationId xmlns:a16="http://schemas.microsoft.com/office/drawing/2014/main" id="{6BEAAC44-E240-57C9-5AA9-EEDE3A3C0D90}"/>
              </a:ext>
            </a:extLst>
          </p:cNvPr>
          <p:cNvGrpSpPr/>
          <p:nvPr/>
        </p:nvGrpSpPr>
        <p:grpSpPr>
          <a:xfrm>
            <a:off x="37339093" y="12194345"/>
            <a:ext cx="742468" cy="742468"/>
            <a:chOff x="0" y="0"/>
            <a:chExt cx="6350000" cy="6350000"/>
          </a:xfrm>
        </p:grpSpPr>
        <p:sp>
          <p:nvSpPr>
            <p:cNvPr id="1085" name="Freeform 7">
              <a:extLst>
                <a:ext uri="{FF2B5EF4-FFF2-40B4-BE49-F238E27FC236}">
                  <a16:creationId xmlns:a16="http://schemas.microsoft.com/office/drawing/2014/main" id="{D3B7674D-8408-8367-BDFB-360AF4BC7F9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7DE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" name="Group 8">
            <a:extLst>
              <a:ext uri="{FF2B5EF4-FFF2-40B4-BE49-F238E27FC236}">
                <a16:creationId xmlns:a16="http://schemas.microsoft.com/office/drawing/2014/main" id="{3C65B22F-0106-F51E-FE52-BE0BC2D1548B}"/>
              </a:ext>
            </a:extLst>
          </p:cNvPr>
          <p:cNvGrpSpPr/>
          <p:nvPr/>
        </p:nvGrpSpPr>
        <p:grpSpPr>
          <a:xfrm>
            <a:off x="37331856" y="16589025"/>
            <a:ext cx="742468" cy="742468"/>
            <a:chOff x="0" y="0"/>
            <a:chExt cx="6350000" cy="6350000"/>
          </a:xfrm>
        </p:grpSpPr>
        <p:sp>
          <p:nvSpPr>
            <p:cNvPr id="1087" name="Freeform 9">
              <a:extLst>
                <a:ext uri="{FF2B5EF4-FFF2-40B4-BE49-F238E27FC236}">
                  <a16:creationId xmlns:a16="http://schemas.microsoft.com/office/drawing/2014/main" id="{D6D13C33-C3C6-44BC-B8B8-B1C612EB517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C6E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8" name="AutoShape 10">
            <a:extLst>
              <a:ext uri="{FF2B5EF4-FFF2-40B4-BE49-F238E27FC236}">
                <a16:creationId xmlns:a16="http://schemas.microsoft.com/office/drawing/2014/main" id="{5DC56815-FCA1-9C2B-4EEC-80BC4F8C1CCA}"/>
              </a:ext>
            </a:extLst>
          </p:cNvPr>
          <p:cNvSpPr/>
          <p:nvPr/>
        </p:nvSpPr>
        <p:spPr>
          <a:xfrm flipH="1">
            <a:off x="36155012" y="1258005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9" name="AutoShape 11">
            <a:extLst>
              <a:ext uri="{FF2B5EF4-FFF2-40B4-BE49-F238E27FC236}">
                <a16:creationId xmlns:a16="http://schemas.microsoft.com/office/drawing/2014/main" id="{311AAC55-DDEF-E74A-F93F-37381AB5C55C}"/>
              </a:ext>
            </a:extLst>
          </p:cNvPr>
          <p:cNvSpPr/>
          <p:nvPr/>
        </p:nvSpPr>
        <p:spPr>
          <a:xfrm flipH="1">
            <a:off x="38083037" y="1697473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94" name="TextBox 19">
            <a:extLst>
              <a:ext uri="{FF2B5EF4-FFF2-40B4-BE49-F238E27FC236}">
                <a16:creationId xmlns:a16="http://schemas.microsoft.com/office/drawing/2014/main" id="{112414D4-7DF6-8445-9CD2-753C70F4D8FE}"/>
              </a:ext>
            </a:extLst>
          </p:cNvPr>
          <p:cNvSpPr txBox="1"/>
          <p:nvPr/>
        </p:nvSpPr>
        <p:spPr>
          <a:xfrm>
            <a:off x="33665870" y="11914592"/>
            <a:ext cx="2522728" cy="254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2466" dirty="0">
                <a:solidFill>
                  <a:srgbClr val="FFFFFF"/>
                </a:solidFill>
                <a:latin typeface="Lazord Mono"/>
                <a:ea typeface="Lazord Mono"/>
                <a:cs typeface="Lazord Mono"/>
                <a:sym typeface="Lazord Mono"/>
              </a:rPr>
              <a:t>TESTING</a:t>
            </a:r>
          </a:p>
        </p:txBody>
      </p:sp>
      <p:grpSp>
        <p:nvGrpSpPr>
          <p:cNvPr id="1095" name="Group 20">
            <a:extLst>
              <a:ext uri="{FF2B5EF4-FFF2-40B4-BE49-F238E27FC236}">
                <a16:creationId xmlns:a16="http://schemas.microsoft.com/office/drawing/2014/main" id="{0C3E450D-F116-C857-2B6D-797AF6400194}"/>
              </a:ext>
            </a:extLst>
          </p:cNvPr>
          <p:cNvGrpSpPr/>
          <p:nvPr/>
        </p:nvGrpSpPr>
        <p:grpSpPr>
          <a:xfrm>
            <a:off x="34502829" y="10844691"/>
            <a:ext cx="881712" cy="881712"/>
            <a:chOff x="0" y="0"/>
            <a:chExt cx="812800" cy="812800"/>
          </a:xfrm>
        </p:grpSpPr>
        <p:sp>
          <p:nvSpPr>
            <p:cNvPr id="1096" name="Freeform 21">
              <a:extLst>
                <a:ext uri="{FF2B5EF4-FFF2-40B4-BE49-F238E27FC236}">
                  <a16:creationId xmlns:a16="http://schemas.microsoft.com/office/drawing/2014/main" id="{6E579646-EA48-C68D-AFFA-E782624F5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TextBox 22">
              <a:extLst>
                <a:ext uri="{FF2B5EF4-FFF2-40B4-BE49-F238E27FC236}">
                  <a16:creationId xmlns:a16="http://schemas.microsoft.com/office/drawing/2014/main" id="{D51B4E40-D8C6-BD2B-C0C3-BDC1BB42458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AE8E2E2-D114-53AE-D3AE-3544E7848666}"/>
              </a:ext>
            </a:extLst>
          </p:cNvPr>
          <p:cNvGrpSpPr/>
          <p:nvPr/>
        </p:nvGrpSpPr>
        <p:grpSpPr>
          <a:xfrm>
            <a:off x="38887170" y="6674517"/>
            <a:ext cx="3990079" cy="4515629"/>
            <a:chOff x="38953862" y="6515318"/>
            <a:chExt cx="3990079" cy="4515629"/>
          </a:xfrm>
        </p:grpSpPr>
        <p:grpSp>
          <p:nvGrpSpPr>
            <p:cNvPr id="1102" name="Group 24">
              <a:extLst>
                <a:ext uri="{FF2B5EF4-FFF2-40B4-BE49-F238E27FC236}">
                  <a16:creationId xmlns:a16="http://schemas.microsoft.com/office/drawing/2014/main" id="{060F863B-6D69-AC2F-25B2-970C0B7BBA44}"/>
                </a:ext>
              </a:extLst>
            </p:cNvPr>
            <p:cNvGrpSpPr/>
            <p:nvPr/>
          </p:nvGrpSpPr>
          <p:grpSpPr>
            <a:xfrm>
              <a:off x="38953862" y="7419190"/>
              <a:ext cx="3990079" cy="3611757"/>
              <a:chOff x="0" y="0"/>
              <a:chExt cx="1262686" cy="1142963"/>
            </a:xfrm>
          </p:grpSpPr>
          <p:sp>
            <p:nvSpPr>
              <p:cNvPr id="1111" name="Freeform 25">
                <a:extLst>
                  <a:ext uri="{FF2B5EF4-FFF2-40B4-BE49-F238E27FC236}">
                    <a16:creationId xmlns:a16="http://schemas.microsoft.com/office/drawing/2014/main" id="{5FE9B95A-AC67-2174-F268-BF1C9F4D9D5A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3" name="Group 26">
              <a:extLst>
                <a:ext uri="{FF2B5EF4-FFF2-40B4-BE49-F238E27FC236}">
                  <a16:creationId xmlns:a16="http://schemas.microsoft.com/office/drawing/2014/main" id="{B4F634BC-249C-373C-552A-1D409AFCCA29}"/>
                </a:ext>
              </a:extLst>
            </p:cNvPr>
            <p:cNvGrpSpPr/>
            <p:nvPr/>
          </p:nvGrpSpPr>
          <p:grpSpPr>
            <a:xfrm>
              <a:off x="40119826" y="6515318"/>
              <a:ext cx="1658153" cy="1658152"/>
              <a:chOff x="0" y="0"/>
              <a:chExt cx="812800" cy="812800"/>
            </a:xfrm>
          </p:grpSpPr>
          <p:sp>
            <p:nvSpPr>
              <p:cNvPr id="1109" name="Freeform 27">
                <a:extLst>
                  <a:ext uri="{FF2B5EF4-FFF2-40B4-BE49-F238E27FC236}">
                    <a16:creationId xmlns:a16="http://schemas.microsoft.com/office/drawing/2014/main" id="{F52BDF76-03D9-F106-5AD9-9FDDA6CF30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TextBox 28">
                <a:extLst>
                  <a:ext uri="{FF2B5EF4-FFF2-40B4-BE49-F238E27FC236}">
                    <a16:creationId xmlns:a16="http://schemas.microsoft.com/office/drawing/2014/main" id="{850E9BB2-B07E-DA7E-9AF0-E8AE9D5858B9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05" name="TextBox 30">
              <a:extLst>
                <a:ext uri="{FF2B5EF4-FFF2-40B4-BE49-F238E27FC236}">
                  <a16:creationId xmlns:a16="http://schemas.microsoft.com/office/drawing/2014/main" id="{FE1FF93A-F7E7-B1A6-9741-FB2AC2DE478B}"/>
                </a:ext>
              </a:extLst>
            </p:cNvPr>
            <p:cNvSpPr txBox="1"/>
            <p:nvPr/>
          </p:nvSpPr>
          <p:spPr>
            <a:xfrm>
              <a:off x="39244114" y="8227604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Development</a:t>
              </a:r>
            </a:p>
          </p:txBody>
        </p:sp>
        <p:grpSp>
          <p:nvGrpSpPr>
            <p:cNvPr id="1106" name="Group 31">
              <a:extLst>
                <a:ext uri="{FF2B5EF4-FFF2-40B4-BE49-F238E27FC236}">
                  <a16:creationId xmlns:a16="http://schemas.microsoft.com/office/drawing/2014/main" id="{D94E69C1-1F92-A72B-1B68-3741B4E891C6}"/>
                </a:ext>
              </a:extLst>
            </p:cNvPr>
            <p:cNvGrpSpPr/>
            <p:nvPr/>
          </p:nvGrpSpPr>
          <p:grpSpPr>
            <a:xfrm>
              <a:off x="40353066" y="6755383"/>
              <a:ext cx="1191671" cy="1191671"/>
              <a:chOff x="0" y="0"/>
              <a:chExt cx="812800" cy="812800"/>
            </a:xfrm>
          </p:grpSpPr>
          <p:sp>
            <p:nvSpPr>
              <p:cNvPr id="1107" name="Freeform 32">
                <a:extLst>
                  <a:ext uri="{FF2B5EF4-FFF2-40B4-BE49-F238E27FC236}">
                    <a16:creationId xmlns:a16="http://schemas.microsoft.com/office/drawing/2014/main" id="{50D4621A-137F-A335-0141-A5A4036F6E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TextBox 33">
                <a:extLst>
                  <a:ext uri="{FF2B5EF4-FFF2-40B4-BE49-F238E27FC236}">
                    <a16:creationId xmlns:a16="http://schemas.microsoft.com/office/drawing/2014/main" id="{9B41A858-DD02-7456-5042-D9F10CBF080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3" name="Freeform 45">
              <a:extLst>
                <a:ext uri="{FF2B5EF4-FFF2-40B4-BE49-F238E27FC236}">
                  <a16:creationId xmlns:a16="http://schemas.microsoft.com/office/drawing/2014/main" id="{B73BA6A5-5F02-1DFF-DB83-10A68D80997A}"/>
                </a:ext>
              </a:extLst>
            </p:cNvPr>
            <p:cNvSpPr/>
            <p:nvPr/>
          </p:nvSpPr>
          <p:spPr>
            <a:xfrm>
              <a:off x="40528360" y="6924215"/>
              <a:ext cx="841082" cy="841082"/>
            </a:xfrm>
            <a:custGeom>
              <a:avLst/>
              <a:gdLst/>
              <a:ahLst/>
              <a:cxnLst/>
              <a:rect l="l" t="t" r="r" b="b"/>
              <a:pathLst>
                <a:path w="900922" h="900922">
                  <a:moveTo>
                    <a:pt x="0" y="0"/>
                  </a:moveTo>
                  <a:lnTo>
                    <a:pt x="900922" y="0"/>
                  </a:lnTo>
                  <a:lnTo>
                    <a:pt x="900922" y="900922"/>
                  </a:lnTo>
                  <a:lnTo>
                    <a:pt x="0" y="900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" name="TextBox 48">
            <a:extLst>
              <a:ext uri="{FF2B5EF4-FFF2-40B4-BE49-F238E27FC236}">
                <a16:creationId xmlns:a16="http://schemas.microsoft.com/office/drawing/2014/main" id="{01E242B5-7925-809C-1DDF-CF397A09A5FC}"/>
              </a:ext>
            </a:extLst>
          </p:cNvPr>
          <p:cNvSpPr txBox="1"/>
          <p:nvPr/>
        </p:nvSpPr>
        <p:spPr>
          <a:xfrm>
            <a:off x="37391612" y="12050086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2</a:t>
            </a:r>
          </a:p>
        </p:txBody>
      </p:sp>
      <p:sp>
        <p:nvSpPr>
          <p:cNvPr id="1127" name="TextBox 49">
            <a:extLst>
              <a:ext uri="{FF2B5EF4-FFF2-40B4-BE49-F238E27FC236}">
                <a16:creationId xmlns:a16="http://schemas.microsoft.com/office/drawing/2014/main" id="{2453270A-030F-33FA-9B41-664A3AF9DEAD}"/>
              </a:ext>
            </a:extLst>
          </p:cNvPr>
          <p:cNvSpPr txBox="1"/>
          <p:nvPr/>
        </p:nvSpPr>
        <p:spPr>
          <a:xfrm>
            <a:off x="37391613" y="16499499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3</a:t>
            </a:r>
          </a:p>
        </p:txBody>
      </p:sp>
      <p:sp>
        <p:nvSpPr>
          <p:cNvPr id="1128" name="TextBox 50">
            <a:extLst>
              <a:ext uri="{FF2B5EF4-FFF2-40B4-BE49-F238E27FC236}">
                <a16:creationId xmlns:a16="http://schemas.microsoft.com/office/drawing/2014/main" id="{6F14F8DB-BD25-8E5D-30FE-8BBFAB480A08}"/>
              </a:ext>
            </a:extLst>
          </p:cNvPr>
          <p:cNvSpPr txBox="1"/>
          <p:nvPr/>
        </p:nvSpPr>
        <p:spPr>
          <a:xfrm>
            <a:off x="37377375" y="7483094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1</a:t>
            </a:r>
          </a:p>
        </p:txBody>
      </p:sp>
      <p:grpSp>
        <p:nvGrpSpPr>
          <p:cNvPr id="1133" name="Group 24">
            <a:extLst>
              <a:ext uri="{FF2B5EF4-FFF2-40B4-BE49-F238E27FC236}">
                <a16:creationId xmlns:a16="http://schemas.microsoft.com/office/drawing/2014/main" id="{DFC3A236-99A6-79BA-B8A0-41D36D2230AE}"/>
              </a:ext>
            </a:extLst>
          </p:cNvPr>
          <p:cNvGrpSpPr/>
          <p:nvPr/>
        </p:nvGrpSpPr>
        <p:grpSpPr>
          <a:xfrm>
            <a:off x="33079330" y="10918541"/>
            <a:ext cx="3990079" cy="3611757"/>
            <a:chOff x="0" y="0"/>
            <a:chExt cx="1262686" cy="1142963"/>
          </a:xfrm>
          <a:solidFill>
            <a:srgbClr val="A7DEC1"/>
          </a:solidFill>
        </p:grpSpPr>
        <p:sp>
          <p:nvSpPr>
            <p:cNvPr id="1142" name="Freeform 25">
              <a:extLst>
                <a:ext uri="{FF2B5EF4-FFF2-40B4-BE49-F238E27FC236}">
                  <a16:creationId xmlns:a16="http://schemas.microsoft.com/office/drawing/2014/main" id="{96D51236-9668-4C43-0BE6-6525A04682CD}"/>
                </a:ext>
              </a:extLst>
            </p:cNvPr>
            <p:cNvSpPr/>
            <p:nvPr/>
          </p:nvSpPr>
          <p:spPr>
            <a:xfrm>
              <a:off x="0" y="0"/>
              <a:ext cx="1262686" cy="1142963"/>
            </a:xfrm>
            <a:custGeom>
              <a:avLst/>
              <a:gdLst/>
              <a:ahLst/>
              <a:cxnLst/>
              <a:rect l="l" t="t" r="r" b="b"/>
              <a:pathLst>
                <a:path w="1262686" h="1142963">
                  <a:moveTo>
                    <a:pt x="1138226" y="1142963"/>
                  </a:moveTo>
                  <a:lnTo>
                    <a:pt x="124460" y="1142963"/>
                  </a:lnTo>
                  <a:cubicBezTo>
                    <a:pt x="55880" y="1142963"/>
                    <a:pt x="0" y="1087083"/>
                    <a:pt x="0" y="10185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38226" y="0"/>
                  </a:lnTo>
                  <a:cubicBezTo>
                    <a:pt x="1206806" y="0"/>
                    <a:pt x="1262686" y="55880"/>
                    <a:pt x="1262686" y="124460"/>
                  </a:cubicBezTo>
                  <a:lnTo>
                    <a:pt x="1262686" y="1018503"/>
                  </a:lnTo>
                  <a:cubicBezTo>
                    <a:pt x="1262686" y="1087083"/>
                    <a:pt x="1206806" y="1142963"/>
                    <a:pt x="1138226" y="114296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" name="Group 26">
            <a:extLst>
              <a:ext uri="{FF2B5EF4-FFF2-40B4-BE49-F238E27FC236}">
                <a16:creationId xmlns:a16="http://schemas.microsoft.com/office/drawing/2014/main" id="{E363C3E1-63F5-49B1-465B-77C2C39872DB}"/>
              </a:ext>
            </a:extLst>
          </p:cNvPr>
          <p:cNvGrpSpPr/>
          <p:nvPr/>
        </p:nvGrpSpPr>
        <p:grpSpPr>
          <a:xfrm>
            <a:off x="34245294" y="10014669"/>
            <a:ext cx="1658153" cy="1658152"/>
            <a:chOff x="0" y="0"/>
            <a:chExt cx="812800" cy="812800"/>
          </a:xfrm>
        </p:grpSpPr>
        <p:sp>
          <p:nvSpPr>
            <p:cNvPr id="1140" name="Freeform 27">
              <a:extLst>
                <a:ext uri="{FF2B5EF4-FFF2-40B4-BE49-F238E27FC236}">
                  <a16:creationId xmlns:a16="http://schemas.microsoft.com/office/drawing/2014/main" id="{31A8B63B-2C49-BCEF-000E-A6262FA887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99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TextBox 28">
              <a:extLst>
                <a:ext uri="{FF2B5EF4-FFF2-40B4-BE49-F238E27FC236}">
                  <a16:creationId xmlns:a16="http://schemas.microsoft.com/office/drawing/2014/main" id="{CD05EDED-3539-9EC3-0BAF-BEDEF3B2FA9D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35" name="TextBox 30">
            <a:extLst>
              <a:ext uri="{FF2B5EF4-FFF2-40B4-BE49-F238E27FC236}">
                <a16:creationId xmlns:a16="http://schemas.microsoft.com/office/drawing/2014/main" id="{45F982C0-2B5C-A752-7058-36FEA19256BB}"/>
              </a:ext>
            </a:extLst>
          </p:cNvPr>
          <p:cNvSpPr txBox="1"/>
          <p:nvPr/>
        </p:nvSpPr>
        <p:spPr>
          <a:xfrm>
            <a:off x="33353253" y="11812956"/>
            <a:ext cx="3409575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Lazord Mono"/>
                <a:cs typeface="Arial" panose="020B0604020202020204" pitchFamily="34" charset="0"/>
                <a:sym typeface="Lazord Mono"/>
              </a:rPr>
              <a:t>Testing</a:t>
            </a:r>
          </a:p>
        </p:txBody>
      </p:sp>
      <p:grpSp>
        <p:nvGrpSpPr>
          <p:cNvPr id="1136" name="Group 31">
            <a:extLst>
              <a:ext uri="{FF2B5EF4-FFF2-40B4-BE49-F238E27FC236}">
                <a16:creationId xmlns:a16="http://schemas.microsoft.com/office/drawing/2014/main" id="{EF01EC15-BDC7-2ADA-BA3F-E12FE2B1F162}"/>
              </a:ext>
            </a:extLst>
          </p:cNvPr>
          <p:cNvGrpSpPr/>
          <p:nvPr/>
        </p:nvGrpSpPr>
        <p:grpSpPr>
          <a:xfrm>
            <a:off x="34478534" y="10254734"/>
            <a:ext cx="1191671" cy="1191671"/>
            <a:chOff x="0" y="0"/>
            <a:chExt cx="812800" cy="812800"/>
          </a:xfrm>
        </p:grpSpPr>
        <p:sp>
          <p:nvSpPr>
            <p:cNvPr id="1138" name="Freeform 32">
              <a:extLst>
                <a:ext uri="{FF2B5EF4-FFF2-40B4-BE49-F238E27FC236}">
                  <a16:creationId xmlns:a16="http://schemas.microsoft.com/office/drawing/2014/main" id="{84BCB216-F027-049F-3395-B35B3F067A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TextBox 33">
              <a:extLst>
                <a:ext uri="{FF2B5EF4-FFF2-40B4-BE49-F238E27FC236}">
                  <a16:creationId xmlns:a16="http://schemas.microsoft.com/office/drawing/2014/main" id="{B6933293-5EC5-362D-F101-C69CD02099C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24" name="Freeform 46">
            <a:extLst>
              <a:ext uri="{FF2B5EF4-FFF2-40B4-BE49-F238E27FC236}">
                <a16:creationId xmlns:a16="http://schemas.microsoft.com/office/drawing/2014/main" id="{0E302D8B-D4EE-E3A9-92D2-16692F6B58DC}"/>
              </a:ext>
            </a:extLst>
          </p:cNvPr>
          <p:cNvSpPr/>
          <p:nvPr/>
        </p:nvSpPr>
        <p:spPr>
          <a:xfrm>
            <a:off x="34727310" y="10501381"/>
            <a:ext cx="687268" cy="687268"/>
          </a:xfrm>
          <a:custGeom>
            <a:avLst/>
            <a:gdLst/>
            <a:ahLst/>
            <a:cxnLst/>
            <a:rect l="l" t="t" r="r" b="b"/>
            <a:pathLst>
              <a:path w="954589" h="954589">
                <a:moveTo>
                  <a:pt x="0" y="0"/>
                </a:moveTo>
                <a:lnTo>
                  <a:pt x="954589" y="0"/>
                </a:lnTo>
                <a:lnTo>
                  <a:pt x="954589" y="954589"/>
                </a:lnTo>
                <a:lnTo>
                  <a:pt x="0" y="954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9AFE0BE1-04AA-EA4F-E27E-CBF439DA60C9}"/>
              </a:ext>
            </a:extLst>
          </p:cNvPr>
          <p:cNvGrpSpPr/>
          <p:nvPr/>
        </p:nvGrpSpPr>
        <p:grpSpPr>
          <a:xfrm>
            <a:off x="38970450" y="12997538"/>
            <a:ext cx="3990079" cy="4515629"/>
            <a:chOff x="38970450" y="12958675"/>
            <a:chExt cx="3990079" cy="4515629"/>
          </a:xfrm>
        </p:grpSpPr>
        <p:grpSp>
          <p:nvGrpSpPr>
            <p:cNvPr id="1144" name="Group 24">
              <a:extLst>
                <a:ext uri="{FF2B5EF4-FFF2-40B4-BE49-F238E27FC236}">
                  <a16:creationId xmlns:a16="http://schemas.microsoft.com/office/drawing/2014/main" id="{A4C4C2C8-74B3-9373-B3CC-123994CAA4D5}"/>
                </a:ext>
              </a:extLst>
            </p:cNvPr>
            <p:cNvGrpSpPr/>
            <p:nvPr/>
          </p:nvGrpSpPr>
          <p:grpSpPr>
            <a:xfrm>
              <a:off x="38970450" y="13862547"/>
              <a:ext cx="3990079" cy="3611757"/>
              <a:chOff x="0" y="0"/>
              <a:chExt cx="1262686" cy="1142963"/>
            </a:xfrm>
          </p:grpSpPr>
          <p:sp>
            <p:nvSpPr>
              <p:cNvPr id="1153" name="Freeform 25">
                <a:extLst>
                  <a:ext uri="{FF2B5EF4-FFF2-40B4-BE49-F238E27FC236}">
                    <a16:creationId xmlns:a16="http://schemas.microsoft.com/office/drawing/2014/main" id="{D86D6505-E0EB-E454-2DF0-4855BE8471C8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26">
              <a:extLst>
                <a:ext uri="{FF2B5EF4-FFF2-40B4-BE49-F238E27FC236}">
                  <a16:creationId xmlns:a16="http://schemas.microsoft.com/office/drawing/2014/main" id="{12532D44-1DDE-6941-F781-C1D36A7C19E6}"/>
                </a:ext>
              </a:extLst>
            </p:cNvPr>
            <p:cNvGrpSpPr/>
            <p:nvPr/>
          </p:nvGrpSpPr>
          <p:grpSpPr>
            <a:xfrm>
              <a:off x="40136414" y="12958675"/>
              <a:ext cx="1658153" cy="1658152"/>
              <a:chOff x="0" y="0"/>
              <a:chExt cx="812800" cy="812800"/>
            </a:xfrm>
          </p:grpSpPr>
          <p:sp>
            <p:nvSpPr>
              <p:cNvPr id="1151" name="Freeform 27">
                <a:extLst>
                  <a:ext uri="{FF2B5EF4-FFF2-40B4-BE49-F238E27FC236}">
                    <a16:creationId xmlns:a16="http://schemas.microsoft.com/office/drawing/2014/main" id="{8344FDDA-2A70-FE4D-F5A9-2E6F2F29E9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TextBox 28">
                <a:extLst>
                  <a:ext uri="{FF2B5EF4-FFF2-40B4-BE49-F238E27FC236}">
                    <a16:creationId xmlns:a16="http://schemas.microsoft.com/office/drawing/2014/main" id="{33E530B9-64AC-DE6E-D48C-EADBE4EEC82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46" name="TextBox 30">
              <a:extLst>
                <a:ext uri="{FF2B5EF4-FFF2-40B4-BE49-F238E27FC236}">
                  <a16:creationId xmlns:a16="http://schemas.microsoft.com/office/drawing/2014/main" id="{3D87DC07-AACA-5B20-9BD9-E96688FBD82E}"/>
                </a:ext>
              </a:extLst>
            </p:cNvPr>
            <p:cNvSpPr txBox="1"/>
            <p:nvPr/>
          </p:nvSpPr>
          <p:spPr>
            <a:xfrm>
              <a:off x="39260702" y="14670961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Implementation</a:t>
              </a:r>
            </a:p>
          </p:txBody>
        </p:sp>
        <p:grpSp>
          <p:nvGrpSpPr>
            <p:cNvPr id="1147" name="Group 31">
              <a:extLst>
                <a:ext uri="{FF2B5EF4-FFF2-40B4-BE49-F238E27FC236}">
                  <a16:creationId xmlns:a16="http://schemas.microsoft.com/office/drawing/2014/main" id="{EDAB8F2C-377A-86A1-20EF-4E1D4BD1EB7E}"/>
                </a:ext>
              </a:extLst>
            </p:cNvPr>
            <p:cNvGrpSpPr/>
            <p:nvPr/>
          </p:nvGrpSpPr>
          <p:grpSpPr>
            <a:xfrm>
              <a:off x="40369654" y="13198740"/>
              <a:ext cx="1191671" cy="1191671"/>
              <a:chOff x="0" y="0"/>
              <a:chExt cx="812800" cy="812800"/>
            </a:xfrm>
          </p:grpSpPr>
          <p:sp>
            <p:nvSpPr>
              <p:cNvPr id="1149" name="Freeform 32">
                <a:extLst>
                  <a:ext uri="{FF2B5EF4-FFF2-40B4-BE49-F238E27FC236}">
                    <a16:creationId xmlns:a16="http://schemas.microsoft.com/office/drawing/2014/main" id="{7B037CA6-9C5F-9BBF-FDF6-48320F37C2D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0" name="TextBox 33">
                <a:extLst>
                  <a:ext uri="{FF2B5EF4-FFF2-40B4-BE49-F238E27FC236}">
                    <a16:creationId xmlns:a16="http://schemas.microsoft.com/office/drawing/2014/main" id="{2CD45578-3F12-99DC-B314-06D6B79345D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5" name="Freeform 47">
              <a:extLst>
                <a:ext uri="{FF2B5EF4-FFF2-40B4-BE49-F238E27FC236}">
                  <a16:creationId xmlns:a16="http://schemas.microsoft.com/office/drawing/2014/main" id="{1689C936-89B9-0CA2-FE62-FE212EACBC56}"/>
                </a:ext>
              </a:extLst>
            </p:cNvPr>
            <p:cNvSpPr/>
            <p:nvPr/>
          </p:nvSpPr>
          <p:spPr>
            <a:xfrm>
              <a:off x="40478530" y="13480498"/>
              <a:ext cx="1001397" cy="623370"/>
            </a:xfrm>
            <a:custGeom>
              <a:avLst/>
              <a:gdLst/>
              <a:ahLst/>
              <a:cxnLst/>
              <a:rect l="l" t="t" r="r" b="b"/>
              <a:pathLst>
                <a:path w="1238718" h="771102">
                  <a:moveTo>
                    <a:pt x="0" y="0"/>
                  </a:moveTo>
                  <a:lnTo>
                    <a:pt x="1238718" y="0"/>
                  </a:lnTo>
                  <a:lnTo>
                    <a:pt x="1238718" y="771102"/>
                  </a:lnTo>
                  <a:lnTo>
                    <a:pt x="0" y="771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300B355-879D-6D3E-DA31-8CEE14E4CAEE}"/>
              </a:ext>
            </a:extLst>
          </p:cNvPr>
          <p:cNvGrpSpPr/>
          <p:nvPr/>
        </p:nvGrpSpPr>
        <p:grpSpPr>
          <a:xfrm>
            <a:off x="12420190" y="19377436"/>
            <a:ext cx="12987999" cy="8030222"/>
            <a:chOff x="16481916" y="18726693"/>
            <a:chExt cx="14060046" cy="8693047"/>
          </a:xfrm>
        </p:grpSpPr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C2FED081-F347-DFD9-DCBE-7500C7E2771B}"/>
                </a:ext>
              </a:extLst>
            </p:cNvPr>
            <p:cNvSpPr/>
            <p:nvPr/>
          </p:nvSpPr>
          <p:spPr>
            <a:xfrm flipV="1">
              <a:off x="17129998" y="2124446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Bent 54">
              <a:extLst>
                <a:ext uri="{FF2B5EF4-FFF2-40B4-BE49-F238E27FC236}">
                  <a16:creationId xmlns:a16="http://schemas.microsoft.com/office/drawing/2014/main" id="{7DEFEE5D-B530-9711-BD23-340781E7F8ED}"/>
                </a:ext>
              </a:extLst>
            </p:cNvPr>
            <p:cNvSpPr/>
            <p:nvPr/>
          </p:nvSpPr>
          <p:spPr>
            <a:xfrm flipV="1">
              <a:off x="19148929" y="2330081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6C5597B8-0C29-8187-5079-E9F4188A2A2D}"/>
                </a:ext>
              </a:extLst>
            </p:cNvPr>
            <p:cNvSpPr/>
            <p:nvPr/>
          </p:nvSpPr>
          <p:spPr>
            <a:xfrm flipV="1">
              <a:off x="21168987" y="25360337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8" name="TextBox 37">
              <a:extLst>
                <a:ext uri="{FF2B5EF4-FFF2-40B4-BE49-F238E27FC236}">
                  <a16:creationId xmlns:a16="http://schemas.microsoft.com/office/drawing/2014/main" id="{77C12DC2-E7A8-A82E-E019-E20F30D30C21}"/>
                </a:ext>
              </a:extLst>
            </p:cNvPr>
            <p:cNvSpPr txBox="1"/>
            <p:nvPr/>
          </p:nvSpPr>
          <p:spPr>
            <a:xfrm>
              <a:off x="16701708" y="19792107"/>
              <a:ext cx="3273230" cy="17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9"/>
                </a:lnSpc>
              </a:pPr>
              <a:endParaRPr lang="en-US" sz="1299" b="1" dirty="0">
                <a:solidFill>
                  <a:srgbClr val="FFFFFF"/>
                </a:solidFill>
                <a:latin typeface="Arial" panose="020B0604020202020204" pitchFamily="34" charset="0"/>
                <a:ea typeface="Kollektif Bold"/>
                <a:cs typeface="Arial" panose="020B0604020202020204" pitchFamily="34" charset="0"/>
                <a:sym typeface="Kollektif Bold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26289E9-D6A9-D1CB-4380-4C1EDEA33C4E}"/>
                </a:ext>
              </a:extLst>
            </p:cNvPr>
            <p:cNvSpPr/>
            <p:nvPr/>
          </p:nvSpPr>
          <p:spPr>
            <a:xfrm>
              <a:off x="18501598" y="21472015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Virtual Environment Construction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Isaac Sim creates digital twin of workspace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planning and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safety monitoring and validation</a:t>
              </a: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5130998" y="20787721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5359598" y="2101586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FCCB834-5B37-3580-B606-3DD6CEF33B78}"/>
                </a:ext>
              </a:extLst>
            </p:cNvPr>
            <p:cNvSpPr/>
            <p:nvPr/>
          </p:nvSpPr>
          <p:spPr>
            <a:xfrm>
              <a:off x="20521280" y="23533043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Task 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coordinates with human actions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Dynamic workspace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adaptation</a:t>
              </a: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7150680" y="2284874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7379280" y="230768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ABD4DD8-533B-C068-4E8D-4A2F5FE0F8B9}"/>
                </a:ext>
              </a:extLst>
            </p:cNvPr>
            <p:cNvSpPr/>
            <p:nvPr/>
          </p:nvSpPr>
          <p:spPr>
            <a:xfrm>
              <a:off x="22540962" y="2559094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Cybernetic Feedback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learning from task outcomes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Human adaptation through visual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system optimization</a:t>
              </a: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70A8670-E59B-8E8E-B61A-21ABD3A784E1}"/>
                </a:ext>
              </a:extLst>
            </p:cNvPr>
            <p:cNvSpPr/>
            <p:nvPr/>
          </p:nvSpPr>
          <p:spPr>
            <a:xfrm>
              <a:off x="29170362" y="24906646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DA5C8CE9-BCDA-5825-59C2-5A42CAAE9EE8}"/>
                </a:ext>
              </a:extLst>
            </p:cNvPr>
            <p:cNvSpPr/>
            <p:nvPr/>
          </p:nvSpPr>
          <p:spPr>
            <a:xfrm>
              <a:off x="29398962" y="2513479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3580" y="2319014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618" y="21239094"/>
              <a:ext cx="594360" cy="463600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034FB8FE-BA7F-63A6-EDE0-08441C616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8982" y="25319696"/>
              <a:ext cx="594360" cy="542488"/>
            </a:xfrm>
            <a:custGeom>
              <a:avLst/>
              <a:gdLst/>
              <a:ahLst/>
              <a:cxnLst/>
              <a:rect l="l" t="t" r="r" b="b"/>
              <a:pathLst>
                <a:path w="341881" h="312044">
                  <a:moveTo>
                    <a:pt x="0" y="0"/>
                  </a:moveTo>
                  <a:lnTo>
                    <a:pt x="341882" y="0"/>
                  </a:lnTo>
                  <a:lnTo>
                    <a:pt x="341882" y="312044"/>
                  </a:lnTo>
                  <a:lnTo>
                    <a:pt x="0" y="31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0C618B-DC44-3237-DF62-192008FA0710}"/>
                </a:ext>
              </a:extLst>
            </p:cNvPr>
            <p:cNvSpPr/>
            <p:nvPr/>
          </p:nvSpPr>
          <p:spPr>
            <a:xfrm>
              <a:off x="16481916" y="19410987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1000"/>
                    <a:lumOff val="9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and 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RealSense D455 captures depth and RGB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OpenCV processes spatial information in real-time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object and human detection algorithms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3111316" y="1872669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3339916" y="189548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7988" y="19071204"/>
              <a:ext cx="317183" cy="685800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25826243" y="18936196"/>
            <a:ext cx="2641717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25576978" y="20785792"/>
            <a:ext cx="3140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29282080" y="18936196"/>
            <a:ext cx="1962246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28357745" y="20785792"/>
            <a:ext cx="381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</p:txBody>
      </p:sp>
      <p:pic>
        <p:nvPicPr>
          <p:cNvPr id="1056" name="Picture 5" descr="Intel Logo PNG Image - PurePNG | Free transparent CC0 PNG Image Library">
            <a:extLst>
              <a:ext uri="{FF2B5EF4-FFF2-40B4-BE49-F238E27FC236}">
                <a16:creationId xmlns:a16="http://schemas.microsoft.com/office/drawing/2014/main" id="{FB50A7B5-0E5B-4888-F8A9-CEB6AF10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630" y="18956992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79E92B52-4824-8452-37E8-AF703DAA3000}"/>
              </a:ext>
            </a:extLst>
          </p:cNvPr>
          <p:cNvSpPr txBox="1"/>
          <p:nvPr/>
        </p:nvSpPr>
        <p:spPr>
          <a:xfrm>
            <a:off x="21996920" y="20791663"/>
            <a:ext cx="33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RealSense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9F310F5-8E93-575B-457F-03A36EC5664E}"/>
              </a:ext>
            </a:extLst>
          </p:cNvPr>
          <p:cNvSpPr/>
          <p:nvPr/>
        </p:nvSpPr>
        <p:spPr>
          <a:xfrm>
            <a:off x="25962894" y="21918792"/>
            <a:ext cx="5486400" cy="5486400"/>
          </a:xfrm>
          <a:prstGeom prst="roundRect">
            <a:avLst>
              <a:gd name="adj" fmla="val 31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" rIns="365760" rtlCol="0" anchor="ctr" anchorCtr="0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flow represents a continuous learning cycle where real-world interactions are processed, virtualized, and optimized in real-time. The system learns from both robot performance metrics and human behavioral patterns, creating an ever-improving collaborative environment that maintains safety and maximizes efficiency.</a:t>
            </a:r>
          </a:p>
        </p:txBody>
      </p:sp>
      <p:pic>
        <p:nvPicPr>
          <p:cNvPr id="16" name="Picture 6" descr="Cube PNG File | PNG Mart">
            <a:extLst>
              <a:ext uri="{FF2B5EF4-FFF2-40B4-BE49-F238E27FC236}">
                <a16:creationId xmlns:a16="http://schemas.microsoft.com/office/drawing/2014/main" id="{B631D37C-D130-6B03-9778-4F306202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95" y="12369886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693</TotalTime>
  <Words>441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54</cp:revision>
  <cp:lastPrinted>2020-02-13T13:03:36Z</cp:lastPrinted>
  <dcterms:created xsi:type="dcterms:W3CDTF">2018-02-06T18:12:23Z</dcterms:created>
  <dcterms:modified xsi:type="dcterms:W3CDTF">2024-11-16T02:56:17Z</dcterms:modified>
</cp:coreProperties>
</file>