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257" r:id="rId4"/>
    <p:sldId id="304" r:id="rId5"/>
    <p:sldId id="259" r:id="rId6"/>
    <p:sldId id="313" r:id="rId7"/>
    <p:sldId id="311" r:id="rId8"/>
    <p:sldId id="312" r:id="rId9"/>
    <p:sldId id="329" r:id="rId10"/>
    <p:sldId id="316" r:id="rId11"/>
    <p:sldId id="322" r:id="rId12"/>
    <p:sldId id="328" r:id="rId13"/>
    <p:sldId id="324" r:id="rId14"/>
    <p:sldId id="326" r:id="rId15"/>
    <p:sldId id="325" r:id="rId16"/>
    <p:sldId id="327" r:id="rId17"/>
    <p:sldId id="315" r:id="rId18"/>
    <p:sldId id="303" r:id="rId19"/>
    <p:sldId id="309" r:id="rId20"/>
    <p:sldId id="321" r:id="rId21"/>
  </p:sldIdLst>
  <p:sldSz cx="12598400" cy="8826500"/>
  <p:notesSz cx="12598400" cy="8826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6" userDrawn="1">
          <p15:clr>
            <a:srgbClr val="A4A3A4"/>
          </p15:clr>
        </p15:guide>
        <p15:guide id="2" pos="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9DA"/>
    <a:srgbClr val="08A7EE"/>
    <a:srgbClr val="363636"/>
    <a:srgbClr val="38383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3817" autoAdjust="0"/>
  </p:normalViewPr>
  <p:slideViewPr>
    <p:cSldViewPr>
      <p:cViewPr varScale="1">
        <p:scale>
          <a:sx n="54" d="100"/>
          <a:sy n="54" d="100"/>
        </p:scale>
        <p:origin x="188" y="44"/>
      </p:cViewPr>
      <p:guideLst>
        <p:guide orient="horz" pos="1676"/>
        <p:guide pos="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.chernykh\Desktop\sew\telecom\telecom-master\telecom-master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.chernykh\Desktop\sew\telecom\telecom-master\telecom-master\resul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.chernykh\Downloads\en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750118990956686E-2"/>
          <c:y val="0.15339233038348082"/>
          <c:w val="0.95049976201808661"/>
          <c:h val="0.6932153392330383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2D050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E782-46C0-9CE3-398DDC48821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E782-46C0-9CE3-398DDC48821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782-46C0-9CE3-398DDC48821F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E782-46C0-9CE3-398DDC48821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E782-46C0-9CE3-398DDC48821F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25</c:v>
                </c:pt>
                <c:pt idx="4">
                  <c:v>29</c:v>
                </c:pt>
                <c:pt idx="5">
                  <c:v>14</c:v>
                </c:pt>
                <c:pt idx="6">
                  <c:v>7</c:v>
                </c:pt>
                <c:pt idx="7">
                  <c:v>1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782-46C0-9CE3-398DDC488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660157200"/>
        <c:axId val="1"/>
      </c:barChart>
      <c:catAx>
        <c:axId val="6601572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noFill/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601572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750118990956686E-2"/>
          <c:y val="0.15339233038348082"/>
          <c:w val="0.95049976201808661"/>
          <c:h val="0.6932153392330383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2D050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224-4D77-AF48-C99D1EB9619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224-4D77-AF48-C99D1EB9619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6224-4D77-AF48-C99D1EB96197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6224-4D77-AF48-C99D1EB9619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6224-4D77-AF48-C99D1EB96197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5</c:v>
                </c:pt>
                <c:pt idx="1">
                  <c:v>3</c:v>
                </c:pt>
                <c:pt idx="2">
                  <c:v>14</c:v>
                </c:pt>
                <c:pt idx="3">
                  <c:v>25</c:v>
                </c:pt>
                <c:pt idx="4">
                  <c:v>26</c:v>
                </c:pt>
                <c:pt idx="5">
                  <c:v>14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24-4D77-AF48-C99D1EB96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660157200"/>
        <c:axId val="1"/>
      </c:barChart>
      <c:catAx>
        <c:axId val="6601572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noFill/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601572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842293906810036E-3"/>
          <c:y val="0.08"/>
          <c:w val="0.92114695340501795"/>
          <c:h val="0.8533333333333333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Лист1!$D$1:$D$7</c:f>
              <c:numCache>
                <c:formatCode>General</c:formatCode>
                <c:ptCount val="7"/>
                <c:pt idx="0">
                  <c:v>15.1</c:v>
                </c:pt>
                <c:pt idx="1">
                  <c:v>15</c:v>
                </c:pt>
                <c:pt idx="2">
                  <c:v>15.4</c:v>
                </c:pt>
                <c:pt idx="3">
                  <c:v>16</c:v>
                </c:pt>
                <c:pt idx="4">
                  <c:v>20</c:v>
                </c:pt>
                <c:pt idx="5">
                  <c:v>34</c:v>
                </c:pt>
                <c:pt idx="6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54-4C3B-B50B-2D735FC169A1}"/>
            </c:ext>
          </c:extLst>
        </c:ser>
        <c:ser>
          <c:idx val="1"/>
          <c:order val="1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Лист1!$E$1:$E$7</c:f>
              <c:numCache>
                <c:formatCode>General</c:formatCode>
                <c:ptCount val="7"/>
                <c:pt idx="0">
                  <c:v>16.3</c:v>
                </c:pt>
                <c:pt idx="1">
                  <c:v>16.2</c:v>
                </c:pt>
                <c:pt idx="2">
                  <c:v>16.600000000000001</c:v>
                </c:pt>
                <c:pt idx="3">
                  <c:v>13.2</c:v>
                </c:pt>
                <c:pt idx="4">
                  <c:v>9</c:v>
                </c:pt>
                <c:pt idx="5">
                  <c:v>8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54-4C3B-B50B-2D735FC16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509352"/>
        <c:axId val="285511648"/>
      </c:lineChart>
      <c:catAx>
        <c:axId val="2855093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время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285511648"/>
        <c:crosses val="autoZero"/>
        <c:auto val="1"/>
        <c:lblAlgn val="ctr"/>
        <c:lblOffset val="100"/>
        <c:noMultiLvlLbl val="0"/>
      </c:catAx>
      <c:valAx>
        <c:axId val="2855116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ARPU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28550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3092738407696"/>
          <c:y val="5.0925925925925923E-2"/>
          <c:w val="0.80361351706036743"/>
          <c:h val="0.743503207932341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result!$B$1</c:f>
              <c:strCache>
                <c:ptCount val="1"/>
                <c:pt idx="0">
                  <c:v>Медиана ARPU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80-4213-91E5-029409910E3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80-4213-91E5-029409910E3F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80-4213-91E5-029409910E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80-4213-91E5-029409910E3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C80-4213-91E5-029409910E3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C80-4213-91E5-029409910E3F}"/>
              </c:ext>
            </c:extLst>
          </c:dPt>
          <c:cat>
            <c:strRef>
              <c:f>result!$A$2:$A$7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Медиана за год</c:v>
                </c:pt>
              </c:strCache>
            </c:strRef>
          </c:cat>
          <c:val>
            <c:numRef>
              <c:f>result!$B$2:$B$7</c:f>
              <c:numCache>
                <c:formatCode>General</c:formatCode>
                <c:ptCount val="6"/>
                <c:pt idx="0">
                  <c:v>108</c:v>
                </c:pt>
                <c:pt idx="1">
                  <c:v>96</c:v>
                </c:pt>
                <c:pt idx="2">
                  <c:v>102</c:v>
                </c:pt>
                <c:pt idx="3">
                  <c:v>109</c:v>
                </c:pt>
                <c:pt idx="4">
                  <c:v>117</c:v>
                </c:pt>
                <c:pt idx="5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80-4213-91E5-029409910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8915984"/>
        <c:axId val="423554016"/>
      </c:barChart>
      <c:catAx>
        <c:axId val="418915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Номер недели в месяце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3554016"/>
        <c:crosses val="autoZero"/>
        <c:auto val="1"/>
        <c:lblAlgn val="ctr"/>
        <c:lblOffset val="100"/>
        <c:noMultiLvlLbl val="0"/>
      </c:catAx>
      <c:valAx>
        <c:axId val="42355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Медиана </a:t>
                </a:r>
                <a:r>
                  <a:rPr lang="en-US"/>
                  <a:t>ARPU, </a:t>
                </a:r>
                <a:r>
                  <a:rPr lang="ru-RU"/>
                  <a:t>руб</a:t>
                </a:r>
              </a:p>
            </c:rich>
          </c:tx>
          <c:layout>
            <c:manualLayout>
              <c:xMode val="edge"/>
              <c:yMode val="edge"/>
              <c:x val="0.46833331051009924"/>
              <c:y val="0.89277262519189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891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result!$G$1</c:f>
              <c:strCache>
                <c:ptCount val="1"/>
                <c:pt idx="0">
                  <c:v>Отклонение от среднего ARPU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22-4609-815C-6D2BBB4AEC0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522-4609-815C-6D2BBB4AEC0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22-4609-815C-6D2BBB4AEC0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522-4609-815C-6D2BBB4AEC0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22-4609-815C-6D2BBB4AEC0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22-4609-815C-6D2BBB4AEC08}"/>
              </c:ext>
            </c:extLst>
          </c:dPt>
          <c:cat>
            <c:numRef>
              <c:f>result!$F$2:$F$12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result!$G$2:$G$12</c:f>
              <c:numCache>
                <c:formatCode>General</c:formatCode>
                <c:ptCount val="11"/>
                <c:pt idx="0">
                  <c:v>-122</c:v>
                </c:pt>
                <c:pt idx="1">
                  <c:v>-25</c:v>
                </c:pt>
                <c:pt idx="2">
                  <c:v>28</c:v>
                </c:pt>
                <c:pt idx="3">
                  <c:v>43</c:v>
                </c:pt>
                <c:pt idx="4">
                  <c:v>54</c:v>
                </c:pt>
                <c:pt idx="5">
                  <c:v>38</c:v>
                </c:pt>
                <c:pt idx="6">
                  <c:v>38</c:v>
                </c:pt>
                <c:pt idx="7">
                  <c:v>16</c:v>
                </c:pt>
                <c:pt idx="8">
                  <c:v>11</c:v>
                </c:pt>
                <c:pt idx="9">
                  <c:v>-1</c:v>
                </c:pt>
                <c:pt idx="10">
                  <c:v>-80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22-4609-815C-6D2BBB4AE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16207"/>
        <c:axId val="81416623"/>
      </c:barChart>
      <c:catAx>
        <c:axId val="81416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Доля</a:t>
                </a:r>
                <a:r>
                  <a:rPr lang="ru-RU" sz="1200" baseline="0" dirty="0"/>
                  <a:t> </a:t>
                </a:r>
                <a:r>
                  <a:rPr lang="ru-RU" sz="1200" baseline="0" dirty="0" smtClean="0"/>
                  <a:t>трафика </a:t>
                </a:r>
                <a:r>
                  <a:rPr lang="ru-RU" sz="1200" baseline="0" dirty="0"/>
                  <a:t>вне сети от всех </a:t>
                </a:r>
                <a:r>
                  <a:rPr lang="ru-RU" sz="1200" baseline="0" dirty="0" smtClean="0"/>
                  <a:t>трафика </a:t>
                </a:r>
                <a:r>
                  <a:rPr lang="ru-RU" sz="1200" baseline="0" dirty="0"/>
                  <a:t>в домашнем регионе</a:t>
                </a:r>
                <a:endParaRPr lang="ru-RU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416623"/>
        <c:crosses val="autoZero"/>
        <c:auto val="1"/>
        <c:lblAlgn val="ctr"/>
        <c:lblOffset val="100"/>
        <c:noMultiLvlLbl val="0"/>
      </c:catAx>
      <c:valAx>
        <c:axId val="814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Отклонение от среднего </a:t>
                </a:r>
                <a:r>
                  <a:rPr lang="en-US" sz="1200" dirty="0"/>
                  <a:t>ARPU</a:t>
                </a:r>
                <a:endParaRPr lang="ru-RU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41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842293906810036E-3"/>
          <c:y val="0.08"/>
          <c:w val="0.92114695340501795"/>
          <c:h val="0.8533333333333333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Лист1!$D$1:$D$7</c:f>
              <c:numCache>
                <c:formatCode>General</c:formatCode>
                <c:ptCount val="7"/>
                <c:pt idx="0">
                  <c:v>15.1</c:v>
                </c:pt>
                <c:pt idx="1">
                  <c:v>15</c:v>
                </c:pt>
                <c:pt idx="2">
                  <c:v>15.4</c:v>
                </c:pt>
                <c:pt idx="3">
                  <c:v>16</c:v>
                </c:pt>
                <c:pt idx="4">
                  <c:v>20</c:v>
                </c:pt>
                <c:pt idx="5">
                  <c:v>34</c:v>
                </c:pt>
                <c:pt idx="6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4-40CB-B509-2930DFF040E1}"/>
            </c:ext>
          </c:extLst>
        </c:ser>
        <c:ser>
          <c:idx val="1"/>
          <c:order val="1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Лист1!$E$1:$E$7</c:f>
              <c:numCache>
                <c:formatCode>General</c:formatCode>
                <c:ptCount val="7"/>
                <c:pt idx="0">
                  <c:v>16.3</c:v>
                </c:pt>
                <c:pt idx="1">
                  <c:v>16.2</c:v>
                </c:pt>
                <c:pt idx="2">
                  <c:v>16.600000000000001</c:v>
                </c:pt>
                <c:pt idx="3">
                  <c:v>13.2</c:v>
                </c:pt>
                <c:pt idx="4">
                  <c:v>9</c:v>
                </c:pt>
                <c:pt idx="5">
                  <c:v>8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4-40CB-B509-2930DFF04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509352"/>
        <c:axId val="285511648"/>
      </c:lineChart>
      <c:catAx>
        <c:axId val="2855093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время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285511648"/>
        <c:crosses val="autoZero"/>
        <c:auto val="1"/>
        <c:lblAlgn val="ctr"/>
        <c:lblOffset val="100"/>
        <c:noMultiLvlLbl val="0"/>
      </c:catAx>
      <c:valAx>
        <c:axId val="2855116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ARPU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28550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8345577343897E-2"/>
          <c:y val="1.9681079331777204E-2"/>
          <c:w val="0.88519065278431264"/>
          <c:h val="0.920433759646211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[end.xlsx]Sheet1!$J$1</c:f>
              <c:strCache>
                <c:ptCount val="1"/>
                <c:pt idx="0">
                  <c:v>Изменение медианы ARPU в группе, руб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C5-470A-8401-D0D5068A76A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5-470A-8401-D0D5068A76A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7C5-470A-8401-D0D5068A76A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5-470A-8401-D0D5068A76A0}"/>
              </c:ext>
            </c:extLst>
          </c:dPt>
          <c:cat>
            <c:numRef>
              <c:f>[end.xlsx]Sheet1!$I$2:$I$8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[end.xlsx]Sheet1!$J$2:$J$8</c:f>
              <c:numCache>
                <c:formatCode>0%</c:formatCode>
                <c:ptCount val="7"/>
                <c:pt idx="0">
                  <c:v>5.6641942000000001E-2</c:v>
                </c:pt>
                <c:pt idx="1">
                  <c:v>7.8206159999999997E-2</c:v>
                </c:pt>
                <c:pt idx="2">
                  <c:v>1.3378054E-2</c:v>
                </c:pt>
                <c:pt idx="3">
                  <c:v>-4.0467251000000003E-2</c:v>
                </c:pt>
                <c:pt idx="4">
                  <c:v>-5.0387978E-2</c:v>
                </c:pt>
                <c:pt idx="5">
                  <c:v>-0.11602638699999999</c:v>
                </c:pt>
                <c:pt idx="6">
                  <c:v>4.1750000000000002E-2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5-470A-8401-D0D5068A7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671679"/>
        <c:axId val="465666687"/>
      </c:barChart>
      <c:catAx>
        <c:axId val="465671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Кол-во дней в блокировке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666687"/>
        <c:crosses val="autoZero"/>
        <c:auto val="1"/>
        <c:lblAlgn val="ctr"/>
        <c:lblOffset val="100"/>
        <c:noMultiLvlLbl val="0"/>
      </c:catAx>
      <c:valAx>
        <c:axId val="46566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Изменение медианы </a:t>
                </a:r>
                <a:r>
                  <a:rPr lang="en-US" sz="1200" dirty="0"/>
                  <a:t>ARPU</a:t>
                </a:r>
                <a:endParaRPr lang="ru-RU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67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0.06892</cdr:x>
      <cdr:y>0.88399</cdr:y>
    </cdr:from>
    <cdr:to>
      <cdr:x>0.87983</cdr:x>
      <cdr:y>0.88399</cdr:y>
    </cdr:to>
    <cdr:cxnSp macro="">
      <cdr:nvCxnSpPr>
        <cdr:cNvPr id="3" name="Прямая со стрелкой 2"/>
        <cdr:cNvCxnSpPr/>
      </cdr:nvCxnSpPr>
      <cdr:spPr>
        <a:xfrm xmlns:a="http://schemas.openxmlformats.org/drawingml/2006/main">
          <a:off x="237192" y="1328941"/>
          <a:ext cx="2790786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0.06892</cdr:x>
      <cdr:y>0.88399</cdr:y>
    </cdr:from>
    <cdr:to>
      <cdr:x>0.87983</cdr:x>
      <cdr:y>0.88399</cdr:y>
    </cdr:to>
    <cdr:cxnSp macro="">
      <cdr:nvCxnSpPr>
        <cdr:cNvPr id="3" name="Прямая со стрелкой 2"/>
        <cdr:cNvCxnSpPr/>
      </cdr:nvCxnSpPr>
      <cdr:spPr>
        <a:xfrm xmlns:a="http://schemas.openxmlformats.org/drawingml/2006/main">
          <a:off x="317349" y="1734099"/>
          <a:ext cx="37338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459413" cy="442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7135813" y="0"/>
            <a:ext cx="5459412" cy="442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5A14-CD41-4625-AB70-F09674C52D86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1103313"/>
            <a:ext cx="4254500" cy="2979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60475" y="4248150"/>
            <a:ext cx="10077450" cy="3475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383588"/>
            <a:ext cx="5459413" cy="442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7135813" y="8383588"/>
            <a:ext cx="5459412" cy="442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4AC6-8BAC-4BCA-A9FC-50C0BF2D69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6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5356" y="2736215"/>
            <a:ext cx="10714038" cy="185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0712" y="4942840"/>
            <a:ext cx="8823325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75EA-ECC8-45D5-9A11-54293C3E2DDB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3E4B-47F2-460A-B564-17F90D2C05A5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8600" y="8223250"/>
            <a:ext cx="2899092" cy="4413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0237" y="2030095"/>
            <a:ext cx="5483066" cy="582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91446" y="2030095"/>
            <a:ext cx="5483066" cy="582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E5C9-424A-48BC-A158-8FD3A38A642B}" type="datetime1">
              <a:rPr lang="en-US" smtClean="0"/>
              <a:t>11/29/2019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075420" y="8208645"/>
            <a:ext cx="2899092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0"/>
            <a:ext cx="7543800" cy="882650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1F4-5B49-4A85-ADEC-DC527D73B97F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576D-5468-4D6A-A85F-A701AFB2175A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075420" y="8208645"/>
            <a:ext cx="2899092" cy="4413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604214"/>
            <a:ext cx="11410950" cy="734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437" y="2014486"/>
            <a:ext cx="11445875" cy="5585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5615" y="8208645"/>
            <a:ext cx="4033520" cy="44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0237" y="8208645"/>
            <a:ext cx="2899092" cy="44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EF10-1F56-4A84-A603-CE01B4C1B5D6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75800" y="8358029"/>
            <a:ext cx="289909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2.xml"/><Relationship Id="rId5" Type="http://schemas.openxmlformats.org/officeDocument/2006/relationships/image" Target="../media/image7.png"/><Relationship Id="rId4" Type="http://schemas.openxmlformats.org/officeDocument/2006/relationships/chart" Target="../charts/chart1.xml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964" y="7880095"/>
            <a:ext cx="16656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lang="ru-RU" sz="24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spc="5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lang="ru-RU" sz="2400" b="1" spc="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4" y="2550109"/>
            <a:ext cx="4946015" cy="70596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lang="en-US" sz="5400" spc="-15" dirty="0">
                <a:solidFill>
                  <a:srgbClr val="FFFFFF"/>
                </a:solidFill>
              </a:rPr>
              <a:t>Telecom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-20" dirty="0" smtClean="0"/>
              <a:t>Способ выявления инициатив – влияние признак</a:t>
            </a:r>
            <a:r>
              <a:rPr lang="ru-RU" spc="-20" dirty="0" smtClean="0"/>
              <a:t>ов</a:t>
            </a:r>
            <a:r>
              <a:rPr lang="ru-RU" spc="-20" dirty="0" smtClean="0"/>
              <a:t> на прогноз </a:t>
            </a:r>
            <a:r>
              <a:rPr lang="en-US" spc="-20" dirty="0" smtClean="0"/>
              <a:t>ARPU.</a:t>
            </a:r>
            <a:br>
              <a:rPr lang="en-US" spc="-20" dirty="0" smtClean="0"/>
            </a:br>
            <a:r>
              <a:rPr lang="ru-RU" spc="-20" dirty="0"/>
              <a:t>Для внедрения инициатив необходимо сегментировать </a:t>
            </a:r>
            <a:r>
              <a:rPr lang="ru-RU" spc="-20" dirty="0" smtClean="0"/>
              <a:t>абонентов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r>
              <a:rPr lang="en-US" sz="1050" spc="5" dirty="0">
                <a:latin typeface="Trebuchet MS"/>
                <a:cs typeface="Trebuchet MS"/>
              </a:rPr>
              <a:t>. </a:t>
            </a:r>
            <a:r>
              <a:rPr lang="ru-RU" sz="1050" spc="5" dirty="0">
                <a:latin typeface="Trebuchet MS"/>
                <a:cs typeface="Trebuchet MS"/>
              </a:rPr>
              <a:t>*См. приложение</a:t>
            </a:r>
            <a:r>
              <a:rPr lang="ru-RU" sz="1050" spc="5" dirty="0" smtClean="0">
                <a:latin typeface="Trebuchet MS"/>
                <a:cs typeface="Trebuchet MS"/>
              </a:rPr>
              <a:t>. ** - нормализированный признак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5D4BAFC-3922-4E30-8E8C-BBFE48CF630B}"/>
              </a:ext>
            </a:extLst>
          </p:cNvPr>
          <p:cNvGrpSpPr/>
          <p:nvPr/>
        </p:nvGrpSpPr>
        <p:grpSpPr>
          <a:xfrm>
            <a:off x="584200" y="6623050"/>
            <a:ext cx="11506200" cy="1449345"/>
            <a:chOff x="9042400" y="1893316"/>
            <a:chExt cx="3048000" cy="910028"/>
          </a:xfrm>
        </p:grpSpPr>
        <p:sp>
          <p:nvSpPr>
            <p:cNvPr id="223" name="object 49">
              <a:extLst>
                <a:ext uri="{FF2B5EF4-FFF2-40B4-BE49-F238E27FC236}">
                  <a16:creationId xmlns:a16="http://schemas.microsoft.com/office/drawing/2014/main" id="{66EBF7D8-96A3-4683-91C2-5A539262FC64}"/>
                </a:ext>
              </a:extLst>
            </p:cNvPr>
            <p:cNvSpPr/>
            <p:nvPr/>
          </p:nvSpPr>
          <p:spPr>
            <a:xfrm>
              <a:off x="9150604" y="1893316"/>
              <a:ext cx="1277620" cy="304800"/>
            </a:xfrm>
            <a:custGeom>
              <a:avLst/>
              <a:gdLst/>
              <a:ahLst/>
              <a:cxnLst/>
              <a:rect l="l" t="t" r="r" b="b"/>
              <a:pathLst>
                <a:path w="1277620" h="304800">
                  <a:moveTo>
                    <a:pt x="10217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77112" y="304800"/>
                  </a:lnTo>
                  <a:lnTo>
                    <a:pt x="10217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50">
              <a:extLst>
                <a:ext uri="{FF2B5EF4-FFF2-40B4-BE49-F238E27FC236}">
                  <a16:creationId xmlns:a16="http://schemas.microsoft.com/office/drawing/2014/main" id="{F1FD5EA1-57C2-4B28-996D-29F18A573442}"/>
                </a:ext>
              </a:extLst>
            </p:cNvPr>
            <p:cNvSpPr txBox="1"/>
            <p:nvPr/>
          </p:nvSpPr>
          <p:spPr>
            <a:xfrm>
              <a:off x="9239377" y="1894587"/>
              <a:ext cx="662940" cy="2891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b="1" spc="-200" dirty="0">
                  <a:cs typeface="Verdana"/>
                </a:rPr>
                <a:t>Вывод</a:t>
              </a:r>
              <a:endParaRPr sz="1600" dirty="0">
                <a:cs typeface="Verdana"/>
              </a:endParaRPr>
            </a:p>
          </p:txBody>
        </p:sp>
        <p:sp>
          <p:nvSpPr>
            <p:cNvPr id="233" name="object 59">
              <a:extLst>
                <a:ext uri="{FF2B5EF4-FFF2-40B4-BE49-F238E27FC236}">
                  <a16:creationId xmlns:a16="http://schemas.microsoft.com/office/drawing/2014/main" id="{4CA056D2-BDFB-4EB1-AFCF-65CB651CF6CD}"/>
                </a:ext>
              </a:extLst>
            </p:cNvPr>
            <p:cNvSpPr txBox="1"/>
            <p:nvPr/>
          </p:nvSpPr>
          <p:spPr>
            <a:xfrm>
              <a:off x="9042400" y="2084697"/>
              <a:ext cx="3048000" cy="718647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8115" rIns="0" bIns="0" rtlCol="0">
              <a:spAutoFit/>
            </a:bodyPr>
            <a:lstStyle/>
            <a:p>
              <a:endParaRPr lang="ru-RU" sz="1600" spc="-5" dirty="0">
                <a:cs typeface="Arial"/>
              </a:endParaRPr>
            </a:p>
            <a:p>
              <a:endParaRPr lang="ru-RU" sz="1600" spc="-5" dirty="0">
                <a:cs typeface="Arial"/>
              </a:endParaRPr>
            </a:p>
            <a:p>
              <a:endParaRPr lang="ru-RU" sz="1600" spc="-5" dirty="0"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  <a:buFont typeface="Arial"/>
                <a:buChar char="•"/>
              </a:pPr>
              <a:endParaRPr lang="ru-RU" sz="1600" dirty="0">
                <a:cs typeface="Times New Roman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DC8ECDA-1BA2-44B4-93EB-CFB9326B1024}"/>
              </a:ext>
            </a:extLst>
          </p:cNvPr>
          <p:cNvGrpSpPr/>
          <p:nvPr/>
        </p:nvGrpSpPr>
        <p:grpSpPr>
          <a:xfrm>
            <a:off x="584200" y="1517650"/>
            <a:ext cx="5943600" cy="299720"/>
            <a:chOff x="584200" y="1517650"/>
            <a:chExt cx="5943600" cy="299720"/>
          </a:xfrm>
        </p:grpSpPr>
        <p:sp>
          <p:nvSpPr>
            <p:cNvPr id="180" name="object 6">
              <a:extLst>
                <a:ext uri="{FF2B5EF4-FFF2-40B4-BE49-F238E27FC236}">
                  <a16:creationId xmlns:a16="http://schemas.microsoft.com/office/drawing/2014/main" id="{BB20A6E3-474C-48C8-A9A7-A0BEE0A26B23}"/>
                </a:ext>
              </a:extLst>
            </p:cNvPr>
            <p:cNvSpPr/>
            <p:nvPr/>
          </p:nvSpPr>
          <p:spPr>
            <a:xfrm flipV="1">
              <a:off x="5156200" y="159385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3">
              <a:extLst>
                <a:ext uri="{FF2B5EF4-FFF2-40B4-BE49-F238E27FC236}">
                  <a16:creationId xmlns:a16="http://schemas.microsoft.com/office/drawing/2014/main" id="{F27B28B4-987A-433A-84F1-E21CAE6C1ED6}"/>
                </a:ext>
              </a:extLst>
            </p:cNvPr>
            <p:cNvSpPr txBox="1"/>
            <p:nvPr/>
          </p:nvSpPr>
          <p:spPr>
            <a:xfrm>
              <a:off x="1879600" y="1517650"/>
              <a:ext cx="32556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b="1" spc="-210" dirty="0">
                  <a:latin typeface="Verdana"/>
                  <a:cs typeface="Verdana"/>
                </a:rPr>
                <a:t>1. Анализ динамики </a:t>
              </a:r>
              <a:r>
                <a:rPr lang="en-US" b="1" spc="-210" dirty="0">
                  <a:latin typeface="Verdana"/>
                  <a:cs typeface="Verdana"/>
                </a:rPr>
                <a:t>ARPU 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246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584200" y="167005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Равнобедренный треугольник 277">
            <a:extLst>
              <a:ext uri="{FF2B5EF4-FFF2-40B4-BE49-F238E27FC236}">
                <a16:creationId xmlns:a16="http://schemas.microsoft.com/office/drawing/2014/main" id="{B272B900-C732-4305-B4A1-65C15665B790}"/>
              </a:ext>
            </a:extLst>
          </p:cNvPr>
          <p:cNvSpPr/>
          <p:nvPr/>
        </p:nvSpPr>
        <p:spPr>
          <a:xfrm rot="5400000">
            <a:off x="5156200" y="3879850"/>
            <a:ext cx="3657600" cy="3048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10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4394200" y="298450"/>
            <a:ext cx="2971800" cy="3810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4394200" y="8627"/>
            <a:ext cx="3048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Основной подход анализа 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3530600" cy="5420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Выявление и анализ инициатив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95DF8D47-7657-4168-A468-EB057872ACAB}"/>
              </a:ext>
            </a:extLst>
          </p:cNvPr>
          <p:cNvSpPr txBox="1"/>
          <p:nvPr/>
        </p:nvSpPr>
        <p:spPr>
          <a:xfrm>
            <a:off x="7594600" y="3175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Инициатива времени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70364DD-143D-4E84-B538-3934DC098FCC}"/>
              </a:ext>
            </a:extLst>
          </p:cNvPr>
          <p:cNvSpPr/>
          <p:nvPr/>
        </p:nvSpPr>
        <p:spPr>
          <a:xfrm>
            <a:off x="7594600" y="298450"/>
            <a:ext cx="2362200" cy="4572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5616EAC-23A5-4191-A3C7-FB9E5E5C0575}"/>
              </a:ext>
            </a:extLst>
          </p:cNvPr>
          <p:cNvGrpSpPr/>
          <p:nvPr/>
        </p:nvGrpSpPr>
        <p:grpSpPr>
          <a:xfrm>
            <a:off x="584200" y="2203450"/>
            <a:ext cx="6286500" cy="4114026"/>
            <a:chOff x="622300" y="2660650"/>
            <a:chExt cx="6286500" cy="467776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CE109317-E9D0-42C1-A76F-3F71C595FB62}"/>
                </a:ext>
              </a:extLst>
            </p:cNvPr>
            <p:cNvGrpSpPr/>
            <p:nvPr/>
          </p:nvGrpSpPr>
          <p:grpSpPr>
            <a:xfrm>
              <a:off x="622300" y="2667000"/>
              <a:ext cx="5943600" cy="4343400"/>
              <a:chOff x="584200" y="2279650"/>
              <a:chExt cx="5943600" cy="4343400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00DA163F-D16A-48E6-829E-22C6F2F56689}"/>
                  </a:ext>
                </a:extLst>
              </p:cNvPr>
              <p:cNvGrpSpPr/>
              <p:nvPr/>
            </p:nvGrpSpPr>
            <p:grpSpPr>
              <a:xfrm>
                <a:off x="1041400" y="2279650"/>
                <a:ext cx="5486400" cy="4267200"/>
                <a:chOff x="812800" y="2279650"/>
                <a:chExt cx="5486400" cy="4267200"/>
              </a:xfrm>
            </p:grpSpPr>
            <p:sp>
              <p:nvSpPr>
                <p:cNvPr id="28" name="object 43">
                  <a:extLst>
                    <a:ext uri="{FF2B5EF4-FFF2-40B4-BE49-F238E27FC236}">
                      <a16:creationId xmlns:a16="http://schemas.microsoft.com/office/drawing/2014/main" id="{27AE77F5-DBA6-4ED4-AA75-BF98B0285DFB}"/>
                    </a:ext>
                  </a:extLst>
                </p:cNvPr>
                <p:cNvSpPr/>
                <p:nvPr/>
              </p:nvSpPr>
              <p:spPr>
                <a:xfrm>
                  <a:off x="812800" y="2279650"/>
                  <a:ext cx="2667000" cy="20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775" h="993775">
                      <a:moveTo>
                        <a:pt x="0" y="993647"/>
                      </a:moveTo>
                      <a:lnTo>
                        <a:pt x="993648" y="993647"/>
                      </a:lnTo>
                      <a:lnTo>
                        <a:pt x="993648" y="0"/>
                      </a:lnTo>
                      <a:lnTo>
                        <a:pt x="0" y="0"/>
                      </a:lnTo>
                      <a:lnTo>
                        <a:pt x="0" y="99364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43">
                  <a:extLst>
                    <a:ext uri="{FF2B5EF4-FFF2-40B4-BE49-F238E27FC236}">
                      <a16:creationId xmlns:a16="http://schemas.microsoft.com/office/drawing/2014/main" id="{EAE9AA8C-10CB-4D48-A872-99633296EC5A}"/>
                    </a:ext>
                  </a:extLst>
                </p:cNvPr>
                <p:cNvSpPr/>
                <p:nvPr/>
              </p:nvSpPr>
              <p:spPr>
                <a:xfrm>
                  <a:off x="812800" y="4489450"/>
                  <a:ext cx="2667000" cy="20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775" h="993775">
                      <a:moveTo>
                        <a:pt x="0" y="993647"/>
                      </a:moveTo>
                      <a:lnTo>
                        <a:pt x="993648" y="993647"/>
                      </a:lnTo>
                      <a:lnTo>
                        <a:pt x="993648" y="0"/>
                      </a:lnTo>
                      <a:lnTo>
                        <a:pt x="0" y="0"/>
                      </a:lnTo>
                      <a:lnTo>
                        <a:pt x="0" y="993647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" name="object 43">
                  <a:extLst>
                    <a:ext uri="{FF2B5EF4-FFF2-40B4-BE49-F238E27FC236}">
                      <a16:creationId xmlns:a16="http://schemas.microsoft.com/office/drawing/2014/main" id="{1EB3ADE1-D77B-47DE-82EC-C1B7CDECF98D}"/>
                    </a:ext>
                  </a:extLst>
                </p:cNvPr>
                <p:cNvSpPr/>
                <p:nvPr/>
              </p:nvSpPr>
              <p:spPr>
                <a:xfrm>
                  <a:off x="812800" y="2279650"/>
                  <a:ext cx="5486400" cy="20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775" h="993775">
                      <a:moveTo>
                        <a:pt x="0" y="993647"/>
                      </a:moveTo>
                      <a:lnTo>
                        <a:pt x="993648" y="993647"/>
                      </a:lnTo>
                      <a:lnTo>
                        <a:pt x="993648" y="0"/>
                      </a:lnTo>
                      <a:lnTo>
                        <a:pt x="0" y="0"/>
                      </a:lnTo>
                      <a:lnTo>
                        <a:pt x="0" y="99364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2" name="object 43">
                  <a:extLst>
                    <a:ext uri="{FF2B5EF4-FFF2-40B4-BE49-F238E27FC236}">
                      <a16:creationId xmlns:a16="http://schemas.microsoft.com/office/drawing/2014/main" id="{35A97B0C-F6FB-462B-A9B3-6507DB3B9140}"/>
                    </a:ext>
                  </a:extLst>
                </p:cNvPr>
                <p:cNvSpPr/>
                <p:nvPr/>
              </p:nvSpPr>
              <p:spPr>
                <a:xfrm>
                  <a:off x="3632200" y="4489450"/>
                  <a:ext cx="2667000" cy="20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775" h="993775">
                      <a:moveTo>
                        <a:pt x="0" y="993647"/>
                      </a:moveTo>
                      <a:lnTo>
                        <a:pt x="993648" y="993647"/>
                      </a:lnTo>
                      <a:lnTo>
                        <a:pt x="993648" y="0"/>
                      </a:lnTo>
                      <a:lnTo>
                        <a:pt x="0" y="0"/>
                      </a:lnTo>
                      <a:lnTo>
                        <a:pt x="0" y="993647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cxnSp>
            <p:nvCxnSpPr>
              <p:cNvPr id="34" name="Straight Arrow Connector 27">
                <a:extLst>
                  <a:ext uri="{FF2B5EF4-FFF2-40B4-BE49-F238E27FC236}">
                    <a16:creationId xmlns:a16="http://schemas.microsoft.com/office/drawing/2014/main" id="{5B527256-F8E7-4BCA-9987-8B0D78644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200" y="2279650"/>
                <a:ext cx="0" cy="419100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bject 45">
                <a:extLst>
                  <a:ext uri="{FF2B5EF4-FFF2-40B4-BE49-F238E27FC236}">
                    <a16:creationId xmlns:a16="http://schemas.microsoft.com/office/drawing/2014/main" id="{272F0F5F-31F3-488C-B706-3D031AE05F79}"/>
                  </a:ext>
                </a:extLst>
              </p:cNvPr>
              <p:cNvSpPr txBox="1"/>
              <p:nvPr/>
            </p:nvSpPr>
            <p:spPr>
              <a:xfrm>
                <a:off x="584200" y="2279650"/>
                <a:ext cx="246221" cy="3093164"/>
              </a:xfrm>
              <a:prstGeom prst="rect">
                <a:avLst/>
              </a:prstGeom>
            </p:spPr>
            <p:txBody>
              <a:bodyPr vert="vert270" wrap="square" lIns="0" tIns="12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ru-RU" sz="1600" b="1" spc="25" dirty="0">
                    <a:latin typeface="Trebuchet MS"/>
                    <a:cs typeface="Trebuchet MS"/>
                  </a:rPr>
                  <a:t>Влияние на выручку</a:t>
                </a:r>
                <a:endParaRPr sz="1600" b="1" dirty="0">
                  <a:latin typeface="Trebuchet MS"/>
                  <a:cs typeface="Trebuchet MS"/>
                </a:endParaRPr>
              </a:p>
            </p:txBody>
          </p:sp>
          <p:cxnSp>
            <p:nvCxnSpPr>
              <p:cNvPr id="39" name="Straight Arrow Connector 27">
                <a:extLst>
                  <a:ext uri="{FF2B5EF4-FFF2-40B4-BE49-F238E27FC236}">
                    <a16:creationId xmlns:a16="http://schemas.microsoft.com/office/drawing/2014/main" id="{2B69CAC1-F8BE-4105-9ECE-BD067D44E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4600" y="6623050"/>
                <a:ext cx="2743200" cy="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7">
                <a:extLst>
                  <a:ext uri="{FF2B5EF4-FFF2-40B4-BE49-F238E27FC236}">
                    <a16:creationId xmlns:a16="http://schemas.microsoft.com/office/drawing/2014/main" id="{2A0AEAD5-CE7E-4603-B92C-CB3C493AFA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1400" y="6623050"/>
                <a:ext cx="2667000" cy="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bject 48">
              <a:extLst>
                <a:ext uri="{FF2B5EF4-FFF2-40B4-BE49-F238E27FC236}">
                  <a16:creationId xmlns:a16="http://schemas.microsoft.com/office/drawing/2014/main" id="{6DB6DBF3-8447-42D6-8908-8F9E3D6428A6}"/>
                </a:ext>
              </a:extLst>
            </p:cNvPr>
            <p:cNvSpPr txBox="1"/>
            <p:nvPr/>
          </p:nvSpPr>
          <p:spPr>
            <a:xfrm>
              <a:off x="1117600" y="2660650"/>
              <a:ext cx="656409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 err="1">
                  <a:latin typeface="Trebuchet MS"/>
                  <a:cs typeface="Trebuchet MS"/>
                </a:rPr>
                <a:t>Вы</a:t>
              </a:r>
              <a:r>
                <a:rPr lang="ru-RU" sz="1200" spc="40" dirty="0" err="1">
                  <a:latin typeface="Trebuchet MS"/>
                  <a:cs typeface="Trebuchet MS"/>
                </a:rPr>
                <a:t>сокое</a:t>
              </a:r>
              <a:endParaRPr sz="1200" dirty="0">
                <a:latin typeface="Trebuchet MS"/>
                <a:cs typeface="Trebuchet MS"/>
              </a:endParaRPr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45A872C2-7ECC-41B5-9E1C-404687D6325C}"/>
                </a:ext>
              </a:extLst>
            </p:cNvPr>
            <p:cNvSpPr txBox="1"/>
            <p:nvPr/>
          </p:nvSpPr>
          <p:spPr>
            <a:xfrm>
              <a:off x="1117600" y="6699250"/>
              <a:ext cx="550516" cy="22455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 err="1">
                  <a:latin typeface="Trebuchet MS"/>
                  <a:cs typeface="Trebuchet MS"/>
                </a:rPr>
                <a:t>Н</a:t>
              </a:r>
              <a:r>
                <a:rPr sz="1200" spc="30" dirty="0" err="1">
                  <a:latin typeface="Trebuchet MS"/>
                  <a:cs typeface="Trebuchet MS"/>
                </a:rPr>
                <a:t>изк</a:t>
              </a:r>
              <a:r>
                <a:rPr lang="ru-RU" sz="1200" spc="25" dirty="0" err="1">
                  <a:latin typeface="Trebuchet MS"/>
                  <a:cs typeface="Trebuchet MS"/>
                </a:rPr>
                <a:t>ое</a:t>
              </a:r>
              <a:endParaRPr sz="1200" dirty="0">
                <a:latin typeface="Trebuchet MS"/>
                <a:cs typeface="Trebuchet MS"/>
              </a:endParaRPr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59737970-668A-49C2-8246-0DD8FD955E91}"/>
                </a:ext>
              </a:extLst>
            </p:cNvPr>
            <p:cNvSpPr txBox="1"/>
            <p:nvPr/>
          </p:nvSpPr>
          <p:spPr>
            <a:xfrm>
              <a:off x="1041400" y="7080250"/>
              <a:ext cx="15240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ru-RU" sz="1200" spc="65" dirty="0">
                  <a:latin typeface="Trebuchet MS"/>
                  <a:cs typeface="Trebuchet MS"/>
                </a:rPr>
                <a:t>Отрицательная</a:t>
              </a:r>
              <a:endParaRPr sz="1200" dirty="0">
                <a:latin typeface="Trebuchet MS"/>
                <a:cs typeface="Trebuchet MS"/>
              </a:endParaRPr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DDE1EF27-E35E-458B-99A6-0426A91270FC}"/>
                </a:ext>
              </a:extLst>
            </p:cNvPr>
            <p:cNvSpPr txBox="1"/>
            <p:nvPr/>
          </p:nvSpPr>
          <p:spPr>
            <a:xfrm>
              <a:off x="5384800" y="7080250"/>
              <a:ext cx="15240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ru-RU" sz="1200" spc="65" dirty="0">
                  <a:latin typeface="Trebuchet MS"/>
                  <a:cs typeface="Trebuchet MS"/>
                </a:rPr>
                <a:t>Положительная</a:t>
              </a:r>
              <a:endParaRPr sz="1200" dirty="0">
                <a:latin typeface="Trebuchet MS"/>
                <a:cs typeface="Trebuchet MS"/>
              </a:endParaRPr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52CA000F-A3DF-4AAD-BC71-AA91ECAF66B7}"/>
                </a:ext>
              </a:extLst>
            </p:cNvPr>
            <p:cNvSpPr txBox="1"/>
            <p:nvPr/>
          </p:nvSpPr>
          <p:spPr>
            <a:xfrm>
              <a:off x="3060700" y="7079370"/>
              <a:ext cx="213360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ru-RU" sz="1600" b="1" spc="65" dirty="0">
                  <a:latin typeface="Trebuchet MS"/>
                  <a:cs typeface="Trebuchet MS"/>
                </a:rPr>
                <a:t>Динамика </a:t>
              </a:r>
              <a:r>
                <a:rPr lang="en-US" sz="1600" b="1" spc="65" dirty="0">
                  <a:latin typeface="Trebuchet MS"/>
                  <a:cs typeface="Trebuchet MS"/>
                </a:rPr>
                <a:t>ARPU</a:t>
              </a:r>
              <a:endParaRPr sz="1600" b="1" dirty="0">
                <a:latin typeface="Trebuchet MS"/>
                <a:cs typeface="Trebuchet MS"/>
              </a:endParaRPr>
            </a:p>
          </p:txBody>
        </p:sp>
      </p:grpSp>
      <p:sp>
        <p:nvSpPr>
          <p:cNvPr id="53" name="object 16">
            <a:extLst>
              <a:ext uri="{FF2B5EF4-FFF2-40B4-BE49-F238E27FC236}">
                <a16:creationId xmlns:a16="http://schemas.microsoft.com/office/drawing/2014/main" id="{8C950B00-83EB-44EF-BCED-2F75C799D381}"/>
              </a:ext>
            </a:extLst>
          </p:cNvPr>
          <p:cNvSpPr txBox="1"/>
          <p:nvPr/>
        </p:nvSpPr>
        <p:spPr>
          <a:xfrm>
            <a:off x="584200" y="1746250"/>
            <a:ext cx="82296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Выделяем приоритетные группы для применения инициатив</a:t>
            </a:r>
          </a:p>
        </p:txBody>
      </p:sp>
      <p:sp>
        <p:nvSpPr>
          <p:cNvPr id="58" name="object 6">
            <a:extLst>
              <a:ext uri="{FF2B5EF4-FFF2-40B4-BE49-F238E27FC236}">
                <a16:creationId xmlns:a16="http://schemas.microsoft.com/office/drawing/2014/main" id="{B1FCF939-9A59-4E9D-8900-F1ABD4F49EAF}"/>
              </a:ext>
            </a:extLst>
          </p:cNvPr>
          <p:cNvSpPr/>
          <p:nvPr/>
        </p:nvSpPr>
        <p:spPr>
          <a:xfrm flipV="1">
            <a:off x="11099800" y="159385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9DB9E927-1876-4A71-915B-FC58BC40A795}"/>
              </a:ext>
            </a:extLst>
          </p:cNvPr>
          <p:cNvSpPr txBox="1"/>
          <p:nvPr/>
        </p:nvSpPr>
        <p:spPr>
          <a:xfrm>
            <a:off x="8072755" y="1517650"/>
            <a:ext cx="3255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b="1" spc="-210" dirty="0" smtClean="0">
                <a:latin typeface="Verdana"/>
                <a:cs typeface="Verdana"/>
              </a:rPr>
              <a:t>2. </a:t>
            </a:r>
            <a:r>
              <a:rPr lang="ru-RU" b="1" spc="-210" dirty="0">
                <a:latin typeface="Verdana"/>
                <a:cs typeface="Verdana"/>
              </a:rPr>
              <a:t>Анализ признаков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0" name="object 6">
            <a:extLst>
              <a:ext uri="{FF2B5EF4-FFF2-40B4-BE49-F238E27FC236}">
                <a16:creationId xmlns:a16="http://schemas.microsoft.com/office/drawing/2014/main" id="{63036484-CC4C-431D-B84F-4817A94A93E0}"/>
              </a:ext>
            </a:extLst>
          </p:cNvPr>
          <p:cNvSpPr/>
          <p:nvPr/>
        </p:nvSpPr>
        <p:spPr>
          <a:xfrm>
            <a:off x="7061200" y="167005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42F1558C-D30C-4473-859A-7482874A159E}"/>
              </a:ext>
            </a:extLst>
          </p:cNvPr>
          <p:cNvSpPr txBox="1"/>
          <p:nvPr/>
        </p:nvSpPr>
        <p:spPr>
          <a:xfrm>
            <a:off x="6985000" y="1746250"/>
            <a:ext cx="5257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Временные признаки </a:t>
            </a:r>
            <a:r>
              <a:rPr lang="ru-RU" spc="-20" dirty="0" smtClean="0"/>
              <a:t>– относительно</a:t>
            </a:r>
            <a:r>
              <a:rPr lang="ru-RU" spc="-20" dirty="0" smtClean="0"/>
              <a:t> значимы</a:t>
            </a:r>
            <a:r>
              <a:rPr lang="ru-RU" spc="-20" dirty="0" smtClean="0"/>
              <a:t> </a:t>
            </a:r>
            <a:r>
              <a:rPr lang="ru-RU" spc="-20" dirty="0"/>
              <a:t>и </a:t>
            </a:r>
            <a:r>
              <a:rPr lang="ru-RU" spc="-20" dirty="0" smtClean="0"/>
              <a:t>могут </a:t>
            </a:r>
            <a:r>
              <a:rPr lang="ru-RU" spc="-20" dirty="0"/>
              <a:t>быть </a:t>
            </a:r>
            <a:r>
              <a:rPr lang="ru-RU" spc="-20" dirty="0" smtClean="0"/>
              <a:t>использованы </a:t>
            </a:r>
            <a:r>
              <a:rPr lang="ru-RU" spc="-20" dirty="0"/>
              <a:t>для реализации стратегий</a:t>
            </a:r>
            <a:r>
              <a:rPr lang="ru-RU" dirty="0"/>
              <a:t> </a:t>
            </a:r>
          </a:p>
        </p:txBody>
      </p:sp>
      <p:sp>
        <p:nvSpPr>
          <p:cNvPr id="66" name="object 16">
            <a:extLst>
              <a:ext uri="{FF2B5EF4-FFF2-40B4-BE49-F238E27FC236}">
                <a16:creationId xmlns:a16="http://schemas.microsoft.com/office/drawing/2014/main" id="{0DF7D48A-3855-4C60-BFF9-D65236CA23C3}"/>
              </a:ext>
            </a:extLst>
          </p:cNvPr>
          <p:cNvSpPr txBox="1"/>
          <p:nvPr/>
        </p:nvSpPr>
        <p:spPr>
          <a:xfrm>
            <a:off x="3098800" y="2965450"/>
            <a:ext cx="41148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/>
              <a:t>Высокий риск</a:t>
            </a:r>
          </a:p>
        </p:txBody>
      </p:sp>
      <p:sp>
        <p:nvSpPr>
          <p:cNvPr id="68" name="object 16">
            <a:extLst>
              <a:ext uri="{FF2B5EF4-FFF2-40B4-BE49-F238E27FC236}">
                <a16:creationId xmlns:a16="http://schemas.microsoft.com/office/drawing/2014/main" id="{548B1DD0-0826-4D5B-8B7E-835463B4D162}"/>
              </a:ext>
            </a:extLst>
          </p:cNvPr>
          <p:cNvSpPr txBox="1"/>
          <p:nvPr/>
        </p:nvSpPr>
        <p:spPr>
          <a:xfrm>
            <a:off x="1346200" y="4641850"/>
            <a:ext cx="23622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/>
              <a:t>Стратегия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ru-RU" dirty="0"/>
              <a:t>изменить динамику </a:t>
            </a:r>
            <a:r>
              <a:rPr lang="en-US" dirty="0"/>
              <a:t>ARPU. </a:t>
            </a:r>
            <a:r>
              <a:rPr lang="ru-RU" dirty="0"/>
              <a:t>Снизить отток</a:t>
            </a:r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id="{B61ACF6F-CCEF-4C95-B3C9-A8C214BA8B43}"/>
              </a:ext>
            </a:extLst>
          </p:cNvPr>
          <p:cNvSpPr txBox="1"/>
          <p:nvPr/>
        </p:nvSpPr>
        <p:spPr>
          <a:xfrm>
            <a:off x="4089400" y="4641850"/>
            <a:ext cx="2362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/>
              <a:t>Стратегия</a:t>
            </a:r>
            <a:r>
              <a:rPr lang="en-US" b="1" dirty="0"/>
              <a:t> 2</a:t>
            </a:r>
            <a:r>
              <a:rPr lang="en-US" dirty="0"/>
              <a:t>:</a:t>
            </a:r>
            <a:r>
              <a:rPr lang="ru-RU" dirty="0"/>
              <a:t> повысить </a:t>
            </a:r>
            <a:r>
              <a:rPr lang="en-US" dirty="0"/>
              <a:t>ARPU, </a:t>
            </a:r>
            <a:r>
              <a:rPr lang="ru-RU" dirty="0"/>
              <a:t>используя </a:t>
            </a:r>
            <a:r>
              <a:rPr lang="en-US" dirty="0"/>
              <a:t>Upsell</a:t>
            </a:r>
            <a:endParaRPr lang="ru-RU" dirty="0"/>
          </a:p>
        </p:txBody>
      </p:sp>
      <p:sp>
        <p:nvSpPr>
          <p:cNvPr id="70" name="object 16">
            <a:extLst>
              <a:ext uri="{FF2B5EF4-FFF2-40B4-BE49-F238E27FC236}">
                <a16:creationId xmlns:a16="http://schemas.microsoft.com/office/drawing/2014/main" id="{95DF4B8C-C244-430E-8603-BBDA3765D886}"/>
              </a:ext>
            </a:extLst>
          </p:cNvPr>
          <p:cNvSpPr txBox="1"/>
          <p:nvPr/>
        </p:nvSpPr>
        <p:spPr>
          <a:xfrm>
            <a:off x="889000" y="7080250"/>
            <a:ext cx="5105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 учетом рисков необходимо реализовывать</a:t>
            </a:r>
          </a:p>
          <a:p>
            <a:r>
              <a:rPr lang="ru-RU" dirty="0"/>
              <a:t>инициативу на части абонентов. Ключевые метрики деления</a:t>
            </a:r>
            <a:r>
              <a:rPr lang="en-US" dirty="0"/>
              <a:t>: </a:t>
            </a:r>
            <a:r>
              <a:rPr lang="ru-RU" b="1" dirty="0"/>
              <a:t>влияние на прибыль и динамика </a:t>
            </a:r>
            <a:r>
              <a:rPr lang="en-US" b="1" dirty="0"/>
              <a:t>ARPU</a:t>
            </a:r>
            <a:endParaRPr lang="ru-RU" b="1" dirty="0"/>
          </a:p>
        </p:txBody>
      </p:sp>
      <p:sp>
        <p:nvSpPr>
          <p:cNvPr id="71" name="object 16">
            <a:extLst>
              <a:ext uri="{FF2B5EF4-FFF2-40B4-BE49-F238E27FC236}">
                <a16:creationId xmlns:a16="http://schemas.microsoft.com/office/drawing/2014/main" id="{5B0219D7-3347-4813-B28C-E008BF8FF215}"/>
              </a:ext>
            </a:extLst>
          </p:cNvPr>
          <p:cNvSpPr txBox="1"/>
          <p:nvPr/>
        </p:nvSpPr>
        <p:spPr>
          <a:xfrm>
            <a:off x="6908800" y="7080250"/>
            <a:ext cx="41148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2. </a:t>
            </a:r>
            <a:r>
              <a:rPr lang="ru-RU" dirty="0" smtClean="0"/>
              <a:t>Для </a:t>
            </a:r>
            <a:r>
              <a:rPr lang="ru-RU" spc="-20" dirty="0" smtClean="0"/>
              <a:t>реализации </a:t>
            </a:r>
            <a:r>
              <a:rPr lang="ru-RU" spc="-20" dirty="0"/>
              <a:t>стратегий </a:t>
            </a:r>
            <a:r>
              <a:rPr lang="ru-RU" dirty="0"/>
              <a:t>н</a:t>
            </a:r>
            <a:r>
              <a:rPr lang="ru-RU" dirty="0" smtClean="0"/>
              <a:t>еобходимо </a:t>
            </a:r>
            <a:r>
              <a:rPr lang="ru-RU" dirty="0"/>
              <a:t>предложить инициативу на основе </a:t>
            </a:r>
            <a:r>
              <a:rPr lang="ru-RU" dirty="0" smtClean="0"/>
              <a:t>временных признаков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404100" y="2432050"/>
            <a:ext cx="5195125" cy="4428226"/>
            <a:chOff x="7404100" y="2432050"/>
            <a:chExt cx="5195125" cy="4428226"/>
          </a:xfrm>
        </p:grpSpPr>
        <p:pic>
          <p:nvPicPr>
            <p:cNvPr id="225" name="Рисунок 224">
              <a:extLst>
                <a:ext uri="{FF2B5EF4-FFF2-40B4-BE49-F238E27FC236}">
                  <a16:creationId xmlns:a16="http://schemas.microsoft.com/office/drawing/2014/main" id="{A5847BEB-5E5B-44D5-B67E-67A999B1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4100" y="2432050"/>
              <a:ext cx="4229100" cy="4428226"/>
            </a:xfrm>
            <a:prstGeom prst="rect">
              <a:avLst/>
            </a:prstGeom>
          </p:spPr>
        </p:pic>
        <p:sp>
          <p:nvSpPr>
            <p:cNvPr id="227" name="Прямоугольник 226">
              <a:extLst>
                <a:ext uri="{FF2B5EF4-FFF2-40B4-BE49-F238E27FC236}">
                  <a16:creationId xmlns:a16="http://schemas.microsoft.com/office/drawing/2014/main" id="{C7829A98-FAD2-48C2-BC98-6E1590511FCE}"/>
                </a:ext>
              </a:extLst>
            </p:cNvPr>
            <p:cNvSpPr/>
            <p:nvPr/>
          </p:nvSpPr>
          <p:spPr>
            <a:xfrm>
              <a:off x="7670800" y="4794250"/>
              <a:ext cx="2209800" cy="381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4D5BADA9-DB39-4145-8AC3-453B1C7073D4}"/>
                </a:ext>
              </a:extLst>
            </p:cNvPr>
            <p:cNvSpPr/>
            <p:nvPr/>
          </p:nvSpPr>
          <p:spPr>
            <a:xfrm>
              <a:off x="7670800" y="6470650"/>
              <a:ext cx="2209800" cy="3810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39ED462-2B04-43E7-9B38-A8A0D602FD09}"/>
                </a:ext>
              </a:extLst>
            </p:cNvPr>
            <p:cNvSpPr txBox="1"/>
            <p:nvPr/>
          </p:nvSpPr>
          <p:spPr>
            <a:xfrm>
              <a:off x="9880600" y="4794250"/>
              <a:ext cx="256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номер месяца пред. недели 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672720-4311-4284-ABC5-5367AEE31CD6}"/>
                </a:ext>
              </a:extLst>
            </p:cNvPr>
            <p:cNvSpPr txBox="1"/>
            <p:nvPr/>
          </p:nvSpPr>
          <p:spPr>
            <a:xfrm>
              <a:off x="9880600" y="6470650"/>
              <a:ext cx="256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номер пред. недели в месяце  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08BC8267-D720-4833-9288-043DE3005629}"/>
                </a:ext>
              </a:extLst>
            </p:cNvPr>
            <p:cNvSpPr/>
            <p:nvPr/>
          </p:nvSpPr>
          <p:spPr>
            <a:xfrm>
              <a:off x="7670799" y="5251449"/>
              <a:ext cx="2209801" cy="34426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9ED462-2B04-43E7-9B38-A8A0D602FD09}"/>
                </a:ext>
              </a:extLst>
            </p:cNvPr>
            <p:cNvSpPr txBox="1"/>
            <p:nvPr/>
          </p:nvSpPr>
          <p:spPr>
            <a:xfrm>
              <a:off x="9880600" y="5220364"/>
              <a:ext cx="256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 </a:t>
              </a:r>
              <a:endParaRPr lang="ru-RU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9ED462-2B04-43E7-9B38-A8A0D602FD09}"/>
                </a:ext>
              </a:extLst>
            </p:cNvPr>
            <p:cNvSpPr txBox="1"/>
            <p:nvPr/>
          </p:nvSpPr>
          <p:spPr>
            <a:xfrm>
              <a:off x="9900227" y="5183805"/>
              <a:ext cx="2698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</a:t>
              </a:r>
              <a:r>
                <a:rPr lang="ru-RU" sz="1400" dirty="0" smtClean="0"/>
                <a:t>вонки на другие операторы в домашнем регионе (норм.</a:t>
              </a:r>
              <a:r>
                <a:rPr lang="ru-RU" sz="1200" dirty="0" smtClean="0"/>
                <a:t>**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10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30" dirty="0" smtClean="0"/>
              <a:t>Инициатива может улучшить механику коммуникаций с абонентом</a:t>
            </a:r>
            <a:r>
              <a:rPr lang="en-US" spc="30" dirty="0"/>
              <a:t>.</a:t>
            </a:r>
            <a:r>
              <a:rPr lang="ru-RU" spc="30" dirty="0"/>
              <a:t/>
            </a:r>
            <a:br>
              <a:rPr lang="ru-RU" spc="30" dirty="0"/>
            </a:br>
            <a:r>
              <a:rPr lang="ru-RU" spc="30" dirty="0" smtClean="0"/>
              <a:t>Потенциальный эффект</a:t>
            </a:r>
            <a:r>
              <a:rPr lang="en-US" spc="30" dirty="0" smtClean="0"/>
              <a:t>: </a:t>
            </a:r>
            <a:r>
              <a:rPr lang="ru-RU" dirty="0" smtClean="0"/>
              <a:t>7</a:t>
            </a:r>
            <a:r>
              <a:rPr lang="en-US" dirty="0" smtClean="0"/>
              <a:t>,5 </a:t>
            </a:r>
            <a:r>
              <a:rPr lang="ru-RU" dirty="0"/>
              <a:t>млн. рублей в месяц 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">
            <a:extLst>
              <a:ext uri="{FF2B5EF4-FFF2-40B4-BE49-F238E27FC236}">
                <a16:creationId xmlns:a16="http://schemas.microsoft.com/office/drawing/2014/main" id="{BB20A6E3-474C-48C8-A9A7-A0BEE0A26B23}"/>
              </a:ext>
            </a:extLst>
          </p:cNvPr>
          <p:cNvSpPr/>
          <p:nvPr/>
        </p:nvSpPr>
        <p:spPr>
          <a:xfrm flipV="1">
            <a:off x="7899400" y="1517650"/>
            <a:ext cx="4191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F27B28B4-987A-433A-84F1-E21CAE6C1ED6}"/>
              </a:ext>
            </a:extLst>
          </p:cNvPr>
          <p:cNvSpPr txBox="1"/>
          <p:nvPr/>
        </p:nvSpPr>
        <p:spPr>
          <a:xfrm>
            <a:off x="4851400" y="1441450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b="1" spc="-210" dirty="0">
                <a:latin typeface="Verdana"/>
                <a:cs typeface="Verdana"/>
              </a:rPr>
              <a:t>3. Проверка гипотез</a:t>
            </a:r>
            <a:r>
              <a:rPr lang="en-US" b="1" spc="-210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46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84200" y="1593850"/>
            <a:ext cx="4572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11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4394200" y="298450"/>
            <a:ext cx="2971800" cy="3810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4394200" y="8627"/>
            <a:ext cx="3048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Основной подход анализа 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3530600" cy="5420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Выявление и анализ инициатив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95DF8D47-7657-4168-A468-EB057872ACAB}"/>
              </a:ext>
            </a:extLst>
          </p:cNvPr>
          <p:cNvSpPr txBox="1"/>
          <p:nvPr/>
        </p:nvSpPr>
        <p:spPr>
          <a:xfrm>
            <a:off x="7594600" y="3175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Инициатива времени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70364DD-143D-4E84-B538-3934DC098FCC}"/>
              </a:ext>
            </a:extLst>
          </p:cNvPr>
          <p:cNvSpPr/>
          <p:nvPr/>
        </p:nvSpPr>
        <p:spPr>
          <a:xfrm>
            <a:off x="7594600" y="298450"/>
            <a:ext cx="2362200" cy="4572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8C950B00-83EB-44EF-BCED-2F75C799D381}"/>
              </a:ext>
            </a:extLst>
          </p:cNvPr>
          <p:cNvSpPr txBox="1"/>
          <p:nvPr/>
        </p:nvSpPr>
        <p:spPr>
          <a:xfrm>
            <a:off x="5849084" y="1744735"/>
            <a:ext cx="266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А. Гипотеза</a:t>
            </a: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ED428B35-6149-4EC6-9810-B75A7447A03F}"/>
              </a:ext>
            </a:extLst>
          </p:cNvPr>
          <p:cNvSpPr txBox="1"/>
          <p:nvPr/>
        </p:nvSpPr>
        <p:spPr>
          <a:xfrm>
            <a:off x="5440045" y="6566431"/>
            <a:ext cx="266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С. Оценка эффекта</a:t>
            </a:r>
          </a:p>
        </p:txBody>
      </p:sp>
      <p:sp>
        <p:nvSpPr>
          <p:cNvPr id="6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578426" y="1996534"/>
            <a:ext cx="1133215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Стоит проводить маркетинговые коммуникации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побуждающие абонента заплатить, в конце месяца.</a:t>
            </a:r>
          </a:p>
          <a:p>
            <a:r>
              <a:rPr lang="ru-RU" dirty="0" smtClean="0"/>
              <a:t>Это наиболее оптимальное время коммуникации</a:t>
            </a:r>
            <a:endParaRPr lang="ru-RU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596900" y="7025986"/>
            <a:ext cx="63881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Наибольшая </a:t>
            </a:r>
            <a:r>
              <a:rPr lang="ru-RU" dirty="0" smtClean="0"/>
              <a:t>медиана</a:t>
            </a:r>
            <a:r>
              <a:rPr lang="ru-RU" dirty="0" smtClean="0"/>
              <a:t> </a:t>
            </a:r>
            <a:r>
              <a:rPr lang="en-US" dirty="0" smtClean="0"/>
              <a:t>ARPU</a:t>
            </a:r>
            <a:r>
              <a:rPr lang="ru-RU" dirty="0" smtClean="0"/>
              <a:t> по неделям</a:t>
            </a:r>
            <a:r>
              <a:rPr lang="ru-RU" dirty="0" smtClean="0"/>
              <a:t> </a:t>
            </a:r>
            <a:r>
              <a:rPr lang="en-US" dirty="0" smtClean="0"/>
              <a:t>: </a:t>
            </a:r>
            <a:r>
              <a:rPr lang="ru-RU" dirty="0" smtClean="0"/>
              <a:t>117 руб. (5 неделя)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едиана </a:t>
            </a:r>
            <a:r>
              <a:rPr lang="en-US" dirty="0"/>
              <a:t>ARPU</a:t>
            </a:r>
            <a:r>
              <a:rPr lang="ru-RU" dirty="0" smtClean="0"/>
              <a:t> по всем неделям</a:t>
            </a:r>
            <a:r>
              <a:rPr lang="en-US" dirty="0" smtClean="0"/>
              <a:t>:</a:t>
            </a:r>
            <a:r>
              <a:rPr lang="ru-RU" dirty="0" smtClean="0"/>
              <a:t> 10</a:t>
            </a:r>
            <a:r>
              <a:rPr lang="en-US" dirty="0" smtClean="0"/>
              <a:t>5</a:t>
            </a:r>
            <a:r>
              <a:rPr lang="ru-RU" dirty="0" smtClean="0"/>
              <a:t> руб.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Ожидаемое повышение медианы </a:t>
            </a:r>
            <a:r>
              <a:rPr lang="en-US" dirty="0" smtClean="0"/>
              <a:t>ARPU: </a:t>
            </a:r>
            <a:r>
              <a:rPr lang="ru-RU" dirty="0" smtClean="0"/>
              <a:t>5</a:t>
            </a:r>
            <a:r>
              <a:rPr lang="en-US" dirty="0" smtClean="0"/>
              <a:t>-</a:t>
            </a:r>
            <a:r>
              <a:rPr lang="ru-RU" dirty="0" smtClean="0"/>
              <a:t>10</a:t>
            </a:r>
            <a:r>
              <a:rPr lang="en-US" dirty="0" smtClean="0"/>
              <a:t>%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79880" y="1911989"/>
            <a:ext cx="5109719" cy="49076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7137400" y="1895350"/>
            <a:ext cx="4953000" cy="136283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Группа 7"/>
          <p:cNvGrpSpPr/>
          <p:nvPr/>
        </p:nvGrpSpPr>
        <p:grpSpPr>
          <a:xfrm>
            <a:off x="596900" y="2583481"/>
            <a:ext cx="11493684" cy="298120"/>
            <a:chOff x="578427" y="2488704"/>
            <a:chExt cx="11493684" cy="298120"/>
          </a:xfrm>
        </p:grpSpPr>
        <p:sp>
          <p:nvSpPr>
            <p:cNvPr id="54" name="object 16">
              <a:extLst>
                <a:ext uri="{FF2B5EF4-FFF2-40B4-BE49-F238E27FC236}">
                  <a16:creationId xmlns:a16="http://schemas.microsoft.com/office/drawing/2014/main" id="{27CDC1B9-056D-4D33-93BA-B194F37F5B67}"/>
                </a:ext>
              </a:extLst>
            </p:cNvPr>
            <p:cNvSpPr txBox="1"/>
            <p:nvPr/>
          </p:nvSpPr>
          <p:spPr>
            <a:xfrm>
              <a:off x="5232400" y="2488704"/>
              <a:ext cx="2667000" cy="2904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en-US" dirty="0"/>
                <a:t>B</a:t>
              </a:r>
              <a:r>
                <a:rPr lang="ru-RU" dirty="0"/>
                <a:t>. Статистическая  поверка</a:t>
              </a:r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578427" y="2679147"/>
              <a:ext cx="4501573" cy="107677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8051800" y="2666309"/>
              <a:ext cx="4020311" cy="120515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78426" y="6711663"/>
            <a:ext cx="4653974" cy="145231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7366000" y="6711663"/>
            <a:ext cx="4706111" cy="157645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8107045" y="3019753"/>
            <a:ext cx="3965066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Из результатов множественной проверки гипотез</a:t>
            </a:r>
            <a:r>
              <a:rPr lang="en-US" dirty="0" smtClean="0"/>
              <a:t>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dirty="0" smtClean="0"/>
              <a:t>едиана </a:t>
            </a:r>
            <a:r>
              <a:rPr lang="en-US" dirty="0" smtClean="0"/>
              <a:t>ARPU </a:t>
            </a:r>
            <a:r>
              <a:rPr lang="ru-RU" dirty="0" smtClean="0"/>
              <a:t>на </a:t>
            </a:r>
            <a:r>
              <a:rPr lang="ru-RU" dirty="0" smtClean="0"/>
              <a:t>5 неделе значимо больше медианы </a:t>
            </a:r>
            <a:r>
              <a:rPr lang="en-US" dirty="0" smtClean="0"/>
              <a:t>ARPU</a:t>
            </a:r>
            <a:r>
              <a:rPr lang="ru-RU" dirty="0" smtClean="0"/>
              <a:t> по всем неделям с уровнем доверия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медиана </a:t>
            </a:r>
            <a:r>
              <a:rPr lang="en-US" dirty="0" smtClean="0"/>
              <a:t>ARPU </a:t>
            </a:r>
            <a:r>
              <a:rPr lang="ru-RU" dirty="0" smtClean="0"/>
              <a:t>на 2 неделе </a:t>
            </a:r>
            <a:r>
              <a:rPr lang="ru-RU" dirty="0"/>
              <a:t>значимо </a:t>
            </a:r>
            <a:r>
              <a:rPr lang="ru-RU" dirty="0" smtClean="0"/>
              <a:t>меньше </a:t>
            </a:r>
            <a:r>
              <a:rPr lang="ru-RU" dirty="0"/>
              <a:t>медианы </a:t>
            </a:r>
            <a:r>
              <a:rPr lang="en-US" dirty="0" smtClean="0"/>
              <a:t>ARPU</a:t>
            </a:r>
            <a:r>
              <a:rPr lang="ru-RU" dirty="0" smtClean="0"/>
              <a:t> </a:t>
            </a:r>
            <a:r>
              <a:rPr lang="ru-RU" dirty="0"/>
              <a:t>по всем неделям с уровнем доверия 90</a:t>
            </a:r>
            <a:r>
              <a:rPr lang="ru-RU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 smtClean="0"/>
              <a:t>Вывод</a:t>
            </a:r>
            <a:r>
              <a:rPr lang="en-US" dirty="0" smtClean="0"/>
              <a:t>:</a:t>
            </a:r>
            <a:r>
              <a:rPr lang="ru-RU" dirty="0" smtClean="0"/>
              <a:t> инициатива значимо делит абонентов по значению медианы </a:t>
            </a:r>
            <a:r>
              <a:rPr lang="en-US" dirty="0" smtClean="0"/>
              <a:t>ARPU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39" name="Диаграмма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913632"/>
              </p:ext>
            </p:extLst>
          </p:nvPr>
        </p:nvGraphicFramePr>
        <p:xfrm>
          <a:off x="578426" y="3083873"/>
          <a:ext cx="7244774" cy="3615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Равнобедренный треугольник 39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6672690" y="7363430"/>
            <a:ext cx="1158331" cy="28386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8051800" y="7191871"/>
            <a:ext cx="39065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 smtClean="0"/>
              <a:t>Потенциальный эффект инициативы</a:t>
            </a:r>
            <a:r>
              <a:rPr lang="en-US" dirty="0" smtClean="0"/>
              <a:t>:</a:t>
            </a:r>
          </a:p>
          <a:p>
            <a:r>
              <a:rPr lang="ru-RU" dirty="0"/>
              <a:t>7</a:t>
            </a:r>
            <a:r>
              <a:rPr lang="en-US" dirty="0" smtClean="0"/>
              <a:t>,5 </a:t>
            </a:r>
            <a:r>
              <a:rPr lang="ru-RU" dirty="0" smtClean="0"/>
              <a:t>млн. рублей в месяц </a:t>
            </a:r>
            <a:endParaRPr lang="ru-RU" dirty="0"/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1282981" y="2938464"/>
            <a:ext cx="675830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1600" b="1" dirty="0"/>
              <a:t>Выделим потенциальные группы для применения инициативы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6429113" y="5362190"/>
            <a:ext cx="3822009" cy="468187"/>
            <a:chOff x="5673085" y="3199973"/>
            <a:chExt cx="3822009" cy="468187"/>
          </a:xfrm>
        </p:grpSpPr>
        <p:sp>
          <p:nvSpPr>
            <p:cNvPr id="46" name="object 16">
              <a:extLst>
                <a:ext uri="{FF2B5EF4-FFF2-40B4-BE49-F238E27FC236}">
                  <a16:creationId xmlns:a16="http://schemas.microsoft.com/office/drawing/2014/main" id="{96111532-9A6B-4BB0-A2BF-21A109C1210A}"/>
                </a:ext>
              </a:extLst>
            </p:cNvPr>
            <p:cNvSpPr txBox="1"/>
            <p:nvPr/>
          </p:nvSpPr>
          <p:spPr>
            <a:xfrm>
              <a:off x="5673085" y="3199973"/>
              <a:ext cx="3822009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sz="1200" dirty="0" smtClean="0"/>
                <a:t>Стратегия 1</a:t>
              </a:r>
              <a:r>
                <a:rPr lang="en-US" sz="1200" dirty="0" smtClean="0"/>
                <a:t>: </a:t>
              </a:r>
              <a:endParaRPr lang="ru-RU" sz="1200" dirty="0"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96111532-9A6B-4BB0-A2BF-21A109C1210A}"/>
                </a:ext>
              </a:extLst>
            </p:cNvPr>
            <p:cNvSpPr txBox="1"/>
            <p:nvPr/>
          </p:nvSpPr>
          <p:spPr>
            <a:xfrm>
              <a:off x="5673085" y="3470029"/>
              <a:ext cx="3822009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sz="1200" dirty="0" smtClean="0"/>
                <a:t>Стратегия 2</a:t>
              </a:r>
              <a:r>
                <a:rPr lang="en-US" sz="1200" dirty="0" smtClean="0"/>
                <a:t>:</a:t>
              </a:r>
              <a:endParaRPr lang="ru-RU" sz="12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558584" y="3488186"/>
              <a:ext cx="212314" cy="1672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558584" y="3224361"/>
              <a:ext cx="212314" cy="167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Равнобедренный треугольник 51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6965373" y="4338534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20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5175250"/>
            <a:ext cx="7543800" cy="36512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46418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0A7565-0874-486A-B623-AFFE250C6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36600" y="3041650"/>
            <a:ext cx="12573000" cy="2813591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latin typeface="Trebuchet MS"/>
                <a:cs typeface="Trebuchet MS"/>
              </a:rPr>
              <a:t>Выявление и анализ </a:t>
            </a:r>
            <a:r>
              <a:rPr lang="ru-RU" sz="2800" b="1" spc="55" dirty="0" smtClean="0">
                <a:latin typeface="Trebuchet MS"/>
                <a:cs typeface="Trebuchet MS"/>
              </a:rPr>
              <a:t>ини</a:t>
            </a:r>
            <a:r>
              <a:rPr lang="ru-RU" sz="2800" b="1" spc="65" dirty="0" smtClean="0">
                <a:latin typeface="Trebuchet MS"/>
                <a:cs typeface="Trebuchet MS"/>
              </a:rPr>
              <a:t>циатив      Основной анализ</a:t>
            </a:r>
            <a:r>
              <a:rPr lang="en-US" sz="2800" b="1" spc="65" dirty="0" smtClean="0">
                <a:latin typeface="Trebuchet MS"/>
                <a:cs typeface="Trebuchet MS"/>
              </a:rPr>
              <a:t>:</a:t>
            </a:r>
            <a:endParaRPr lang="ru-RU" sz="2800" b="1" spc="65" dirty="0">
              <a:latin typeface="Trebuchet MS"/>
              <a:cs typeface="Trebuchet MS"/>
            </a:endParaRP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solidFill>
                  <a:schemeClr val="bg1"/>
                </a:solidFill>
                <a:latin typeface="Trebuchet MS"/>
                <a:cs typeface="Trebuchet MS"/>
              </a:rPr>
              <a:t>Риски и внедрение</a:t>
            </a:r>
            <a:endParaRPr lang="ru-RU"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670800" y="4737951"/>
            <a:ext cx="6248400" cy="87459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marR="1247140">
              <a:lnSpc>
                <a:spcPct val="150100"/>
              </a:lnSpc>
            </a:pPr>
            <a:r>
              <a:rPr lang="ru-RU" sz="2800" b="1" spc="65" dirty="0">
                <a:latin typeface="Trebuchet MS"/>
                <a:cs typeface="Trebuchet MS"/>
              </a:rPr>
              <a:t>и</a:t>
            </a:r>
            <a:r>
              <a:rPr lang="ru-RU" sz="2800" b="1" spc="65" dirty="0" smtClean="0">
                <a:latin typeface="Trebuchet MS"/>
                <a:cs typeface="Trebuchet MS"/>
              </a:rPr>
              <a:t>нициатива звонка</a:t>
            </a:r>
            <a:endParaRPr lang="ru-RU" sz="2800" b="1" spc="6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295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39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30" dirty="0"/>
              <a:t>Инициатива может </a:t>
            </a:r>
            <a:r>
              <a:rPr lang="ru-RU" spc="30" dirty="0" smtClean="0"/>
              <a:t>увеличить средний </a:t>
            </a:r>
            <a:r>
              <a:rPr lang="en-US" spc="30" dirty="0" smtClean="0"/>
              <a:t>ARPU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spc="30" dirty="0" smtClean="0"/>
              <a:t>Потенциальный эффект</a:t>
            </a:r>
            <a:r>
              <a:rPr lang="en-US" spc="30" dirty="0" smtClean="0"/>
              <a:t>: </a:t>
            </a:r>
            <a:r>
              <a:rPr lang="ru-RU" dirty="0" smtClean="0"/>
              <a:t>3</a:t>
            </a:r>
            <a:r>
              <a:rPr lang="en-US" dirty="0" smtClean="0"/>
              <a:t> </a:t>
            </a:r>
            <a:r>
              <a:rPr lang="ru-RU" dirty="0"/>
              <a:t>млн. рублей в месяц 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2609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37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37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">
            <a:extLst>
              <a:ext uri="{FF2B5EF4-FFF2-40B4-BE49-F238E27FC236}">
                <a16:creationId xmlns:a16="http://schemas.microsoft.com/office/drawing/2014/main" id="{BB20A6E3-474C-48C8-A9A7-A0BEE0A26B23}"/>
              </a:ext>
            </a:extLst>
          </p:cNvPr>
          <p:cNvSpPr/>
          <p:nvPr/>
        </p:nvSpPr>
        <p:spPr>
          <a:xfrm flipV="1">
            <a:off x="7888890" y="1517650"/>
            <a:ext cx="4191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F27B28B4-987A-433A-84F1-E21CAE6C1ED6}"/>
              </a:ext>
            </a:extLst>
          </p:cNvPr>
          <p:cNvSpPr txBox="1"/>
          <p:nvPr/>
        </p:nvSpPr>
        <p:spPr>
          <a:xfrm>
            <a:off x="4840890" y="1441450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b="1" spc="-210" dirty="0">
                <a:latin typeface="Verdana"/>
                <a:cs typeface="Verdana"/>
              </a:rPr>
              <a:t>3. Проверка гипотез</a:t>
            </a:r>
            <a:r>
              <a:rPr lang="en-US" b="1" spc="-210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46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73690" y="1593850"/>
            <a:ext cx="4572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08090" y="8223250"/>
            <a:ext cx="2899092" cy="441325"/>
          </a:xfrm>
        </p:spPr>
        <p:txBody>
          <a:bodyPr/>
          <a:lstStyle/>
          <a:p>
            <a:fld id="{B6F15528-21DE-4FAA-801E-634DDDAF4B2B}" type="slidenum">
              <a:rPr lang="ru-RU" smtClean="0"/>
              <a:t>13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4383690" y="298450"/>
            <a:ext cx="2971800" cy="3810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4383690" y="8627"/>
            <a:ext cx="3048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Основной </a:t>
            </a:r>
            <a:r>
              <a:rPr lang="ru-RU" b="1" dirty="0">
                <a:latin typeface="Trebuchet MS" panose="020B0603020202020204" pitchFamily="34" charset="0"/>
                <a:cs typeface="Verdana"/>
              </a:rPr>
              <a:t>подход анализа 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24490" y="289822"/>
            <a:ext cx="3530600" cy="5420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11790" y="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Выявление и анализ инициатив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95DF8D47-7657-4168-A468-EB057872ACAB}"/>
              </a:ext>
            </a:extLst>
          </p:cNvPr>
          <p:cNvSpPr txBox="1"/>
          <p:nvPr/>
        </p:nvSpPr>
        <p:spPr>
          <a:xfrm>
            <a:off x="7584090" y="31750"/>
            <a:ext cx="266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Инициатива</a:t>
            </a:r>
            <a:r>
              <a:rPr lang="en-US" b="1" dirty="0" smtClean="0">
                <a:latin typeface="Trebuchet MS" panose="020B0603020202020204" pitchFamily="34" charset="0"/>
                <a:cs typeface="Verdana"/>
              </a:rPr>
              <a:t> </a:t>
            </a: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звонка</a:t>
            </a: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 </a:t>
            </a:r>
            <a:endParaRPr lang="ru-RU"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70364DD-143D-4E84-B538-3934DC098FCC}"/>
              </a:ext>
            </a:extLst>
          </p:cNvPr>
          <p:cNvSpPr/>
          <p:nvPr/>
        </p:nvSpPr>
        <p:spPr>
          <a:xfrm>
            <a:off x="7584090" y="298450"/>
            <a:ext cx="2209800" cy="405466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8C950B00-83EB-44EF-BCED-2F75C799D381}"/>
              </a:ext>
            </a:extLst>
          </p:cNvPr>
          <p:cNvSpPr txBox="1"/>
          <p:nvPr/>
        </p:nvSpPr>
        <p:spPr>
          <a:xfrm>
            <a:off x="5838574" y="1744735"/>
            <a:ext cx="266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А. Гипотеза</a:t>
            </a: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ED428B35-6149-4EC6-9810-B75A7447A03F}"/>
              </a:ext>
            </a:extLst>
          </p:cNvPr>
          <p:cNvSpPr txBox="1"/>
          <p:nvPr/>
        </p:nvSpPr>
        <p:spPr>
          <a:xfrm>
            <a:off x="5429535" y="6566431"/>
            <a:ext cx="266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С. Оценка эффекта</a:t>
            </a:r>
          </a:p>
        </p:txBody>
      </p:sp>
      <p:sp>
        <p:nvSpPr>
          <p:cNvPr id="6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586390" y="2114937"/>
            <a:ext cx="11798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Мотивация клиента</a:t>
            </a:r>
            <a:r>
              <a:rPr lang="en-US" dirty="0" smtClean="0"/>
              <a:t> </a:t>
            </a:r>
            <a:r>
              <a:rPr lang="ru-RU" dirty="0" smtClean="0"/>
              <a:t>изменить показатель «</a:t>
            </a:r>
            <a:r>
              <a:rPr lang="ru-RU" dirty="0"/>
              <a:t>доля голосового трафика вне сети от всего трафика в домашнем регионе»</a:t>
            </a:r>
            <a:r>
              <a:rPr lang="ru-RU" dirty="0" smtClean="0"/>
              <a:t> - потенциально может увеличить выручку</a:t>
            </a:r>
            <a:endParaRPr lang="ru-RU" dirty="0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69370" y="1911989"/>
            <a:ext cx="5109719" cy="49076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7126890" y="1895350"/>
            <a:ext cx="4953000" cy="136283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67916" y="6711663"/>
            <a:ext cx="4653974" cy="145231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7355490" y="6711663"/>
            <a:ext cx="4706111" cy="157645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8096535" y="4026777"/>
            <a:ext cx="398335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результатов множественной проверки </a:t>
            </a:r>
            <a:r>
              <a:rPr lang="ru-RU" dirty="0" smtClean="0"/>
              <a:t>гипотез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инициатива значимо делит абонентов по значению </a:t>
            </a:r>
            <a:r>
              <a:rPr lang="ru-RU" dirty="0" smtClean="0"/>
              <a:t>отклонения от среднего </a:t>
            </a:r>
            <a:r>
              <a:rPr lang="en-US" dirty="0" smtClean="0"/>
              <a:t>ARPU </a:t>
            </a:r>
            <a:r>
              <a:rPr lang="ru-RU" dirty="0" smtClean="0"/>
              <a:t>для крайних групп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0" name="Равнобедренный треугольник 39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6662180" y="7363430"/>
            <a:ext cx="1158331" cy="28386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8041290" y="7191871"/>
            <a:ext cx="39065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 smtClean="0"/>
              <a:t>Потенциальный эффект инициативы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3</a:t>
            </a:r>
            <a:r>
              <a:rPr lang="en-US" dirty="0" smtClean="0"/>
              <a:t> </a:t>
            </a:r>
            <a:r>
              <a:rPr lang="ru-RU" dirty="0" smtClean="0"/>
              <a:t>млн. рублей в месяц 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579450" y="2643724"/>
            <a:ext cx="11493684" cy="298120"/>
            <a:chOff x="578427" y="2488704"/>
            <a:chExt cx="11493684" cy="298120"/>
          </a:xfrm>
        </p:grpSpPr>
        <p:sp>
          <p:nvSpPr>
            <p:cNvPr id="38" name="object 16">
              <a:extLst>
                <a:ext uri="{FF2B5EF4-FFF2-40B4-BE49-F238E27FC236}">
                  <a16:creationId xmlns:a16="http://schemas.microsoft.com/office/drawing/2014/main" id="{27CDC1B9-056D-4D33-93BA-B194F37F5B67}"/>
                </a:ext>
              </a:extLst>
            </p:cNvPr>
            <p:cNvSpPr txBox="1"/>
            <p:nvPr/>
          </p:nvSpPr>
          <p:spPr>
            <a:xfrm>
              <a:off x="5232400" y="2488704"/>
              <a:ext cx="2667000" cy="2904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en-US" dirty="0"/>
                <a:t>B</a:t>
              </a:r>
              <a:r>
                <a:rPr lang="ru-RU" dirty="0"/>
                <a:t>. Статистическая  поверка</a:t>
              </a:r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578427" y="2679147"/>
              <a:ext cx="4501573" cy="107677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8051800" y="2666309"/>
              <a:ext cx="4020311" cy="120515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Диаграмма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484809"/>
              </p:ext>
            </p:extLst>
          </p:nvPr>
        </p:nvGraphicFramePr>
        <p:xfrm>
          <a:off x="431800" y="2787383"/>
          <a:ext cx="7073900" cy="392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1282981" y="2938464"/>
            <a:ext cx="675830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1600" b="1" dirty="0"/>
              <a:t>Выделим потенциальные группы для применения инициативы</a:t>
            </a:r>
          </a:p>
        </p:txBody>
      </p:sp>
      <p:sp>
        <p:nvSpPr>
          <p:cNvPr id="52" name="Равнобедренный треугольник 51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6936390" y="4389210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6261906" y="5874323"/>
            <a:ext cx="3822009" cy="468187"/>
            <a:chOff x="5673085" y="3199973"/>
            <a:chExt cx="3822009" cy="468187"/>
          </a:xfrm>
        </p:grpSpPr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96111532-9A6B-4BB0-A2BF-21A109C1210A}"/>
                </a:ext>
              </a:extLst>
            </p:cNvPr>
            <p:cNvSpPr txBox="1"/>
            <p:nvPr/>
          </p:nvSpPr>
          <p:spPr>
            <a:xfrm>
              <a:off x="5673085" y="3199973"/>
              <a:ext cx="3822009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sz="1200" dirty="0" smtClean="0"/>
                <a:t>Стратегия 1</a:t>
              </a:r>
              <a:r>
                <a:rPr lang="en-US" sz="1200" dirty="0" smtClean="0"/>
                <a:t>: </a:t>
              </a:r>
              <a:endParaRPr lang="ru-RU" sz="1200" dirty="0"/>
            </a:p>
          </p:txBody>
        </p:sp>
        <p:sp>
          <p:nvSpPr>
            <p:cNvPr id="60" name="object 16">
              <a:extLst>
                <a:ext uri="{FF2B5EF4-FFF2-40B4-BE49-F238E27FC236}">
                  <a16:creationId xmlns:a16="http://schemas.microsoft.com/office/drawing/2014/main" id="{96111532-9A6B-4BB0-A2BF-21A109C1210A}"/>
                </a:ext>
              </a:extLst>
            </p:cNvPr>
            <p:cNvSpPr txBox="1"/>
            <p:nvPr/>
          </p:nvSpPr>
          <p:spPr>
            <a:xfrm>
              <a:off x="5673085" y="3470029"/>
              <a:ext cx="3822009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sz="1200" dirty="0" smtClean="0"/>
                <a:t>Стратегия 2</a:t>
              </a:r>
              <a:r>
                <a:rPr lang="en-US" sz="1200" dirty="0" smtClean="0"/>
                <a:t>:</a:t>
              </a:r>
              <a:endParaRPr lang="ru-RU" sz="1200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6558584" y="3488186"/>
              <a:ext cx="212314" cy="1672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6558584" y="3224361"/>
              <a:ext cx="212314" cy="167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4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596900" y="7025986"/>
            <a:ext cx="609682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Наибольший </a:t>
            </a:r>
            <a:r>
              <a:rPr lang="ru-RU" dirty="0" smtClean="0"/>
              <a:t>средний </a:t>
            </a:r>
            <a:r>
              <a:rPr lang="en-US" dirty="0" smtClean="0"/>
              <a:t>ARPU </a:t>
            </a:r>
            <a:r>
              <a:rPr lang="ru-RU" dirty="0"/>
              <a:t>в распределении</a:t>
            </a:r>
            <a:r>
              <a:rPr lang="en-US" dirty="0"/>
              <a:t>: </a:t>
            </a:r>
            <a:r>
              <a:rPr lang="en-US" dirty="0" smtClean="0"/>
              <a:t>135</a:t>
            </a:r>
            <a:r>
              <a:rPr lang="ru-RU" dirty="0" smtClean="0"/>
              <a:t> руб.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Текущий средний </a:t>
            </a:r>
            <a:r>
              <a:rPr lang="en-US" dirty="0"/>
              <a:t>ARPU: </a:t>
            </a:r>
            <a:r>
              <a:rPr lang="ru-RU" dirty="0"/>
              <a:t>1</a:t>
            </a:r>
            <a:r>
              <a:rPr lang="en-US" dirty="0"/>
              <a:t>25</a:t>
            </a:r>
            <a:r>
              <a:rPr lang="ru-RU" dirty="0"/>
              <a:t> руб.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Ожидаемое повышение среднего </a:t>
            </a:r>
            <a:r>
              <a:rPr lang="en-US" dirty="0"/>
              <a:t>ARPU: </a:t>
            </a:r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5</a:t>
            </a:r>
            <a:r>
              <a:rPr lang="en-US" dirty="0"/>
              <a:t>% </a:t>
            </a:r>
            <a:r>
              <a:rPr lang="ru-RU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74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5175250"/>
            <a:ext cx="7543800" cy="36512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46418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0A7565-0874-486A-B623-AFFE250C6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14</a:t>
            </a:fld>
            <a:endParaRPr lang="ru-RU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36600" y="3041650"/>
            <a:ext cx="13030200" cy="2813591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latin typeface="Trebuchet MS"/>
                <a:cs typeface="Trebuchet MS"/>
              </a:rPr>
              <a:t>Выявление и анализ </a:t>
            </a:r>
            <a:r>
              <a:rPr lang="ru-RU" sz="2800" b="1" spc="55" dirty="0" smtClean="0">
                <a:latin typeface="Trebuchet MS"/>
                <a:cs typeface="Trebuchet MS"/>
              </a:rPr>
              <a:t>ини</a:t>
            </a:r>
            <a:r>
              <a:rPr lang="ru-RU" sz="2800" b="1" spc="65" dirty="0" smtClean="0">
                <a:latin typeface="Trebuchet MS"/>
                <a:cs typeface="Trebuchet MS"/>
              </a:rPr>
              <a:t>циатив      Дополнительный анализ</a:t>
            </a:r>
            <a:r>
              <a:rPr lang="en-US" sz="2800" b="1" spc="65" dirty="0" smtClean="0">
                <a:latin typeface="Trebuchet MS"/>
                <a:cs typeface="Trebuchet MS"/>
              </a:rPr>
              <a:t>:</a:t>
            </a:r>
            <a:endParaRPr lang="ru-RU" sz="2800" b="1" spc="65" dirty="0">
              <a:latin typeface="Trebuchet MS"/>
              <a:cs typeface="Trebuchet MS"/>
            </a:endParaRP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solidFill>
                  <a:schemeClr val="bg1"/>
                </a:solidFill>
                <a:latin typeface="Trebuchet MS"/>
                <a:cs typeface="Trebuchet MS"/>
              </a:rPr>
              <a:t>Риски и внедрение</a:t>
            </a:r>
            <a:endParaRPr lang="ru-RU"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670800" y="4737951"/>
            <a:ext cx="6248400" cy="87459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marR="1247140">
              <a:lnSpc>
                <a:spcPct val="150100"/>
              </a:lnSpc>
            </a:pPr>
            <a:r>
              <a:rPr lang="ru-RU" sz="2800" b="1" spc="65" dirty="0">
                <a:latin typeface="Trebuchet MS"/>
                <a:cs typeface="Trebuchet MS"/>
              </a:rPr>
              <a:t>и</a:t>
            </a:r>
            <a:r>
              <a:rPr lang="ru-RU" sz="2800" b="1" spc="65" dirty="0" smtClean="0">
                <a:latin typeface="Trebuchet MS"/>
                <a:cs typeface="Trebuchet MS"/>
              </a:rPr>
              <a:t>нициатива блокировки</a:t>
            </a:r>
            <a:endParaRPr lang="ru-RU" sz="2800" b="1" spc="6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075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8745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-20" dirty="0" smtClean="0"/>
              <a:t>Построим модель для оценки влияния признаков на результат коммуникации.</a:t>
            </a:r>
            <a:br>
              <a:rPr lang="ru-RU" spc="-20" dirty="0" smtClean="0"/>
            </a:br>
            <a:r>
              <a:rPr lang="ru-RU" spc="-20" dirty="0" smtClean="0"/>
              <a:t>Цель</a:t>
            </a:r>
            <a:r>
              <a:rPr lang="en-US" spc="-20" dirty="0" smtClean="0"/>
              <a:t>: </a:t>
            </a:r>
            <a:r>
              <a:rPr lang="ru-RU" spc="-20" dirty="0" smtClean="0"/>
              <a:t>улучшить эффективность коммуникации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r>
              <a:rPr lang="en-US" sz="1050" spc="5" dirty="0">
                <a:latin typeface="Trebuchet MS"/>
                <a:cs typeface="Trebuchet MS"/>
              </a:rPr>
              <a:t>. </a:t>
            </a:r>
            <a:r>
              <a:rPr lang="ru-RU" sz="1050" spc="5" dirty="0">
                <a:latin typeface="Trebuchet MS"/>
                <a:cs typeface="Trebuchet MS"/>
              </a:rPr>
              <a:t>*См. приложение</a:t>
            </a:r>
            <a:r>
              <a:rPr lang="ru-RU" sz="1050" spc="5" dirty="0" smtClean="0">
                <a:latin typeface="Trebuchet MS"/>
                <a:cs typeface="Trebuchet MS"/>
              </a:rPr>
              <a:t>. ** - нормализированный признак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DC8ECDA-1BA2-44B4-93EB-CFB9326B1024}"/>
              </a:ext>
            </a:extLst>
          </p:cNvPr>
          <p:cNvGrpSpPr/>
          <p:nvPr/>
        </p:nvGrpSpPr>
        <p:grpSpPr>
          <a:xfrm>
            <a:off x="584200" y="1517650"/>
            <a:ext cx="5943600" cy="299720"/>
            <a:chOff x="584200" y="1517650"/>
            <a:chExt cx="5943600" cy="299720"/>
          </a:xfrm>
        </p:grpSpPr>
        <p:sp>
          <p:nvSpPr>
            <p:cNvPr id="180" name="object 6">
              <a:extLst>
                <a:ext uri="{FF2B5EF4-FFF2-40B4-BE49-F238E27FC236}">
                  <a16:creationId xmlns:a16="http://schemas.microsoft.com/office/drawing/2014/main" id="{BB20A6E3-474C-48C8-A9A7-A0BEE0A26B23}"/>
                </a:ext>
              </a:extLst>
            </p:cNvPr>
            <p:cNvSpPr/>
            <p:nvPr/>
          </p:nvSpPr>
          <p:spPr>
            <a:xfrm flipV="1">
              <a:off x="5156200" y="159385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3">
              <a:extLst>
                <a:ext uri="{FF2B5EF4-FFF2-40B4-BE49-F238E27FC236}">
                  <a16:creationId xmlns:a16="http://schemas.microsoft.com/office/drawing/2014/main" id="{F27B28B4-987A-433A-84F1-E21CAE6C1ED6}"/>
                </a:ext>
              </a:extLst>
            </p:cNvPr>
            <p:cNvSpPr txBox="1"/>
            <p:nvPr/>
          </p:nvSpPr>
          <p:spPr>
            <a:xfrm>
              <a:off x="1879600" y="1517650"/>
              <a:ext cx="32556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b="1" spc="-210" dirty="0">
                  <a:latin typeface="Verdana"/>
                  <a:cs typeface="Verdana"/>
                </a:rPr>
                <a:t>4</a:t>
              </a:r>
              <a:r>
                <a:rPr lang="ru-RU" b="1" spc="-210" dirty="0" smtClean="0">
                  <a:latin typeface="Verdana"/>
                  <a:cs typeface="Verdana"/>
                </a:rPr>
                <a:t>. Построение новой модели 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246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584200" y="1670049"/>
              <a:ext cx="1295400" cy="137423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Равнобедренный треугольник 277">
            <a:extLst>
              <a:ext uri="{FF2B5EF4-FFF2-40B4-BE49-F238E27FC236}">
                <a16:creationId xmlns:a16="http://schemas.microsoft.com/office/drawing/2014/main" id="{B272B900-C732-4305-B4A1-65C15665B790}"/>
              </a:ext>
            </a:extLst>
          </p:cNvPr>
          <p:cNvSpPr/>
          <p:nvPr/>
        </p:nvSpPr>
        <p:spPr>
          <a:xfrm rot="5400000">
            <a:off x="4611770" y="3884299"/>
            <a:ext cx="3657600" cy="3048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15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4394200" y="298450"/>
            <a:ext cx="3810000" cy="380999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3530600" cy="5420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Выявление и анализ инициатив</a:t>
            </a: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8C950B00-83EB-44EF-BCED-2F75C799D381}"/>
              </a:ext>
            </a:extLst>
          </p:cNvPr>
          <p:cNvSpPr txBox="1"/>
          <p:nvPr/>
        </p:nvSpPr>
        <p:spPr>
          <a:xfrm>
            <a:off x="584200" y="1746250"/>
            <a:ext cx="55626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На основе модели предсказания </a:t>
            </a:r>
            <a:r>
              <a:rPr lang="en-US" dirty="0" smtClean="0"/>
              <a:t>ARPU </a:t>
            </a:r>
            <a:r>
              <a:rPr lang="ru-RU" dirty="0" smtClean="0"/>
              <a:t>стоим модель с целевой метрикой</a:t>
            </a:r>
            <a:r>
              <a:rPr lang="en-US" dirty="0" smtClean="0"/>
              <a:t>: </a:t>
            </a:r>
            <a:r>
              <a:rPr lang="ru-RU" dirty="0"/>
              <a:t>о</a:t>
            </a:r>
            <a:r>
              <a:rPr lang="ru-RU" dirty="0" smtClean="0"/>
              <a:t>тклонение </a:t>
            </a:r>
            <a:r>
              <a:rPr lang="ru-RU" dirty="0"/>
              <a:t>ожидаемого </a:t>
            </a:r>
            <a:r>
              <a:rPr lang="en-US" dirty="0"/>
              <a:t>ARPU </a:t>
            </a:r>
            <a:r>
              <a:rPr lang="ru-RU" dirty="0"/>
              <a:t>без коммуникации от </a:t>
            </a:r>
            <a:r>
              <a:rPr lang="ru-RU" dirty="0" smtClean="0"/>
              <a:t>реального значения </a:t>
            </a:r>
            <a:r>
              <a:rPr lang="ru-RU" dirty="0"/>
              <a:t>с </a:t>
            </a:r>
            <a:r>
              <a:rPr lang="ru-RU" dirty="0" smtClean="0"/>
              <a:t>коммуникацией</a:t>
            </a:r>
          </a:p>
        </p:txBody>
      </p:sp>
      <p:sp>
        <p:nvSpPr>
          <p:cNvPr id="58" name="object 6">
            <a:extLst>
              <a:ext uri="{FF2B5EF4-FFF2-40B4-BE49-F238E27FC236}">
                <a16:creationId xmlns:a16="http://schemas.microsoft.com/office/drawing/2014/main" id="{B1FCF939-9A59-4E9D-8900-F1ABD4F49EAF}"/>
              </a:ext>
            </a:extLst>
          </p:cNvPr>
          <p:cNvSpPr/>
          <p:nvPr/>
        </p:nvSpPr>
        <p:spPr>
          <a:xfrm flipV="1">
            <a:off x="11099800" y="159385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9DB9E927-1876-4A71-915B-FC58BC40A795}"/>
              </a:ext>
            </a:extLst>
          </p:cNvPr>
          <p:cNvSpPr txBox="1"/>
          <p:nvPr/>
        </p:nvSpPr>
        <p:spPr>
          <a:xfrm>
            <a:off x="8072755" y="1517650"/>
            <a:ext cx="3255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b="1" spc="-210" dirty="0">
                <a:latin typeface="Verdana"/>
                <a:cs typeface="Verdana"/>
              </a:rPr>
              <a:t>5</a:t>
            </a:r>
            <a:r>
              <a:rPr lang="ru-RU" b="1" spc="-210" dirty="0" smtClean="0">
                <a:latin typeface="Verdana"/>
                <a:cs typeface="Verdana"/>
              </a:rPr>
              <a:t>. </a:t>
            </a:r>
            <a:r>
              <a:rPr lang="ru-RU" b="1" spc="-210" dirty="0">
                <a:latin typeface="Verdana"/>
                <a:cs typeface="Verdana"/>
              </a:rPr>
              <a:t>Анализ признаков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0" name="object 6">
            <a:extLst>
              <a:ext uri="{FF2B5EF4-FFF2-40B4-BE49-F238E27FC236}">
                <a16:creationId xmlns:a16="http://schemas.microsoft.com/office/drawing/2014/main" id="{63036484-CC4C-431D-B84F-4817A94A93E0}"/>
              </a:ext>
            </a:extLst>
          </p:cNvPr>
          <p:cNvSpPr/>
          <p:nvPr/>
        </p:nvSpPr>
        <p:spPr>
          <a:xfrm>
            <a:off x="7061200" y="167005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42F1558C-D30C-4473-859A-7482874A159E}"/>
              </a:ext>
            </a:extLst>
          </p:cNvPr>
          <p:cNvSpPr txBox="1"/>
          <p:nvPr/>
        </p:nvSpPr>
        <p:spPr>
          <a:xfrm>
            <a:off x="6985000" y="1746250"/>
            <a:ext cx="52578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Признак количества дней блокировки</a:t>
            </a:r>
            <a:r>
              <a:rPr lang="ru-RU" spc="-20" dirty="0" smtClean="0"/>
              <a:t> – отн</a:t>
            </a:r>
            <a:r>
              <a:rPr lang="ru-RU" spc="-20" dirty="0" smtClean="0"/>
              <a:t>осительно значим</a:t>
            </a:r>
            <a:r>
              <a:rPr lang="ru-RU" spc="-20" dirty="0" smtClean="0"/>
              <a:t> </a:t>
            </a:r>
            <a:r>
              <a:rPr lang="ru-RU" spc="-20" dirty="0"/>
              <a:t>и может быть использован для реализации </a:t>
            </a:r>
            <a:r>
              <a:rPr lang="ru-RU" spc="-20" dirty="0" smtClean="0"/>
              <a:t>улучшения коммуникаций с абонентом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584200" y="6803033"/>
            <a:ext cx="11506200" cy="1131975"/>
            <a:chOff x="584200" y="6623050"/>
            <a:chExt cx="11506200" cy="1131975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B5D4BAFC-3922-4E30-8E8C-BBFE48CF630B}"/>
                </a:ext>
              </a:extLst>
            </p:cNvPr>
            <p:cNvGrpSpPr/>
            <p:nvPr/>
          </p:nvGrpSpPr>
          <p:grpSpPr>
            <a:xfrm>
              <a:off x="584200" y="6623050"/>
              <a:ext cx="11506200" cy="1131975"/>
              <a:chOff x="9042400" y="1893316"/>
              <a:chExt cx="3048000" cy="910028"/>
            </a:xfrm>
          </p:grpSpPr>
          <p:sp>
            <p:nvSpPr>
              <p:cNvPr id="223" name="object 49">
                <a:extLst>
                  <a:ext uri="{FF2B5EF4-FFF2-40B4-BE49-F238E27FC236}">
                    <a16:creationId xmlns:a16="http://schemas.microsoft.com/office/drawing/2014/main" id="{66EBF7D8-96A3-4683-91C2-5A539262FC64}"/>
                  </a:ext>
                </a:extLst>
              </p:cNvPr>
              <p:cNvSpPr/>
              <p:nvPr/>
            </p:nvSpPr>
            <p:spPr>
              <a:xfrm>
                <a:off x="9150604" y="1893316"/>
                <a:ext cx="12776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277620" h="304800">
                    <a:moveTo>
                      <a:pt x="1021715" y="0"/>
                    </a:moveTo>
                    <a:lnTo>
                      <a:pt x="0" y="0"/>
                    </a:lnTo>
                    <a:lnTo>
                      <a:pt x="0" y="304800"/>
                    </a:lnTo>
                    <a:lnTo>
                      <a:pt x="1277112" y="304800"/>
                    </a:lnTo>
                    <a:lnTo>
                      <a:pt x="1021715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50">
                <a:extLst>
                  <a:ext uri="{FF2B5EF4-FFF2-40B4-BE49-F238E27FC236}">
                    <a16:creationId xmlns:a16="http://schemas.microsoft.com/office/drawing/2014/main" id="{F1FD5EA1-57C2-4B28-996D-29F18A573442}"/>
                  </a:ext>
                </a:extLst>
              </p:cNvPr>
              <p:cNvSpPr txBox="1"/>
              <p:nvPr/>
            </p:nvSpPr>
            <p:spPr>
              <a:xfrm>
                <a:off x="9239377" y="1894587"/>
                <a:ext cx="662940" cy="2891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b="1" spc="-200" dirty="0">
                    <a:cs typeface="Verdana"/>
                  </a:rPr>
                  <a:t>Вывод</a:t>
                </a:r>
                <a:endParaRPr sz="1600" dirty="0">
                  <a:cs typeface="Verdana"/>
                </a:endParaRPr>
              </a:p>
            </p:txBody>
          </p:sp>
          <p:sp>
            <p:nvSpPr>
              <p:cNvPr id="233" name="object 59">
                <a:extLst>
                  <a:ext uri="{FF2B5EF4-FFF2-40B4-BE49-F238E27FC236}">
                    <a16:creationId xmlns:a16="http://schemas.microsoft.com/office/drawing/2014/main" id="{4CA056D2-BDFB-4EB1-AFCF-65CB651CF6CD}"/>
                  </a:ext>
                </a:extLst>
              </p:cNvPr>
              <p:cNvSpPr txBox="1"/>
              <p:nvPr/>
            </p:nvSpPr>
            <p:spPr>
              <a:xfrm>
                <a:off x="9042400" y="2084697"/>
                <a:ext cx="3048000" cy="718647"/>
              </a:xfrm>
              <a:prstGeom prst="rect">
                <a:avLst/>
              </a:prstGeom>
              <a:solidFill>
                <a:srgbClr val="D9D9D9"/>
              </a:solidFill>
            </p:spPr>
            <p:txBody>
              <a:bodyPr vert="horz" wrap="square" lIns="0" tIns="158115" rIns="0" bIns="0" rtlCol="0">
                <a:spAutoFit/>
              </a:bodyPr>
              <a:lstStyle/>
              <a:p>
                <a:endParaRPr lang="ru-RU" sz="1600" spc="-5" dirty="0">
                  <a:cs typeface="Arial"/>
                </a:endParaRPr>
              </a:p>
              <a:p>
                <a:endParaRPr lang="ru-RU" sz="1600" spc="-5" dirty="0">
                  <a:cs typeface="Arial"/>
                </a:endParaRPr>
              </a:p>
              <a:p>
                <a:endParaRPr lang="ru-RU" sz="1600" spc="-5" dirty="0"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5"/>
                  </a:spcBef>
                  <a:buFont typeface="Arial"/>
                  <a:buChar char="•"/>
                </a:pPr>
                <a:endParaRPr lang="ru-RU" sz="1600" dirty="0">
                  <a:cs typeface="Times New Roman"/>
                </a:endParaRPr>
              </a:p>
            </p:txBody>
          </p:sp>
        </p:grpSp>
        <p:sp>
          <p:nvSpPr>
            <p:cNvPr id="70" name="object 16">
              <a:extLst>
                <a:ext uri="{FF2B5EF4-FFF2-40B4-BE49-F238E27FC236}">
                  <a16:creationId xmlns:a16="http://schemas.microsoft.com/office/drawing/2014/main" id="{95DF4B8C-C244-430E-8603-BBDA3765D886}"/>
                </a:ext>
              </a:extLst>
            </p:cNvPr>
            <p:cNvSpPr txBox="1"/>
            <p:nvPr/>
          </p:nvSpPr>
          <p:spPr>
            <a:xfrm>
              <a:off x="793654" y="7198960"/>
              <a:ext cx="11224038" cy="2904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dirty="0" smtClean="0"/>
                <a:t>Для лучшей реализации коммуникации необходимо рассмотреть влияние признака</a:t>
              </a:r>
              <a:r>
                <a:rPr lang="ru-RU" dirty="0" smtClean="0"/>
                <a:t> «кол-во дней в блокировке»</a:t>
              </a:r>
              <a:endParaRPr lang="ru-RU" b="1" dirty="0"/>
            </a:p>
          </p:txBody>
        </p:sp>
      </p:grpSp>
      <p:sp>
        <p:nvSpPr>
          <p:cNvPr id="61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4394200" y="8626"/>
            <a:ext cx="4267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Дополнительный </a:t>
            </a:r>
            <a:r>
              <a:rPr lang="ru-RU" b="1" dirty="0">
                <a:latin typeface="Trebuchet MS" panose="020B0603020202020204" pitchFamily="34" charset="0"/>
                <a:cs typeface="Verdana"/>
              </a:rPr>
              <a:t>подход анализа 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070364DD-143D-4E84-B538-3934DC098FCC}"/>
              </a:ext>
            </a:extLst>
          </p:cNvPr>
          <p:cNvSpPr/>
          <p:nvPr/>
        </p:nvSpPr>
        <p:spPr>
          <a:xfrm>
            <a:off x="8432800" y="298450"/>
            <a:ext cx="2667000" cy="57786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95DF8D47-7657-4168-A468-EB057872ACAB}"/>
              </a:ext>
            </a:extLst>
          </p:cNvPr>
          <p:cNvSpPr txBox="1"/>
          <p:nvPr/>
        </p:nvSpPr>
        <p:spPr>
          <a:xfrm>
            <a:off x="8432800" y="17961"/>
            <a:ext cx="2971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Инициатива</a:t>
            </a:r>
            <a:r>
              <a:rPr lang="en-US" b="1" dirty="0" smtClean="0">
                <a:latin typeface="Trebuchet MS" panose="020B0603020202020204" pitchFamily="34" charset="0"/>
                <a:cs typeface="Verdana"/>
              </a:rPr>
              <a:t> </a:t>
            </a:r>
            <a:r>
              <a:rPr lang="ru-RU" b="1" dirty="0" smtClean="0">
                <a:latin typeface="Trebuchet MS" panose="020B0603020202020204" pitchFamily="34" charset="0"/>
                <a:cs typeface="Verdana"/>
              </a:rPr>
              <a:t>блокировки </a:t>
            </a:r>
            <a:endParaRPr lang="ru-RU" b="1" dirty="0">
              <a:latin typeface="Trebuchet MS" panose="020B0603020202020204" pitchFamily="34" charset="0"/>
              <a:cs typeface="Verdana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996958" y="4989998"/>
            <a:ext cx="4255128" cy="354038"/>
            <a:chOff x="8585200" y="6429453"/>
            <a:chExt cx="3988330" cy="9123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8E6F31B-6242-4C83-9DB8-9631A6CB9B16}"/>
                    </a:ext>
                  </a:extLst>
                </p:cNvPr>
                <p:cNvSpPr txBox="1"/>
                <p:nvPr/>
              </p:nvSpPr>
              <p:spPr>
                <a:xfrm>
                  <a:off x="8687330" y="6429453"/>
                  <a:ext cx="3886200" cy="646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/>
                        </a:rPr>
                        <m:t>∆</m:t>
                      </m:r>
                    </m:oMath>
                  </a14:m>
                  <a:r>
                    <a:rPr lang="ru-RU" dirty="0"/>
                    <a:t> =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𝐴𝑅𝑃𝑈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a14:m>
                  <a:r>
                    <a:rPr lang="ru-RU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𝐴𝑅𝑃𝑈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𝑝𝑟𝑒𝑑</m:t>
                      </m:r>
                    </m:oMath>
                  </a14:m>
                  <a:r>
                    <a:rPr lang="en-US" dirty="0"/>
                    <a:t> (</a:t>
                  </a:r>
                  <a:r>
                    <a:rPr lang="ru-RU" dirty="0"/>
                    <a:t>без комм.)</a:t>
                  </a:r>
                </a:p>
                <a:p>
                  <a:endParaRPr lang="ru-RU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8E6F31B-6242-4C83-9DB8-9631A6CB9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30" y="6429453"/>
                  <a:ext cx="3886200" cy="646332"/>
                </a:xfrm>
                <a:prstGeom prst="rect">
                  <a:avLst/>
                </a:prstGeom>
                <a:blipFill>
                  <a:blip r:embed="rId2"/>
                  <a:stretch>
                    <a:fillRect t="-14634" b="-8536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268D18AE-42FC-4246-8C82-C93164B1F7F3}"/>
                </a:ext>
              </a:extLst>
            </p:cNvPr>
            <p:cNvSpPr/>
            <p:nvPr/>
          </p:nvSpPr>
          <p:spPr>
            <a:xfrm>
              <a:off x="8585200" y="6470650"/>
              <a:ext cx="3886200" cy="87118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object 16">
            <a:extLst>
              <a:ext uri="{FF2B5EF4-FFF2-40B4-BE49-F238E27FC236}">
                <a16:creationId xmlns:a16="http://schemas.microsoft.com/office/drawing/2014/main" id="{8C950B00-83EB-44EF-BCED-2F75C799D381}"/>
              </a:ext>
            </a:extLst>
          </p:cNvPr>
          <p:cNvSpPr txBox="1"/>
          <p:nvPr/>
        </p:nvSpPr>
        <p:spPr>
          <a:xfrm>
            <a:off x="647398" y="5608158"/>
            <a:ext cx="5168288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объяснить различия между прогнозируемыми результатами и реальными значениями после коммуникации. Улучшить механику коммуникации</a:t>
            </a:r>
            <a:endParaRPr lang="en-US" dirty="0"/>
          </a:p>
        </p:txBody>
      </p:sp>
      <p:graphicFrame>
        <p:nvGraphicFramePr>
          <p:cNvPr id="86" name="Диаграмма 85">
            <a:extLst>
              <a:ext uri="{FF2B5EF4-FFF2-40B4-BE49-F238E27FC236}">
                <a16:creationId xmlns:a16="http://schemas.microsoft.com/office/drawing/2014/main" id="{1866DF08-6765-41A1-8C68-AF27429FF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547051"/>
              </p:ext>
            </p:extLst>
          </p:nvPr>
        </p:nvGraphicFramePr>
        <p:xfrm>
          <a:off x="800251" y="2831551"/>
          <a:ext cx="4604474" cy="196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7" name="object 16">
            <a:extLst>
              <a:ext uri="{FF2B5EF4-FFF2-40B4-BE49-F238E27FC236}">
                <a16:creationId xmlns:a16="http://schemas.microsoft.com/office/drawing/2014/main" id="{95DF4B8C-C244-430E-8603-BBDA3765D886}"/>
              </a:ext>
            </a:extLst>
          </p:cNvPr>
          <p:cNvSpPr txBox="1"/>
          <p:nvPr/>
        </p:nvSpPr>
        <p:spPr>
          <a:xfrm>
            <a:off x="3830387" y="3068363"/>
            <a:ext cx="510540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1200" dirty="0" smtClean="0"/>
              <a:t>ожидание</a:t>
            </a:r>
            <a:endParaRPr lang="ru-RU" sz="1200" dirty="0"/>
          </a:p>
        </p:txBody>
      </p:sp>
      <p:sp>
        <p:nvSpPr>
          <p:cNvPr id="88" name="object 16">
            <a:extLst>
              <a:ext uri="{FF2B5EF4-FFF2-40B4-BE49-F238E27FC236}">
                <a16:creationId xmlns:a16="http://schemas.microsoft.com/office/drawing/2014/main" id="{95DF4B8C-C244-430E-8603-BBDA3765D886}"/>
              </a:ext>
            </a:extLst>
          </p:cNvPr>
          <p:cNvSpPr txBox="1"/>
          <p:nvPr/>
        </p:nvSpPr>
        <p:spPr>
          <a:xfrm>
            <a:off x="3773296" y="4089347"/>
            <a:ext cx="510540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1200" dirty="0" smtClean="0"/>
              <a:t>реальность</a:t>
            </a:r>
            <a:endParaRPr lang="ru-RU" sz="12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699000" y="3266496"/>
            <a:ext cx="0" cy="38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4699000" y="4008374"/>
            <a:ext cx="0" cy="44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/>
              <p:cNvSpPr/>
              <p:nvPr/>
            </p:nvSpPr>
            <p:spPr>
              <a:xfrm>
                <a:off x="4518686" y="3651250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/>
                        </a:rPr>
                        <m:t>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86" y="3651250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6936282" y="3011555"/>
            <a:ext cx="5202835" cy="2858215"/>
            <a:chOff x="6946989" y="2800450"/>
            <a:chExt cx="5202835" cy="285821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989" y="2800450"/>
              <a:ext cx="5202835" cy="2858215"/>
            </a:xfrm>
            <a:prstGeom prst="rect">
              <a:avLst/>
            </a:prstGeom>
          </p:spPr>
        </p:pic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C7829A98-FAD2-48C2-BC98-6E1590511FCE}"/>
                </a:ext>
              </a:extLst>
            </p:cNvPr>
            <p:cNvSpPr/>
            <p:nvPr/>
          </p:nvSpPr>
          <p:spPr>
            <a:xfrm>
              <a:off x="8737600" y="3076659"/>
              <a:ext cx="3412224" cy="39556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39ED462-2B04-43E7-9B38-A8A0D602FD09}"/>
                </a:ext>
              </a:extLst>
            </p:cNvPr>
            <p:cNvSpPr txBox="1"/>
            <p:nvPr/>
          </p:nvSpPr>
          <p:spPr>
            <a:xfrm>
              <a:off x="10795000" y="3461809"/>
              <a:ext cx="1354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Кол-во дней в блокировке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84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30" dirty="0" smtClean="0"/>
              <a:t>Инициатива может повысить эффективность коммуникации с абонентом</a:t>
            </a:r>
            <a:r>
              <a:rPr lang="en-US" spc="30" dirty="0"/>
              <a:t>.</a:t>
            </a:r>
            <a:r>
              <a:rPr lang="ru-RU" spc="30" dirty="0"/>
              <a:t/>
            </a:r>
            <a:br>
              <a:rPr lang="ru-RU" spc="30" dirty="0"/>
            </a:br>
            <a:r>
              <a:rPr lang="ru-RU" spc="30" dirty="0" smtClean="0"/>
              <a:t>Потенциальный эффект</a:t>
            </a:r>
            <a:r>
              <a:rPr lang="en-US" spc="30" dirty="0" smtClean="0"/>
              <a:t>:</a:t>
            </a:r>
            <a:r>
              <a:rPr lang="ru-RU" spc="30" dirty="0" smtClean="0"/>
              <a:t> 1,5</a:t>
            </a:r>
            <a:r>
              <a:rPr lang="en-US" dirty="0" smtClean="0"/>
              <a:t> </a:t>
            </a:r>
            <a:r>
              <a:rPr lang="ru-RU" dirty="0"/>
              <a:t>млн. рублей в месяц 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">
            <a:extLst>
              <a:ext uri="{FF2B5EF4-FFF2-40B4-BE49-F238E27FC236}">
                <a16:creationId xmlns:a16="http://schemas.microsoft.com/office/drawing/2014/main" id="{BB20A6E3-474C-48C8-A9A7-A0BEE0A26B23}"/>
              </a:ext>
            </a:extLst>
          </p:cNvPr>
          <p:cNvSpPr/>
          <p:nvPr/>
        </p:nvSpPr>
        <p:spPr>
          <a:xfrm flipV="1">
            <a:off x="7899400" y="1517650"/>
            <a:ext cx="4191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F27B28B4-987A-433A-84F1-E21CAE6C1ED6}"/>
              </a:ext>
            </a:extLst>
          </p:cNvPr>
          <p:cNvSpPr txBox="1"/>
          <p:nvPr/>
        </p:nvSpPr>
        <p:spPr>
          <a:xfrm>
            <a:off x="4851400" y="1441450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b="1" spc="-210" dirty="0">
                <a:latin typeface="Verdana"/>
                <a:cs typeface="Verdana"/>
              </a:rPr>
              <a:t>3. Проверка гипотез</a:t>
            </a:r>
            <a:r>
              <a:rPr lang="en-US" b="1" spc="-210" dirty="0">
                <a:latin typeface="Verdana"/>
                <a:cs typeface="Verdana"/>
              </a:rPr>
              <a:t>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46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84200" y="1593850"/>
            <a:ext cx="4572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16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4394200" y="298450"/>
            <a:ext cx="2971800" cy="3810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4394200" y="8627"/>
            <a:ext cx="3048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Основной подход анализа 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3530600" cy="5420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Выявление и анализ инициатив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95DF8D47-7657-4168-A468-EB057872ACAB}"/>
              </a:ext>
            </a:extLst>
          </p:cNvPr>
          <p:cNvSpPr txBox="1"/>
          <p:nvPr/>
        </p:nvSpPr>
        <p:spPr>
          <a:xfrm>
            <a:off x="7594600" y="31751"/>
            <a:ext cx="3352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Инициатива блокировки</a:t>
            </a: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70364DD-143D-4E84-B538-3934DC098FCC}"/>
              </a:ext>
            </a:extLst>
          </p:cNvPr>
          <p:cNvSpPr/>
          <p:nvPr/>
        </p:nvSpPr>
        <p:spPr>
          <a:xfrm>
            <a:off x="7594600" y="298450"/>
            <a:ext cx="2743200" cy="516253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8C950B00-83EB-44EF-BCED-2F75C799D381}"/>
              </a:ext>
            </a:extLst>
          </p:cNvPr>
          <p:cNvSpPr txBox="1"/>
          <p:nvPr/>
        </p:nvSpPr>
        <p:spPr>
          <a:xfrm>
            <a:off x="5849084" y="1744735"/>
            <a:ext cx="266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А. Гипотеза</a:t>
            </a: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ED428B35-6149-4EC6-9810-B75A7447A03F}"/>
              </a:ext>
            </a:extLst>
          </p:cNvPr>
          <p:cNvSpPr txBox="1"/>
          <p:nvPr/>
        </p:nvSpPr>
        <p:spPr>
          <a:xfrm>
            <a:off x="5440045" y="6566431"/>
            <a:ext cx="26670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С. Оценка эффекта</a:t>
            </a:r>
          </a:p>
        </p:txBody>
      </p:sp>
      <p:sp>
        <p:nvSpPr>
          <p:cNvPr id="6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578426" y="1996534"/>
            <a:ext cx="1133215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При проведении маркетинговых коммуникаций стоит мотивировать абонентов к выходу из блокировки.</a:t>
            </a:r>
          </a:p>
          <a:p>
            <a:r>
              <a:rPr lang="ru-RU" dirty="0" smtClean="0"/>
              <a:t>Это позволит привлечь дополнительную выручку</a:t>
            </a:r>
            <a:endParaRPr lang="ru-RU" dirty="0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79880" y="1911989"/>
            <a:ext cx="5109719" cy="49076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7137400" y="1895350"/>
            <a:ext cx="4953000" cy="136283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Группа 7"/>
          <p:cNvGrpSpPr/>
          <p:nvPr/>
        </p:nvGrpSpPr>
        <p:grpSpPr>
          <a:xfrm>
            <a:off x="596900" y="2583481"/>
            <a:ext cx="11493684" cy="298120"/>
            <a:chOff x="578427" y="2488704"/>
            <a:chExt cx="11493684" cy="298120"/>
          </a:xfrm>
        </p:grpSpPr>
        <p:sp>
          <p:nvSpPr>
            <p:cNvPr id="54" name="object 16">
              <a:extLst>
                <a:ext uri="{FF2B5EF4-FFF2-40B4-BE49-F238E27FC236}">
                  <a16:creationId xmlns:a16="http://schemas.microsoft.com/office/drawing/2014/main" id="{27CDC1B9-056D-4D33-93BA-B194F37F5B67}"/>
                </a:ext>
              </a:extLst>
            </p:cNvPr>
            <p:cNvSpPr txBox="1"/>
            <p:nvPr/>
          </p:nvSpPr>
          <p:spPr>
            <a:xfrm>
              <a:off x="5232400" y="2488704"/>
              <a:ext cx="2667000" cy="2904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en-US" dirty="0"/>
                <a:t>B</a:t>
              </a:r>
              <a:r>
                <a:rPr lang="ru-RU" dirty="0"/>
                <a:t>. Статистическая  поверка</a:t>
              </a:r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578427" y="2679147"/>
              <a:ext cx="4501573" cy="107677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8051800" y="2666309"/>
              <a:ext cx="4020311" cy="120515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78426" y="6711663"/>
            <a:ext cx="4653974" cy="145231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7366000" y="6711663"/>
            <a:ext cx="4706111" cy="157645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8280103" y="3947780"/>
            <a:ext cx="3810297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 smtClean="0"/>
              <a:t>Из результатов множественной проверки гипотез</a:t>
            </a:r>
            <a:r>
              <a:rPr lang="en-US" dirty="0" smtClean="0"/>
              <a:t>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инициатива значимо делит абонентов по изменению медианы </a:t>
            </a:r>
            <a:r>
              <a:rPr lang="en-US" dirty="0" smtClean="0"/>
              <a:t>ARPU</a:t>
            </a:r>
            <a:r>
              <a:rPr lang="ru-RU" dirty="0" smtClean="0"/>
              <a:t> после коммуникации</a:t>
            </a:r>
            <a:endParaRPr lang="ru-RU" dirty="0"/>
          </a:p>
        </p:txBody>
      </p:sp>
      <p:sp>
        <p:nvSpPr>
          <p:cNvPr id="40" name="Равнобедренный треугольник 39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7082474" y="7338786"/>
            <a:ext cx="1158331" cy="28386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8051800" y="7191871"/>
            <a:ext cx="39065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b="1" dirty="0" smtClean="0"/>
              <a:t>Потенциальный эффект инициативы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1</a:t>
            </a:r>
            <a:r>
              <a:rPr lang="en-US" dirty="0" smtClean="0"/>
              <a:t>,5 </a:t>
            </a:r>
            <a:r>
              <a:rPr lang="ru-RU" dirty="0" smtClean="0"/>
              <a:t>млн. рублей в месяц </a:t>
            </a:r>
            <a:endParaRPr lang="ru-RU" dirty="0"/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1282981" y="2938464"/>
            <a:ext cx="675830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sz="1600" b="1" dirty="0"/>
              <a:t>Выделим потенциальные группы для применения инициативы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6440627" y="5777446"/>
            <a:ext cx="3822009" cy="468187"/>
            <a:chOff x="5673085" y="3199973"/>
            <a:chExt cx="3822009" cy="468187"/>
          </a:xfrm>
        </p:grpSpPr>
        <p:sp>
          <p:nvSpPr>
            <p:cNvPr id="46" name="object 16">
              <a:extLst>
                <a:ext uri="{FF2B5EF4-FFF2-40B4-BE49-F238E27FC236}">
                  <a16:creationId xmlns:a16="http://schemas.microsoft.com/office/drawing/2014/main" id="{96111532-9A6B-4BB0-A2BF-21A109C1210A}"/>
                </a:ext>
              </a:extLst>
            </p:cNvPr>
            <p:cNvSpPr txBox="1"/>
            <p:nvPr/>
          </p:nvSpPr>
          <p:spPr>
            <a:xfrm>
              <a:off x="5673085" y="3199973"/>
              <a:ext cx="3822009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sz="1200" dirty="0" smtClean="0"/>
                <a:t>Стратегия 1</a:t>
              </a:r>
              <a:r>
                <a:rPr lang="en-US" sz="1200" dirty="0" smtClean="0"/>
                <a:t>: </a:t>
              </a:r>
              <a:endParaRPr lang="ru-RU" sz="1200" dirty="0"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96111532-9A6B-4BB0-A2BF-21A109C1210A}"/>
                </a:ext>
              </a:extLst>
            </p:cNvPr>
            <p:cNvSpPr txBox="1"/>
            <p:nvPr/>
          </p:nvSpPr>
          <p:spPr>
            <a:xfrm>
              <a:off x="5673085" y="3470029"/>
              <a:ext cx="3822009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r>
                <a:rPr lang="ru-RU" sz="1200" dirty="0" smtClean="0"/>
                <a:t>Стратегия 2</a:t>
              </a:r>
              <a:r>
                <a:rPr lang="en-US" sz="1200" dirty="0" smtClean="0"/>
                <a:t>:</a:t>
              </a:r>
              <a:endParaRPr lang="ru-RU" sz="12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558584" y="3488186"/>
              <a:ext cx="212314" cy="1672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558584" y="3224361"/>
              <a:ext cx="212314" cy="167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Равнобедренный треугольник 51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6965373" y="4338534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96111532-9A6B-4BB0-A2BF-21A109C1210A}"/>
              </a:ext>
            </a:extLst>
          </p:cNvPr>
          <p:cNvSpPr txBox="1"/>
          <p:nvPr/>
        </p:nvSpPr>
        <p:spPr>
          <a:xfrm>
            <a:off x="605806" y="6944632"/>
            <a:ext cx="69139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Текущий средний </a:t>
            </a:r>
            <a:r>
              <a:rPr lang="en-US" dirty="0"/>
              <a:t>ARPU: </a:t>
            </a:r>
            <a:r>
              <a:rPr lang="ru-RU" dirty="0"/>
              <a:t>1</a:t>
            </a:r>
            <a:r>
              <a:rPr lang="en-US" dirty="0"/>
              <a:t>25</a:t>
            </a:r>
            <a:r>
              <a:rPr lang="ru-RU" dirty="0"/>
              <a:t> руб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Текущие повышение медианы </a:t>
            </a:r>
            <a:r>
              <a:rPr lang="en-US" dirty="0" smtClean="0"/>
              <a:t>ARPU </a:t>
            </a:r>
            <a:r>
              <a:rPr lang="ru-RU" dirty="0" smtClean="0"/>
              <a:t>после коммуникации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1,5-2</a:t>
            </a:r>
            <a:r>
              <a:rPr lang="en-US" dirty="0"/>
              <a:t>% </a:t>
            </a:r>
            <a:r>
              <a:rPr lang="ru-RU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Ожидаемое </a:t>
            </a:r>
            <a:r>
              <a:rPr lang="ru-RU" dirty="0" smtClean="0"/>
              <a:t>дополнительное повышение </a:t>
            </a:r>
            <a:r>
              <a:rPr lang="ru-RU" dirty="0"/>
              <a:t>медианы</a:t>
            </a:r>
            <a:r>
              <a:rPr lang="ru-RU" dirty="0" smtClean="0"/>
              <a:t> </a:t>
            </a:r>
            <a:r>
              <a:rPr lang="en-US" dirty="0"/>
              <a:t>ARPU</a:t>
            </a:r>
            <a:r>
              <a:rPr lang="en-US" dirty="0" smtClean="0"/>
              <a:t>:</a:t>
            </a:r>
            <a:r>
              <a:rPr lang="ru-RU" dirty="0" smtClean="0"/>
              <a:t> 1%</a:t>
            </a:r>
            <a:endParaRPr lang="ru-RU" dirty="0"/>
          </a:p>
        </p:txBody>
      </p:sp>
      <p:graphicFrame>
        <p:nvGraphicFramePr>
          <p:cNvPr id="44" name="Диаграмма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98943"/>
              </p:ext>
            </p:extLst>
          </p:nvPr>
        </p:nvGraphicFramePr>
        <p:xfrm>
          <a:off x="425922" y="3266944"/>
          <a:ext cx="7230474" cy="322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04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5784850"/>
            <a:ext cx="7543800" cy="30416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52514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0A7565-0874-486A-B623-AFFE250C6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17</a:t>
            </a:fld>
            <a:endParaRPr lang="ru-RU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36600" y="3041650"/>
            <a:ext cx="7664908" cy="2734467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Выявление и анализ ини</a:t>
            </a:r>
            <a:r>
              <a:rPr lang="ru-RU" sz="2800" b="1" spc="65" dirty="0">
                <a:solidFill>
                  <a:schemeClr val="bg1"/>
                </a:solidFill>
                <a:latin typeface="Trebuchet MS"/>
                <a:cs typeface="Trebuchet MS"/>
              </a:rPr>
              <a:t>циатив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latin typeface="Trebuchet MS"/>
                <a:cs typeface="Trebuchet MS"/>
              </a:rPr>
              <a:t>Риски и внедрение</a:t>
            </a:r>
            <a:endParaRPr lang="ru-RU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6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-20" dirty="0"/>
              <a:t>Снижены основные риски клиента.</a:t>
            </a:r>
            <a:br>
              <a:rPr lang="ru-RU" spc="-20" dirty="0"/>
            </a:br>
            <a:r>
              <a:rPr lang="ru-RU" spc="-20" dirty="0"/>
              <a:t>Оценка потенциального эффекта проекта: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</a:t>
            </a:r>
            <a:r>
              <a:rPr lang="ru-RU" sz="1050" spc="5" dirty="0" smtClean="0">
                <a:latin typeface="Trebuchet MS"/>
                <a:cs typeface="Trebuchet MS"/>
              </a:rPr>
              <a:t>команды. </a:t>
            </a:r>
            <a:r>
              <a:rPr lang="ru-RU" sz="1050" spc="5" dirty="0" smtClean="0">
                <a:latin typeface="Trebuchet MS"/>
                <a:cs typeface="Trebuchet MS"/>
              </a:rPr>
              <a:t>* </a:t>
            </a:r>
            <a:r>
              <a:rPr lang="ru-RU" sz="1050" spc="5" dirty="0">
                <a:latin typeface="Trebuchet MS"/>
                <a:cs typeface="Trebuchet MS"/>
              </a:rPr>
              <a:t>- на предоставленной базе </a:t>
            </a:r>
            <a:r>
              <a:rPr lang="ru-RU" sz="1050" spc="5" dirty="0" smtClean="0">
                <a:latin typeface="Trebuchet MS"/>
                <a:cs typeface="Trebuchet MS"/>
              </a:rPr>
              <a:t>абонентов</a:t>
            </a:r>
            <a:endParaRPr lang="ru-RU"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">
            <a:extLst>
              <a:ext uri="{FF2B5EF4-FFF2-40B4-BE49-F238E27FC236}">
                <a16:creationId xmlns:a16="http://schemas.microsoft.com/office/drawing/2014/main" id="{BB20A6E3-474C-48C8-A9A7-A0BEE0A26B23}"/>
              </a:ext>
            </a:extLst>
          </p:cNvPr>
          <p:cNvSpPr/>
          <p:nvPr/>
        </p:nvSpPr>
        <p:spPr>
          <a:xfrm flipV="1">
            <a:off x="6908800" y="1517650"/>
            <a:ext cx="5181600" cy="6579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F27B28B4-987A-433A-84F1-E21CAE6C1ED6}"/>
              </a:ext>
            </a:extLst>
          </p:cNvPr>
          <p:cNvSpPr txBox="1"/>
          <p:nvPr/>
        </p:nvSpPr>
        <p:spPr>
          <a:xfrm>
            <a:off x="4671378" y="1441450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1800" b="1" spc="-210" dirty="0">
                <a:latin typeface="Verdana"/>
                <a:cs typeface="Verdana"/>
              </a:rPr>
              <a:t>Риски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46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84200" y="1593850"/>
            <a:ext cx="5181600" cy="14732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Группа 8"/>
          <p:cNvGrpSpPr/>
          <p:nvPr/>
        </p:nvGrpSpPr>
        <p:grpSpPr>
          <a:xfrm>
            <a:off x="595434" y="4845106"/>
            <a:ext cx="11468100" cy="362696"/>
            <a:chOff x="584200" y="2387600"/>
            <a:chExt cx="11468100" cy="362696"/>
          </a:xfrm>
        </p:grpSpPr>
        <p:sp>
          <p:nvSpPr>
            <p:cNvPr id="53" name="object 6">
              <a:extLst>
                <a:ext uri="{FF2B5EF4-FFF2-40B4-BE49-F238E27FC236}">
                  <a16:creationId xmlns:a16="http://schemas.microsoft.com/office/drawing/2014/main" id="{74269E9D-3F7F-473A-A6CC-453243802D38}"/>
                </a:ext>
              </a:extLst>
            </p:cNvPr>
            <p:cNvSpPr/>
            <p:nvPr/>
          </p:nvSpPr>
          <p:spPr>
            <a:xfrm>
              <a:off x="584200" y="2387600"/>
              <a:ext cx="11468100" cy="3048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6">
              <a:extLst>
                <a:ext uri="{FF2B5EF4-FFF2-40B4-BE49-F238E27FC236}">
                  <a16:creationId xmlns:a16="http://schemas.microsoft.com/office/drawing/2014/main" id="{B60170A2-C8CA-4808-9CB4-243284911A22}"/>
                </a:ext>
              </a:extLst>
            </p:cNvPr>
            <p:cNvSpPr/>
            <p:nvPr/>
          </p:nvSpPr>
          <p:spPr>
            <a:xfrm flipV="1">
              <a:off x="9451024" y="2539999"/>
              <a:ext cx="2596832" cy="762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3">
              <a:extLst>
                <a:ext uri="{FF2B5EF4-FFF2-40B4-BE49-F238E27FC236}">
                  <a16:creationId xmlns:a16="http://schemas.microsoft.com/office/drawing/2014/main" id="{B30F8688-BD22-4D07-86B3-8FA414BBFA9A}"/>
                </a:ext>
              </a:extLst>
            </p:cNvPr>
            <p:cNvSpPr txBox="1"/>
            <p:nvPr/>
          </p:nvSpPr>
          <p:spPr>
            <a:xfrm>
              <a:off x="3670552" y="2460473"/>
              <a:ext cx="5742623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b="1" spc="-210" dirty="0">
                  <a:latin typeface="Verdana"/>
                  <a:cs typeface="Verdana"/>
                </a:rPr>
                <a:t>Необходимые данные для следующего этапа 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39F06AE7-C931-4301-BC3C-CF3BDE9E4DAF}"/>
                </a:ext>
              </a:extLst>
            </p:cNvPr>
            <p:cNvSpPr/>
            <p:nvPr/>
          </p:nvSpPr>
          <p:spPr>
            <a:xfrm>
              <a:off x="584200" y="2616200"/>
              <a:ext cx="3047999" cy="72389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6">
            <a:extLst>
              <a:ext uri="{FF2B5EF4-FFF2-40B4-BE49-F238E27FC236}">
                <a16:creationId xmlns:a16="http://schemas.microsoft.com/office/drawing/2014/main" id="{1F9E3CC5-15F9-4EF9-BC37-D1BB4E562221}"/>
              </a:ext>
            </a:extLst>
          </p:cNvPr>
          <p:cNvSpPr/>
          <p:nvPr/>
        </p:nvSpPr>
        <p:spPr>
          <a:xfrm>
            <a:off x="584200" y="6775450"/>
            <a:ext cx="11468100" cy="3048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Группа 3"/>
          <p:cNvGrpSpPr/>
          <p:nvPr/>
        </p:nvGrpSpPr>
        <p:grpSpPr>
          <a:xfrm>
            <a:off x="584200" y="6781440"/>
            <a:ext cx="11442700" cy="299720"/>
            <a:chOff x="571500" y="6318250"/>
            <a:chExt cx="11442700" cy="299720"/>
          </a:xfrm>
        </p:grpSpPr>
        <p:sp>
          <p:nvSpPr>
            <p:cNvPr id="84" name="object 6">
              <a:extLst>
                <a:ext uri="{FF2B5EF4-FFF2-40B4-BE49-F238E27FC236}">
                  <a16:creationId xmlns:a16="http://schemas.microsoft.com/office/drawing/2014/main" id="{F3C0CBCD-62A7-4985-850C-306192382C83}"/>
                </a:ext>
              </a:extLst>
            </p:cNvPr>
            <p:cNvSpPr/>
            <p:nvPr/>
          </p:nvSpPr>
          <p:spPr>
            <a:xfrm flipV="1">
              <a:off x="7366000" y="6424930"/>
              <a:ext cx="4648200" cy="45719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51327417-3B49-4B37-B0E4-703AC48DB0C8}"/>
                </a:ext>
              </a:extLst>
            </p:cNvPr>
            <p:cNvSpPr txBox="1"/>
            <p:nvPr/>
          </p:nvSpPr>
          <p:spPr>
            <a:xfrm>
              <a:off x="4546600" y="6318250"/>
              <a:ext cx="32556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b="1" spc="-210" dirty="0">
                  <a:latin typeface="Verdana"/>
                  <a:cs typeface="Verdana"/>
                </a:rPr>
                <a:t>Бизнес-эффект</a:t>
              </a:r>
              <a:endParaRPr lang="ru-RU" dirty="0">
                <a:latin typeface="Verdana"/>
                <a:cs typeface="Verdana"/>
              </a:endParaRPr>
            </a:p>
          </p:txBody>
        </p:sp>
        <p:sp>
          <p:nvSpPr>
            <p:cNvPr id="86" name="object 6">
              <a:extLst>
                <a:ext uri="{FF2B5EF4-FFF2-40B4-BE49-F238E27FC236}">
                  <a16:creationId xmlns:a16="http://schemas.microsoft.com/office/drawing/2014/main" id="{44CA93B0-4C69-4827-BC7E-BA95EB33B257}"/>
                </a:ext>
              </a:extLst>
            </p:cNvPr>
            <p:cNvSpPr/>
            <p:nvPr/>
          </p:nvSpPr>
          <p:spPr>
            <a:xfrm>
              <a:off x="571500" y="6470649"/>
              <a:ext cx="4535366" cy="146411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D187FCE-41C1-4811-BDD6-011AE9BAF700}"/>
              </a:ext>
            </a:extLst>
          </p:cNvPr>
          <p:cNvGrpSpPr/>
          <p:nvPr/>
        </p:nvGrpSpPr>
        <p:grpSpPr>
          <a:xfrm>
            <a:off x="1911374" y="7125513"/>
            <a:ext cx="9874226" cy="1085034"/>
            <a:chOff x="2260600" y="6927847"/>
            <a:chExt cx="9874226" cy="1249119"/>
          </a:xfrm>
        </p:grpSpPr>
        <p:sp>
          <p:nvSpPr>
            <p:cNvPr id="90" name="object 64">
              <a:extLst>
                <a:ext uri="{FF2B5EF4-FFF2-40B4-BE49-F238E27FC236}">
                  <a16:creationId xmlns:a16="http://schemas.microsoft.com/office/drawing/2014/main" id="{80EFA3CE-4989-440C-95AE-9E651368949D}"/>
                </a:ext>
              </a:extLst>
            </p:cNvPr>
            <p:cNvSpPr txBox="1"/>
            <p:nvPr/>
          </p:nvSpPr>
          <p:spPr>
            <a:xfrm>
              <a:off x="5020604" y="7374379"/>
              <a:ext cx="2594089" cy="29895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85420" algn="l"/>
                </a:tabLst>
              </a:pPr>
              <a:r>
                <a:rPr lang="ru-RU" sz="1600" dirty="0" smtClean="0">
                  <a:cs typeface="Arial"/>
                </a:rPr>
                <a:t>Рост среднего </a:t>
              </a:r>
              <a:r>
                <a:rPr lang="en-US" sz="1600" dirty="0" smtClean="0">
                  <a:cs typeface="Arial"/>
                </a:rPr>
                <a:t>ARPU</a:t>
              </a:r>
              <a:r>
                <a:rPr lang="ru-RU" sz="1600" dirty="0" smtClean="0">
                  <a:cs typeface="Arial"/>
                </a:rPr>
                <a:t> на</a:t>
              </a:r>
              <a:r>
                <a:rPr lang="ru-RU" sz="1600" b="1" dirty="0" smtClean="0">
                  <a:cs typeface="Arial"/>
                </a:rPr>
                <a:t> 4</a:t>
              </a:r>
              <a:r>
                <a:rPr lang="ru-RU" sz="1600" b="1" dirty="0" smtClean="0">
                  <a:cs typeface="Arial"/>
                </a:rPr>
                <a:t>-6</a:t>
              </a:r>
              <a:r>
                <a:rPr lang="ru-RU" sz="1600" b="1" dirty="0" smtClean="0">
                  <a:cs typeface="Arial"/>
                </a:rPr>
                <a:t>%</a:t>
              </a:r>
            </a:p>
          </p:txBody>
        </p:sp>
        <p:sp>
          <p:nvSpPr>
            <p:cNvPr id="93" name="object 64">
              <a:extLst>
                <a:ext uri="{FF2B5EF4-FFF2-40B4-BE49-F238E27FC236}">
                  <a16:creationId xmlns:a16="http://schemas.microsoft.com/office/drawing/2014/main" id="{45BAF1F5-4CA2-43A4-8F0B-9C180E836BDA}"/>
                </a:ext>
              </a:extLst>
            </p:cNvPr>
            <p:cNvSpPr txBox="1"/>
            <p:nvPr/>
          </p:nvSpPr>
          <p:spPr>
            <a:xfrm>
              <a:off x="2260600" y="7232650"/>
              <a:ext cx="1828800" cy="5824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85420" algn="l"/>
                </a:tabLst>
              </a:pPr>
              <a:r>
                <a:rPr lang="ru-RU" sz="1600" dirty="0">
                  <a:cs typeface="Arial"/>
                </a:rPr>
                <a:t>Снижены основные </a:t>
              </a:r>
              <a:r>
                <a:rPr lang="ru-RU" sz="1600" b="1" dirty="0">
                  <a:cs typeface="Arial"/>
                </a:rPr>
                <a:t>риски клиента</a:t>
              </a:r>
            </a:p>
          </p:txBody>
        </p:sp>
        <p:sp>
          <p:nvSpPr>
            <p:cNvPr id="94" name="object 64">
              <a:extLst>
                <a:ext uri="{FF2B5EF4-FFF2-40B4-BE49-F238E27FC236}">
                  <a16:creationId xmlns:a16="http://schemas.microsoft.com/office/drawing/2014/main" id="{865B239B-4B4B-4B1D-B8D3-B4001A6FBF90}"/>
                </a:ext>
              </a:extLst>
            </p:cNvPr>
            <p:cNvSpPr txBox="1"/>
            <p:nvPr/>
          </p:nvSpPr>
          <p:spPr>
            <a:xfrm>
              <a:off x="8705140" y="7223363"/>
              <a:ext cx="3429686" cy="5824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85420" algn="l"/>
                </a:tabLst>
              </a:pPr>
              <a:r>
                <a:rPr lang="ru-RU" sz="1600" dirty="0">
                  <a:cs typeface="Arial"/>
                </a:rPr>
                <a:t>Оценка потенциального эффекта проекта</a:t>
              </a:r>
              <a:r>
                <a:rPr lang="en-US" sz="1600" dirty="0" smtClean="0">
                  <a:cs typeface="Arial"/>
                </a:rPr>
                <a:t>:</a:t>
              </a:r>
              <a:r>
                <a:rPr lang="ru-RU" sz="1600" dirty="0" smtClean="0">
                  <a:cs typeface="Arial"/>
                </a:rPr>
                <a:t> </a:t>
              </a:r>
              <a:r>
                <a:rPr lang="ru-RU" sz="1600" b="1" dirty="0" smtClean="0">
                  <a:cs typeface="Arial"/>
                </a:rPr>
                <a:t>12 млн. рублей в месяц*</a:t>
              </a:r>
              <a:endParaRPr lang="ru-RU" sz="1600" b="1" dirty="0">
                <a:solidFill>
                  <a:srgbClr val="FF0000"/>
                </a:solidFill>
                <a:cs typeface="Arial"/>
              </a:endParaRPr>
            </a:p>
          </p:txBody>
        </p:sp>
        <p:sp>
          <p:nvSpPr>
            <p:cNvPr id="95" name="Равнобедренный треугольник 94">
              <a:extLst>
                <a:ext uri="{FF2B5EF4-FFF2-40B4-BE49-F238E27FC236}">
                  <a16:creationId xmlns:a16="http://schemas.microsoft.com/office/drawing/2014/main" id="{0E06BB3F-6BFA-437C-BCA4-3E3D055E169E}"/>
                </a:ext>
              </a:extLst>
            </p:cNvPr>
            <p:cNvSpPr/>
            <p:nvPr/>
          </p:nvSpPr>
          <p:spPr>
            <a:xfrm rot="5400000">
              <a:off x="3670300" y="7423147"/>
              <a:ext cx="1219200" cy="228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Равнобедренный треугольник 95">
              <a:extLst>
                <a:ext uri="{FF2B5EF4-FFF2-40B4-BE49-F238E27FC236}">
                  <a16:creationId xmlns:a16="http://schemas.microsoft.com/office/drawing/2014/main" id="{BD8CDBC0-EBB8-41EE-B7DD-D4291EB9ACF0}"/>
                </a:ext>
              </a:extLst>
            </p:cNvPr>
            <p:cNvSpPr/>
            <p:nvPr/>
          </p:nvSpPr>
          <p:spPr>
            <a:xfrm rot="5400000">
              <a:off x="7440271" y="7453067"/>
              <a:ext cx="1219199" cy="228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D443909-1000-4CA1-AC3A-4F4FB96C1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7232650"/>
            <a:ext cx="685800" cy="685800"/>
          </a:xfrm>
          <a:prstGeom prst="rect">
            <a:avLst/>
          </a:prstGeom>
        </p:spPr>
      </p:pic>
      <p:sp>
        <p:nvSpPr>
          <p:cNvPr id="59" name="object 64">
            <a:extLst>
              <a:ext uri="{FF2B5EF4-FFF2-40B4-BE49-F238E27FC236}">
                <a16:creationId xmlns:a16="http://schemas.microsoft.com/office/drawing/2014/main" id="{E5E740B9-8636-4904-8863-840CD62B6DAB}"/>
              </a:ext>
            </a:extLst>
          </p:cNvPr>
          <p:cNvSpPr txBox="1"/>
          <p:nvPr/>
        </p:nvSpPr>
        <p:spPr>
          <a:xfrm>
            <a:off x="7378700" y="5240448"/>
            <a:ext cx="5410200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ru-RU" dirty="0" smtClean="0"/>
              <a:t>Метрики оценки инициатив</a:t>
            </a:r>
            <a:r>
              <a:rPr lang="en-US" dirty="0" smtClean="0"/>
              <a:t>: </a:t>
            </a:r>
            <a:r>
              <a:rPr lang="ru-RU" b="1" dirty="0" smtClean="0"/>
              <a:t>эффект и риски</a:t>
            </a:r>
          </a:p>
          <a:p>
            <a:pPr fontAlgn="base"/>
            <a:r>
              <a:rPr lang="ru-RU" dirty="0" smtClean="0"/>
              <a:t>Список инициатив по приоритетам</a:t>
            </a:r>
            <a:r>
              <a:rPr lang="en-US" dirty="0" smtClean="0"/>
              <a:t>:</a:t>
            </a:r>
          </a:p>
          <a:p>
            <a:pPr marL="342900" indent="-342900" fontAlgn="base">
              <a:buAutoNum type="arabicPeriod"/>
            </a:pPr>
            <a:r>
              <a:rPr lang="ru-RU" dirty="0" smtClean="0"/>
              <a:t>Инициатива времени</a:t>
            </a:r>
          </a:p>
          <a:p>
            <a:pPr marL="342900" indent="-342900" fontAlgn="base">
              <a:buAutoNum type="arabicPeriod"/>
            </a:pPr>
            <a:r>
              <a:rPr lang="ru-RU" dirty="0" smtClean="0"/>
              <a:t>Инициатива звонка</a:t>
            </a:r>
          </a:p>
          <a:p>
            <a:pPr marL="342900" indent="-342900" fontAlgn="base">
              <a:buAutoNum type="arabicPeriod"/>
            </a:pPr>
            <a:r>
              <a:rPr lang="ru-RU" dirty="0" smtClean="0"/>
              <a:t>Инициатива блокировки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C25AFE1-08CB-475D-9922-CCC211FDD1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556250"/>
            <a:ext cx="701645" cy="685800"/>
          </a:xfrm>
          <a:prstGeom prst="rect">
            <a:avLst/>
          </a:prstGeom>
        </p:spPr>
      </p:pic>
      <p:sp>
        <p:nvSpPr>
          <p:cNvPr id="40" name="object 36"/>
          <p:cNvSpPr/>
          <p:nvPr/>
        </p:nvSpPr>
        <p:spPr>
          <a:xfrm>
            <a:off x="1081600" y="1648307"/>
            <a:ext cx="997053" cy="848261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0" y="992124"/>
                </a:moveTo>
                <a:lnTo>
                  <a:pt x="992123" y="992124"/>
                </a:lnTo>
                <a:lnTo>
                  <a:pt x="99212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2119608" y="1648307"/>
            <a:ext cx="998329" cy="848261"/>
          </a:xfrm>
          <a:custGeom>
            <a:avLst/>
            <a:gdLst/>
            <a:ahLst/>
            <a:cxnLst/>
            <a:rect l="l" t="t" r="r" b="b"/>
            <a:pathLst>
              <a:path w="993775" h="992504">
                <a:moveTo>
                  <a:pt x="0" y="992124"/>
                </a:moveTo>
                <a:lnTo>
                  <a:pt x="993648" y="992124"/>
                </a:lnTo>
                <a:lnTo>
                  <a:pt x="993648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EC7C30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3159146" y="1648307"/>
            <a:ext cx="997053" cy="848261"/>
          </a:xfrm>
          <a:custGeom>
            <a:avLst/>
            <a:gdLst/>
            <a:ahLst/>
            <a:cxnLst/>
            <a:rect l="l" t="t" r="r" b="b"/>
            <a:pathLst>
              <a:path w="992504" h="992504">
                <a:moveTo>
                  <a:pt x="0" y="992124"/>
                </a:moveTo>
                <a:lnTo>
                  <a:pt x="992124" y="992124"/>
                </a:lnTo>
                <a:lnTo>
                  <a:pt x="992124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EC7C30">
              <a:alpha val="9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1081600" y="2520991"/>
            <a:ext cx="997053" cy="848261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0" y="992124"/>
                </a:moveTo>
                <a:lnTo>
                  <a:pt x="992123" y="992124"/>
                </a:lnTo>
                <a:lnTo>
                  <a:pt x="99212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2119608" y="2520991"/>
            <a:ext cx="998329" cy="848261"/>
          </a:xfrm>
          <a:custGeom>
            <a:avLst/>
            <a:gdLst/>
            <a:ahLst/>
            <a:cxnLst/>
            <a:rect l="l" t="t" r="r" b="b"/>
            <a:pathLst>
              <a:path w="993775" h="992504">
                <a:moveTo>
                  <a:pt x="0" y="992124"/>
                </a:moveTo>
                <a:lnTo>
                  <a:pt x="993648" y="992124"/>
                </a:lnTo>
                <a:lnTo>
                  <a:pt x="993648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3159146" y="2520991"/>
            <a:ext cx="997053" cy="848261"/>
          </a:xfrm>
          <a:custGeom>
            <a:avLst/>
            <a:gdLst/>
            <a:ahLst/>
            <a:cxnLst/>
            <a:rect l="l" t="t" r="r" b="b"/>
            <a:pathLst>
              <a:path w="992504" h="992504">
                <a:moveTo>
                  <a:pt x="0" y="992124"/>
                </a:moveTo>
                <a:lnTo>
                  <a:pt x="992124" y="992124"/>
                </a:lnTo>
                <a:lnTo>
                  <a:pt x="992124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EC7C30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2"/>
          <p:cNvSpPr/>
          <p:nvPr/>
        </p:nvSpPr>
        <p:spPr>
          <a:xfrm>
            <a:off x="1081600" y="3393673"/>
            <a:ext cx="997053" cy="849346"/>
          </a:xfrm>
          <a:custGeom>
            <a:avLst/>
            <a:gdLst/>
            <a:ahLst/>
            <a:cxnLst/>
            <a:rect l="l" t="t" r="r" b="b"/>
            <a:pathLst>
              <a:path w="992505" h="993775">
                <a:moveTo>
                  <a:pt x="0" y="993647"/>
                </a:moveTo>
                <a:lnTo>
                  <a:pt x="992123" y="993647"/>
                </a:lnTo>
                <a:lnTo>
                  <a:pt x="992123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3"/>
          <p:cNvSpPr/>
          <p:nvPr/>
        </p:nvSpPr>
        <p:spPr>
          <a:xfrm>
            <a:off x="2119608" y="3393673"/>
            <a:ext cx="998329" cy="849346"/>
          </a:xfrm>
          <a:custGeom>
            <a:avLst/>
            <a:gdLst/>
            <a:ahLst/>
            <a:cxnLst/>
            <a:rect l="l" t="t" r="r" b="b"/>
            <a:pathLst>
              <a:path w="993775" h="993775">
                <a:moveTo>
                  <a:pt x="0" y="993647"/>
                </a:moveTo>
                <a:lnTo>
                  <a:pt x="993648" y="993647"/>
                </a:lnTo>
                <a:lnTo>
                  <a:pt x="993648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4"/>
          <p:cNvSpPr/>
          <p:nvPr/>
        </p:nvSpPr>
        <p:spPr>
          <a:xfrm>
            <a:off x="3159146" y="3393673"/>
            <a:ext cx="997053" cy="849346"/>
          </a:xfrm>
          <a:custGeom>
            <a:avLst/>
            <a:gdLst/>
            <a:ahLst/>
            <a:cxnLst/>
            <a:rect l="l" t="t" r="r" b="b"/>
            <a:pathLst>
              <a:path w="992504" h="993775">
                <a:moveTo>
                  <a:pt x="0" y="993647"/>
                </a:moveTo>
                <a:lnTo>
                  <a:pt x="992124" y="993647"/>
                </a:lnTo>
                <a:lnTo>
                  <a:pt x="992124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5"/>
          <p:cNvSpPr txBox="1"/>
          <p:nvPr/>
        </p:nvSpPr>
        <p:spPr>
          <a:xfrm>
            <a:off x="511300" y="2114616"/>
            <a:ext cx="206716" cy="121353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25" dirty="0">
                <a:latin typeface="Trebuchet MS"/>
                <a:cs typeface="Trebuchet MS"/>
              </a:rPr>
              <a:t>Вероятность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8" name="object 46"/>
          <p:cNvSpPr txBox="1"/>
          <p:nvPr/>
        </p:nvSpPr>
        <p:spPr>
          <a:xfrm>
            <a:off x="1347736" y="4264837"/>
            <a:ext cx="550516" cy="178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Trebuchet MS"/>
                <a:cs typeface="Trebuchet MS"/>
              </a:rPr>
              <a:t>Н</a:t>
            </a:r>
            <a:r>
              <a:rPr sz="1200" spc="30" dirty="0">
                <a:latin typeface="Trebuchet MS"/>
                <a:cs typeface="Trebuchet MS"/>
              </a:rPr>
              <a:t>изк</a:t>
            </a:r>
            <a:r>
              <a:rPr sz="1200" spc="25" dirty="0">
                <a:latin typeface="Trebuchet MS"/>
                <a:cs typeface="Trebuchet MS"/>
              </a:rPr>
              <a:t>ая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0" name="object 47"/>
          <p:cNvSpPr txBox="1"/>
          <p:nvPr/>
        </p:nvSpPr>
        <p:spPr>
          <a:xfrm>
            <a:off x="1992280" y="4261255"/>
            <a:ext cx="1020656" cy="451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Trebuchet MS"/>
                <a:cs typeface="Trebuchet MS"/>
              </a:rPr>
              <a:t>Сре</a:t>
            </a:r>
            <a:r>
              <a:rPr sz="1200" spc="10" dirty="0">
                <a:latin typeface="Trebuchet MS"/>
                <a:cs typeface="Trebuchet MS"/>
              </a:rPr>
              <a:t>д</a:t>
            </a:r>
            <a:r>
              <a:rPr sz="1200" spc="25" dirty="0">
                <a:latin typeface="Trebuchet MS"/>
                <a:cs typeface="Trebuchet MS"/>
              </a:rPr>
              <a:t>няя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200" spc="30" dirty="0">
                <a:latin typeface="Trebuchet MS"/>
                <a:cs typeface="Trebuchet MS"/>
              </a:rPr>
              <a:t>Значимость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1" name="object 48"/>
          <p:cNvSpPr txBox="1"/>
          <p:nvPr/>
        </p:nvSpPr>
        <p:spPr>
          <a:xfrm>
            <a:off x="3378458" y="4263860"/>
            <a:ext cx="656409" cy="178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Trebuchet MS"/>
                <a:cs typeface="Trebuchet MS"/>
              </a:rPr>
              <a:t>Высокая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49"/>
          <p:cNvSpPr txBox="1"/>
          <p:nvPr/>
        </p:nvSpPr>
        <p:spPr>
          <a:xfrm>
            <a:off x="815744" y="3566812"/>
            <a:ext cx="184666" cy="55075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Trebuchet MS"/>
                <a:cs typeface="Trebuchet MS"/>
              </a:rPr>
              <a:t>Ни</a:t>
            </a:r>
            <a:r>
              <a:rPr sz="1200" dirty="0">
                <a:latin typeface="Trebuchet MS"/>
                <a:cs typeface="Trebuchet MS"/>
              </a:rPr>
              <a:t>зк</a:t>
            </a:r>
            <a:r>
              <a:rPr sz="1200" spc="-5" dirty="0">
                <a:latin typeface="Trebuchet MS"/>
                <a:cs typeface="Trebuchet MS"/>
              </a:rPr>
              <a:t>а</a:t>
            </a:r>
            <a:r>
              <a:rPr sz="1200" dirty="0">
                <a:latin typeface="Trebuchet MS"/>
                <a:cs typeface="Trebuchet MS"/>
              </a:rPr>
              <a:t>я</a:t>
            </a:r>
          </a:p>
        </p:txBody>
      </p:sp>
      <p:sp>
        <p:nvSpPr>
          <p:cNvPr id="63" name="object 50"/>
          <p:cNvSpPr txBox="1"/>
          <p:nvPr/>
        </p:nvSpPr>
        <p:spPr>
          <a:xfrm>
            <a:off x="815744" y="2637865"/>
            <a:ext cx="184666" cy="611607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rebuchet MS"/>
                <a:cs typeface="Trebuchet MS"/>
              </a:rPr>
              <a:t>Сре</a:t>
            </a:r>
            <a:r>
              <a:rPr sz="1200" spc="-10" dirty="0">
                <a:latin typeface="Trebuchet MS"/>
                <a:cs typeface="Trebuchet MS"/>
              </a:rPr>
              <a:t>д</a:t>
            </a:r>
            <a:r>
              <a:rPr sz="1200" dirty="0">
                <a:latin typeface="Trebuchet MS"/>
                <a:cs typeface="Trebuchet MS"/>
              </a:rPr>
              <a:t>няя</a:t>
            </a:r>
          </a:p>
        </p:txBody>
      </p:sp>
      <p:sp>
        <p:nvSpPr>
          <p:cNvPr id="64" name="object 51"/>
          <p:cNvSpPr txBox="1"/>
          <p:nvPr/>
        </p:nvSpPr>
        <p:spPr>
          <a:xfrm>
            <a:off x="815745" y="1795640"/>
            <a:ext cx="184666" cy="67307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40" dirty="0">
                <a:latin typeface="Trebuchet MS"/>
                <a:cs typeface="Trebuchet MS"/>
              </a:rPr>
              <a:t>Высокая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439148" y="2788221"/>
            <a:ext cx="281956" cy="239879"/>
            <a:chOff x="3770007" y="2588720"/>
            <a:chExt cx="281956" cy="239879"/>
          </a:xfrm>
        </p:grpSpPr>
        <p:sp>
          <p:nvSpPr>
            <p:cNvPr id="67" name="object 54"/>
            <p:cNvSpPr/>
            <p:nvPr/>
          </p:nvSpPr>
          <p:spPr>
            <a:xfrm>
              <a:off x="3770007" y="2588720"/>
              <a:ext cx="281956" cy="239879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8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5"/>
            <p:cNvSpPr/>
            <p:nvPr/>
          </p:nvSpPr>
          <p:spPr>
            <a:xfrm>
              <a:off x="3770007" y="2588720"/>
              <a:ext cx="281956" cy="239879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0" y="140208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8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8"/>
                  </a:lnTo>
                  <a:close/>
                </a:path>
              </a:pathLst>
            </a:custGeom>
            <a:ln w="12192">
              <a:solidFill>
                <a:srgbClr val="843B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6"/>
            <p:cNvSpPr txBox="1"/>
            <p:nvPr/>
          </p:nvSpPr>
          <p:spPr>
            <a:xfrm>
              <a:off x="3868247" y="2613577"/>
              <a:ext cx="98876" cy="1780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solidFill>
                    <a:srgbClr val="FFFFFF"/>
                  </a:solidFill>
                  <a:latin typeface="Trebuchet MS"/>
                  <a:cs typeface="Trebuchet MS"/>
                </a:rPr>
                <a:t>2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04238" y="1971085"/>
            <a:ext cx="997053" cy="239879"/>
            <a:chOff x="3159146" y="1744693"/>
            <a:chExt cx="997053" cy="239879"/>
          </a:xfrm>
        </p:grpSpPr>
        <p:sp>
          <p:nvSpPr>
            <p:cNvPr id="65" name="object 52"/>
            <p:cNvSpPr/>
            <p:nvPr/>
          </p:nvSpPr>
          <p:spPr>
            <a:xfrm>
              <a:off x="3770007" y="1744693"/>
              <a:ext cx="281956" cy="239879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7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7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3"/>
            <p:cNvSpPr/>
            <p:nvPr/>
          </p:nvSpPr>
          <p:spPr>
            <a:xfrm>
              <a:off x="3770007" y="1744693"/>
              <a:ext cx="281956" cy="239879"/>
            </a:xfrm>
            <a:custGeom>
              <a:avLst/>
              <a:gdLst/>
              <a:ahLst/>
              <a:cxnLst/>
              <a:rect l="l" t="t" r="r" b="b"/>
              <a:pathLst>
                <a:path w="280670" h="280669">
                  <a:moveTo>
                    <a:pt x="0" y="140207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7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843B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7"/>
            <p:cNvSpPr txBox="1"/>
            <p:nvPr/>
          </p:nvSpPr>
          <p:spPr>
            <a:xfrm>
              <a:off x="3159146" y="1772155"/>
              <a:ext cx="99705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93040" algn="r">
                <a:lnSpc>
                  <a:spcPct val="100000"/>
                </a:lnSpc>
                <a:spcBef>
                  <a:spcPts val="100"/>
                </a:spcBef>
                <a:tabLst>
                  <a:tab pos="323850" algn="l"/>
                </a:tabLst>
              </a:pPr>
              <a:r>
                <a:rPr sz="1200" spc="40" dirty="0">
                  <a:solidFill>
                    <a:srgbClr val="FFFFFF"/>
                  </a:solidFill>
                  <a:latin typeface="Trebuchet MS"/>
                  <a:cs typeface="Trebuchet MS"/>
                </a:rPr>
                <a:t>	1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872022" y="1962714"/>
            <a:ext cx="997053" cy="239879"/>
            <a:chOff x="3159146" y="3479639"/>
            <a:chExt cx="997053" cy="239879"/>
          </a:xfrm>
        </p:grpSpPr>
        <p:sp>
          <p:nvSpPr>
            <p:cNvPr id="70" name="object 57"/>
            <p:cNvSpPr/>
            <p:nvPr/>
          </p:nvSpPr>
          <p:spPr>
            <a:xfrm>
              <a:off x="3770007" y="3479639"/>
              <a:ext cx="281956" cy="239879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207" y="0"/>
                  </a:move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7144" y="184538"/>
                  </a:lnTo>
                  <a:lnTo>
                    <a:pt x="27041" y="223028"/>
                  </a:lnTo>
                  <a:lnTo>
                    <a:pt x="57387" y="253374"/>
                  </a:lnTo>
                  <a:lnTo>
                    <a:pt x="95877" y="273271"/>
                  </a:lnTo>
                  <a:lnTo>
                    <a:pt x="140207" y="280415"/>
                  </a:lnTo>
                  <a:lnTo>
                    <a:pt x="184538" y="273271"/>
                  </a:lnTo>
                  <a:lnTo>
                    <a:pt x="223028" y="253374"/>
                  </a:lnTo>
                  <a:lnTo>
                    <a:pt x="253374" y="223028"/>
                  </a:lnTo>
                  <a:lnTo>
                    <a:pt x="273271" y="184538"/>
                  </a:lnTo>
                  <a:lnTo>
                    <a:pt x="280415" y="140208"/>
                  </a:lnTo>
                  <a:lnTo>
                    <a:pt x="273271" y="95877"/>
                  </a:lnTo>
                  <a:lnTo>
                    <a:pt x="253374" y="57387"/>
                  </a:lnTo>
                  <a:lnTo>
                    <a:pt x="223028" y="27041"/>
                  </a:lnTo>
                  <a:lnTo>
                    <a:pt x="184538" y="714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8"/>
            <p:cNvSpPr/>
            <p:nvPr/>
          </p:nvSpPr>
          <p:spPr>
            <a:xfrm>
              <a:off x="3770007" y="3479639"/>
              <a:ext cx="281956" cy="239879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0" y="140208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184538" y="7144"/>
                  </a:lnTo>
                  <a:lnTo>
                    <a:pt x="223028" y="27041"/>
                  </a:lnTo>
                  <a:lnTo>
                    <a:pt x="253374" y="57387"/>
                  </a:lnTo>
                  <a:lnTo>
                    <a:pt x="273271" y="95877"/>
                  </a:lnTo>
                  <a:lnTo>
                    <a:pt x="280415" y="140208"/>
                  </a:lnTo>
                  <a:lnTo>
                    <a:pt x="273271" y="184538"/>
                  </a:lnTo>
                  <a:lnTo>
                    <a:pt x="253374" y="223028"/>
                  </a:lnTo>
                  <a:lnTo>
                    <a:pt x="223028" y="253374"/>
                  </a:lnTo>
                  <a:lnTo>
                    <a:pt x="184538" y="273271"/>
                  </a:lnTo>
                  <a:lnTo>
                    <a:pt x="140207" y="280415"/>
                  </a:lnTo>
                  <a:lnTo>
                    <a:pt x="95877" y="273271"/>
                  </a:lnTo>
                  <a:lnTo>
                    <a:pt x="57387" y="253374"/>
                  </a:lnTo>
                  <a:lnTo>
                    <a:pt x="27041" y="223028"/>
                  </a:lnTo>
                  <a:lnTo>
                    <a:pt x="7144" y="184538"/>
                  </a:lnTo>
                  <a:lnTo>
                    <a:pt x="0" y="140208"/>
                  </a:lnTo>
                  <a:close/>
                </a:path>
              </a:pathLst>
            </a:custGeom>
            <a:ln w="12192">
              <a:solidFill>
                <a:srgbClr val="843B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78"/>
            <p:cNvSpPr txBox="1"/>
            <p:nvPr/>
          </p:nvSpPr>
          <p:spPr>
            <a:xfrm>
              <a:off x="3159146" y="3504712"/>
              <a:ext cx="99705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93040" algn="r">
                <a:lnSpc>
                  <a:spcPct val="100000"/>
                </a:lnSpc>
                <a:spcBef>
                  <a:spcPts val="100"/>
                </a:spcBef>
                <a:tabLst>
                  <a:tab pos="346075" algn="l"/>
                </a:tabLst>
              </a:pPr>
              <a:r>
                <a:rPr sz="1200" spc="40" dirty="0">
                  <a:solidFill>
                    <a:srgbClr val="FFFFFF"/>
                  </a:solidFill>
                  <a:latin typeface="Trebuchet MS"/>
                  <a:cs typeface="Trebuchet MS"/>
                </a:rPr>
                <a:t>	3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4445508" y="1742694"/>
            <a:ext cx="7736770" cy="2899156"/>
            <a:chOff x="4445508" y="1742694"/>
            <a:chExt cx="7736770" cy="2899156"/>
          </a:xfrm>
        </p:grpSpPr>
        <p:sp>
          <p:nvSpPr>
            <p:cNvPr id="112" name="object 7"/>
            <p:cNvSpPr/>
            <p:nvPr/>
          </p:nvSpPr>
          <p:spPr>
            <a:xfrm>
              <a:off x="4446270" y="1742694"/>
              <a:ext cx="7651115" cy="0"/>
            </a:xfrm>
            <a:custGeom>
              <a:avLst/>
              <a:gdLst/>
              <a:ahLst/>
              <a:cxnLst/>
              <a:rect l="l" t="t" r="r" b="b"/>
              <a:pathLst>
                <a:path w="7651115">
                  <a:moveTo>
                    <a:pt x="0" y="0"/>
                  </a:moveTo>
                  <a:lnTo>
                    <a:pt x="7651114" y="0"/>
                  </a:lnTo>
                </a:path>
              </a:pathLst>
            </a:custGeom>
            <a:ln w="19812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8"/>
            <p:cNvSpPr txBox="1"/>
            <p:nvPr/>
          </p:nvSpPr>
          <p:spPr>
            <a:xfrm>
              <a:off x="4477356" y="2300248"/>
              <a:ext cx="2279043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00" marR="5080" indent="-178435">
                <a:spcBef>
                  <a:spcPts val="100"/>
                </a:spcBef>
              </a:pPr>
              <a:r>
                <a:rPr sz="1600" spc="-50" dirty="0">
                  <a:latin typeface="Trebuchet MS"/>
                  <a:cs typeface="Trebuchet MS"/>
                </a:rPr>
                <a:t>1. </a:t>
              </a:r>
              <a:r>
                <a:rPr lang="ru-RU" spc="25" dirty="0">
                  <a:cs typeface="Trebuchet MS"/>
                </a:rPr>
                <a:t>Операционный</a:t>
              </a:r>
              <a:r>
                <a:rPr lang="ru-RU" sz="1600" spc="25" dirty="0">
                  <a:cs typeface="Trebuchet MS"/>
                </a:rPr>
                <a:t> риск</a:t>
              </a:r>
            </a:p>
          </p:txBody>
        </p:sp>
        <p:sp>
          <p:nvSpPr>
            <p:cNvPr id="114" name="object 9"/>
            <p:cNvSpPr/>
            <p:nvPr/>
          </p:nvSpPr>
          <p:spPr>
            <a:xfrm>
              <a:off x="4445508" y="2103119"/>
              <a:ext cx="2539492" cy="709931"/>
            </a:xfrm>
            <a:custGeom>
              <a:avLst/>
              <a:gdLst/>
              <a:ahLst/>
              <a:cxnLst/>
              <a:rect l="l" t="t" r="r" b="b"/>
              <a:pathLst>
                <a:path w="2341245" h="646430">
                  <a:moveTo>
                    <a:pt x="0" y="0"/>
                  </a:moveTo>
                  <a:lnTo>
                    <a:pt x="2017776" y="0"/>
                  </a:lnTo>
                  <a:lnTo>
                    <a:pt x="2340864" y="323088"/>
                  </a:lnTo>
                  <a:lnTo>
                    <a:pt x="2017776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"/>
            <p:cNvSpPr txBox="1"/>
            <p:nvPr/>
          </p:nvSpPr>
          <p:spPr>
            <a:xfrm>
              <a:off x="4506666" y="3130139"/>
              <a:ext cx="2402133" cy="56746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90500" marR="5080" indent="-178435">
                <a:lnSpc>
                  <a:spcPct val="100000"/>
                </a:lnSpc>
                <a:spcBef>
                  <a:spcPts val="105"/>
                </a:spcBef>
              </a:pPr>
              <a:r>
                <a:rPr spc="-50" dirty="0">
                  <a:cs typeface="Trebuchet MS"/>
                </a:rPr>
                <a:t>2.</a:t>
              </a:r>
              <a:r>
                <a:rPr spc="-195" dirty="0">
                  <a:cs typeface="Trebuchet MS"/>
                </a:rPr>
                <a:t> </a:t>
              </a:r>
              <a:r>
                <a:rPr lang="ru-RU" spc="15" dirty="0">
                  <a:cs typeface="Trebuchet MS"/>
                </a:rPr>
                <a:t>Невозможность реализации</a:t>
              </a:r>
            </a:p>
          </p:txBody>
        </p:sp>
        <p:sp>
          <p:nvSpPr>
            <p:cNvPr id="116" name="object 11"/>
            <p:cNvSpPr/>
            <p:nvPr/>
          </p:nvSpPr>
          <p:spPr>
            <a:xfrm>
              <a:off x="4445508" y="3000754"/>
              <a:ext cx="2539492" cy="726695"/>
            </a:xfrm>
            <a:custGeom>
              <a:avLst/>
              <a:gdLst/>
              <a:ahLst/>
              <a:cxnLst/>
              <a:rect l="l" t="t" r="r" b="b"/>
              <a:pathLst>
                <a:path w="2341245" h="647700">
                  <a:moveTo>
                    <a:pt x="0" y="0"/>
                  </a:moveTo>
                  <a:lnTo>
                    <a:pt x="2017014" y="0"/>
                  </a:lnTo>
                  <a:lnTo>
                    <a:pt x="2340864" y="323850"/>
                  </a:lnTo>
                  <a:lnTo>
                    <a:pt x="2017014" y="647700"/>
                  </a:lnTo>
                  <a:lnTo>
                    <a:pt x="0" y="64770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2"/>
            <p:cNvSpPr txBox="1"/>
            <p:nvPr/>
          </p:nvSpPr>
          <p:spPr>
            <a:xfrm>
              <a:off x="4470400" y="4032250"/>
              <a:ext cx="2647023" cy="56746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90500" marR="5080" indent="-178435">
                <a:lnSpc>
                  <a:spcPct val="100000"/>
                </a:lnSpc>
                <a:spcBef>
                  <a:spcPts val="105"/>
                </a:spcBef>
              </a:pPr>
              <a:r>
                <a:rPr lang="ru-RU" spc="-50" dirty="0">
                  <a:cs typeface="Trebuchet MS"/>
                </a:rPr>
                <a:t>3</a:t>
              </a:r>
              <a:r>
                <a:rPr spc="-50" dirty="0">
                  <a:cs typeface="Trebuchet MS"/>
                </a:rPr>
                <a:t>.</a:t>
              </a:r>
              <a:r>
                <a:rPr spc="-229" dirty="0">
                  <a:cs typeface="Trebuchet MS"/>
                </a:rPr>
                <a:t> </a:t>
              </a:r>
              <a:r>
                <a:rPr lang="ru-RU" spc="25" dirty="0">
                  <a:cs typeface="Trebuchet MS"/>
                </a:rPr>
                <a:t>Недоверие к модели, эффекту внедрения</a:t>
              </a:r>
            </a:p>
          </p:txBody>
        </p:sp>
        <p:sp>
          <p:nvSpPr>
            <p:cNvPr id="118" name="object 13"/>
            <p:cNvSpPr/>
            <p:nvPr/>
          </p:nvSpPr>
          <p:spPr>
            <a:xfrm>
              <a:off x="4445508" y="3899915"/>
              <a:ext cx="2539492" cy="741935"/>
            </a:xfrm>
            <a:custGeom>
              <a:avLst/>
              <a:gdLst/>
              <a:ahLst/>
              <a:cxnLst/>
              <a:rect l="l" t="t" r="r" b="b"/>
              <a:pathLst>
                <a:path w="2341245" h="649604">
                  <a:moveTo>
                    <a:pt x="0" y="0"/>
                  </a:moveTo>
                  <a:lnTo>
                    <a:pt x="2016252" y="0"/>
                  </a:lnTo>
                  <a:lnTo>
                    <a:pt x="2340864" y="324612"/>
                  </a:lnTo>
                  <a:lnTo>
                    <a:pt x="2016252" y="649224"/>
                  </a:lnTo>
                  <a:lnTo>
                    <a:pt x="0" y="64922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6"/>
            <p:cNvSpPr txBox="1"/>
            <p:nvPr/>
          </p:nvSpPr>
          <p:spPr>
            <a:xfrm>
              <a:off x="7622978" y="2310980"/>
              <a:ext cx="4559300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7960" marR="369570" indent="-175260">
                <a:lnSpc>
                  <a:spcPct val="100000"/>
                </a:lnSpc>
                <a:buFont typeface="Arial"/>
                <a:buChar char="•"/>
                <a:tabLst>
                  <a:tab pos="187960" algn="l"/>
                </a:tabLst>
              </a:pPr>
              <a:r>
                <a:rPr lang="ru-RU" spc="30" dirty="0">
                  <a:cs typeface="Trebuchet MS"/>
                </a:rPr>
                <a:t>Тестирование, запуск пилота</a:t>
              </a:r>
              <a:r>
                <a:rPr lang="en-US" spc="30" dirty="0">
                  <a:cs typeface="Trebuchet MS"/>
                </a:rPr>
                <a:t> </a:t>
              </a:r>
              <a:r>
                <a:rPr lang="ru-RU" spc="30" dirty="0">
                  <a:cs typeface="Trebuchet MS"/>
                </a:rPr>
                <a:t>для наименее рискованных инициатив </a:t>
              </a:r>
            </a:p>
          </p:txBody>
        </p:sp>
      </p:grpSp>
      <p:sp>
        <p:nvSpPr>
          <p:cNvPr id="121" name="object 19"/>
          <p:cNvSpPr txBox="1"/>
          <p:nvPr/>
        </p:nvSpPr>
        <p:spPr>
          <a:xfrm>
            <a:off x="4441026" y="1782050"/>
            <a:ext cx="69635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0" algn="l"/>
              </a:tabLst>
            </a:pPr>
            <a:r>
              <a:rPr b="1" dirty="0">
                <a:latin typeface="Trebuchet MS"/>
                <a:cs typeface="Trebuchet MS"/>
              </a:rPr>
              <a:t>Риски	</a:t>
            </a:r>
            <a:r>
              <a:rPr b="1" spc="20" dirty="0" err="1">
                <a:latin typeface="Trebuchet MS"/>
                <a:cs typeface="Trebuchet MS"/>
              </a:rPr>
              <a:t>Способы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spc="-30" dirty="0" err="1">
                <a:latin typeface="Trebuchet MS"/>
                <a:cs typeface="Trebuchet MS"/>
              </a:rPr>
              <a:t>нивелирования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74" name="object 16"/>
          <p:cNvSpPr txBox="1"/>
          <p:nvPr/>
        </p:nvSpPr>
        <p:spPr>
          <a:xfrm>
            <a:off x="7622978" y="3222779"/>
            <a:ext cx="32482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36957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lang="ru-RU" spc="30" dirty="0">
                <a:cs typeface="Trebuchet MS"/>
              </a:rPr>
              <a:t>Сбор требований заинтересованных лиц</a:t>
            </a:r>
          </a:p>
        </p:txBody>
      </p:sp>
      <p:sp>
        <p:nvSpPr>
          <p:cNvPr id="75" name="object 16"/>
          <p:cNvSpPr txBox="1"/>
          <p:nvPr/>
        </p:nvSpPr>
        <p:spPr>
          <a:xfrm>
            <a:off x="7622978" y="4040030"/>
            <a:ext cx="35530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36957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lang="ru-RU" spc="30" dirty="0">
                <a:cs typeface="Trebuchet MS"/>
              </a:rPr>
              <a:t>Интерпретация метрик модели в бизнес-метрики</a:t>
            </a:r>
          </a:p>
        </p:txBody>
      </p: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B0D760E9-FB06-45AA-A6DC-0DD56150B0FB}"/>
              </a:ext>
            </a:extLst>
          </p:cNvPr>
          <p:cNvCxnSpPr/>
          <p:nvPr/>
        </p:nvCxnSpPr>
        <p:spPr>
          <a:xfrm flipH="1">
            <a:off x="2794589" y="2220829"/>
            <a:ext cx="572676" cy="6906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B0D760E9-FB06-45AA-A6DC-0DD56150B0FB}"/>
              </a:ext>
            </a:extLst>
          </p:cNvPr>
          <p:cNvCxnSpPr/>
          <p:nvPr/>
        </p:nvCxnSpPr>
        <p:spPr>
          <a:xfrm flipH="1">
            <a:off x="2618772" y="2240582"/>
            <a:ext cx="19766" cy="16797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B0D760E9-FB06-45AA-A6DC-0DD56150B0FB}"/>
              </a:ext>
            </a:extLst>
          </p:cNvPr>
          <p:cNvCxnSpPr/>
          <p:nvPr/>
        </p:nvCxnSpPr>
        <p:spPr>
          <a:xfrm flipH="1">
            <a:off x="1569538" y="3165027"/>
            <a:ext cx="10588" cy="7496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9C5087D9-F459-4404-B704-3AA799E893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18</a:t>
            </a:fld>
            <a:endParaRPr lang="ru-RU"/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A2B81472-8A01-499C-8561-DD3A77A41BCA}"/>
              </a:ext>
            </a:extLst>
          </p:cNvPr>
          <p:cNvSpPr/>
          <p:nvPr/>
        </p:nvSpPr>
        <p:spPr>
          <a:xfrm>
            <a:off x="635000" y="289822"/>
            <a:ext cx="2159000" cy="3896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7" name="object 6">
            <a:extLst>
              <a:ext uri="{FF2B5EF4-FFF2-40B4-BE49-F238E27FC236}">
                <a16:creationId xmlns:a16="http://schemas.microsoft.com/office/drawing/2014/main" id="{6259E714-0EB2-4362-96C9-99B000A72E5A}"/>
              </a:ext>
            </a:extLst>
          </p:cNvPr>
          <p:cNvSpPr txBox="1"/>
          <p:nvPr/>
        </p:nvSpPr>
        <p:spPr>
          <a:xfrm>
            <a:off x="622300" y="0"/>
            <a:ext cx="34234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Риски и внедрение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76" name="object 64">
            <a:extLst>
              <a:ext uri="{FF2B5EF4-FFF2-40B4-BE49-F238E27FC236}">
                <a16:creationId xmlns:a16="http://schemas.microsoft.com/office/drawing/2014/main" id="{E5E740B9-8636-4904-8863-840CD62B6DAB}"/>
              </a:ext>
            </a:extLst>
          </p:cNvPr>
          <p:cNvSpPr txBox="1"/>
          <p:nvPr/>
        </p:nvSpPr>
        <p:spPr>
          <a:xfrm>
            <a:off x="1589970" y="5238084"/>
            <a:ext cx="5325079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ru-RU" dirty="0"/>
              <a:t>Необходимые данные для уточнения анализа</a:t>
            </a:r>
            <a:r>
              <a:rPr lang="en-US" dirty="0"/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данные о стратегии компании, KPI клиента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данные о текущих механиках работы с </a:t>
            </a:r>
            <a:r>
              <a:rPr lang="ru-RU" dirty="0" smtClean="0"/>
              <a:t>клиентами. Особенно </a:t>
            </a:r>
            <a:r>
              <a:rPr lang="ru-RU" dirty="0"/>
              <a:t>информация о </a:t>
            </a:r>
            <a:r>
              <a:rPr lang="ru-RU" dirty="0" smtClean="0"/>
              <a:t>механике коммуникаций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ограничения, накладываемые заказчиком</a:t>
            </a:r>
          </a:p>
        </p:txBody>
      </p:sp>
      <p:sp>
        <p:nvSpPr>
          <p:cNvPr id="77" name="object 6">
            <a:extLst>
              <a:ext uri="{FF2B5EF4-FFF2-40B4-BE49-F238E27FC236}">
                <a16:creationId xmlns:a16="http://schemas.microsoft.com/office/drawing/2014/main" id="{BB20A6E3-474C-48C8-A9A7-A0BEE0A26B23}"/>
              </a:ext>
            </a:extLst>
          </p:cNvPr>
          <p:cNvSpPr/>
          <p:nvPr/>
        </p:nvSpPr>
        <p:spPr>
          <a:xfrm rot="5400000" flipV="1">
            <a:off x="6284268" y="5961998"/>
            <a:ext cx="1449369" cy="47905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1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3270250"/>
            <a:ext cx="7543800" cy="55562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28130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092" y="2451506"/>
            <a:ext cx="7664908" cy="79547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marR="1247140">
              <a:lnSpc>
                <a:spcPct val="150100"/>
              </a:lnSpc>
            </a:pPr>
            <a:r>
              <a:rPr lang="ru-RU" sz="2800" b="1" spc="55" dirty="0">
                <a:latin typeface="Trebuchet MS"/>
                <a:cs typeface="Trebuchet MS"/>
              </a:rPr>
              <a:t>Приложение</a:t>
            </a:r>
            <a:endParaRPr lang="en-US" sz="2800" b="1" spc="55" dirty="0">
              <a:latin typeface="Trebuchet MS"/>
              <a:cs typeface="Trebuchet MS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BC6494-99E1-4DA0-A596-2D1EE5E0F9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873" y="700491"/>
            <a:ext cx="1085088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z="2800" spc="95" dirty="0"/>
              <a:t>Команда</a:t>
            </a:r>
            <a:endParaRPr sz="2800" spc="10" dirty="0"/>
          </a:p>
        </p:txBody>
      </p:sp>
      <p:sp>
        <p:nvSpPr>
          <p:cNvPr id="33" name="object 33"/>
          <p:cNvSpPr/>
          <p:nvPr/>
        </p:nvSpPr>
        <p:spPr>
          <a:xfrm>
            <a:off x="6527800" y="1593850"/>
            <a:ext cx="15240" cy="51435"/>
          </a:xfrm>
          <a:custGeom>
            <a:avLst/>
            <a:gdLst/>
            <a:ahLst/>
            <a:cxnLst/>
            <a:rect l="l" t="t" r="r" b="b"/>
            <a:pathLst>
              <a:path w="15239" h="51435">
                <a:moveTo>
                  <a:pt x="11354" y="0"/>
                </a:moveTo>
                <a:lnTo>
                  <a:pt x="3266" y="0"/>
                </a:lnTo>
                <a:lnTo>
                  <a:pt x="0" y="3274"/>
                </a:lnTo>
                <a:lnTo>
                  <a:pt x="0" y="47904"/>
                </a:lnTo>
                <a:lnTo>
                  <a:pt x="3266" y="51178"/>
                </a:lnTo>
                <a:lnTo>
                  <a:pt x="11354" y="51178"/>
                </a:lnTo>
                <a:lnTo>
                  <a:pt x="14621" y="47904"/>
                </a:lnTo>
                <a:lnTo>
                  <a:pt x="14621" y="3274"/>
                </a:lnTo>
                <a:lnTo>
                  <a:pt x="11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">
            <a:extLst>
              <a:ext uri="{FF2B5EF4-FFF2-40B4-BE49-F238E27FC236}">
                <a16:creationId xmlns:a16="http://schemas.microsoft.com/office/drawing/2014/main" id="{90C3B16A-13A7-4A0A-8BD7-F93A9D7976CE}"/>
              </a:ext>
            </a:extLst>
          </p:cNvPr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9A2F556-7F89-41C0-BD40-67F0DB329C3C}"/>
              </a:ext>
            </a:extLst>
          </p:cNvPr>
          <p:cNvGrpSpPr/>
          <p:nvPr/>
        </p:nvGrpSpPr>
        <p:grpSpPr>
          <a:xfrm>
            <a:off x="3784600" y="2508250"/>
            <a:ext cx="7239000" cy="4072549"/>
            <a:chOff x="3937000" y="2508250"/>
            <a:chExt cx="7239000" cy="4072549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38" t="5704" r="18688" b="65046"/>
            <a:stretch/>
          </p:blipFill>
          <p:spPr>
            <a:xfrm>
              <a:off x="5156200" y="2508250"/>
              <a:ext cx="2590800" cy="2640079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</p:pic>
        <p:grpSp>
          <p:nvGrpSpPr>
            <p:cNvPr id="37" name="Группа 36"/>
            <p:cNvGrpSpPr/>
            <p:nvPr/>
          </p:nvGrpSpPr>
          <p:grpSpPr>
            <a:xfrm>
              <a:off x="5689600" y="5403850"/>
              <a:ext cx="1534692" cy="121918"/>
              <a:chOff x="1060483" y="5022851"/>
              <a:chExt cx="1563883" cy="121918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1060483" y="5099050"/>
                <a:ext cx="1563883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авнобедренный треугольник 35"/>
              <p:cNvSpPr/>
              <p:nvPr/>
            </p:nvSpPr>
            <p:spPr>
              <a:xfrm>
                <a:off x="1709536" y="5022851"/>
                <a:ext cx="265776" cy="76200"/>
              </a:xfrm>
              <a:prstGeom prst="triangle">
                <a:avLst>
                  <a:gd name="adj" fmla="val 52709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7" name="object 8"/>
            <p:cNvSpPr txBox="1">
              <a:spLocks/>
            </p:cNvSpPr>
            <p:nvPr/>
          </p:nvSpPr>
          <p:spPr>
            <a:xfrm>
              <a:off x="5080000" y="5632450"/>
              <a:ext cx="6096000" cy="291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1" i="0">
                  <a:solidFill>
                    <a:schemeClr val="tx1"/>
                  </a:solidFill>
                  <a:latin typeface="Trebuchet MS"/>
                  <a:ea typeface="+mj-ea"/>
                  <a:cs typeface="Trebuchet MS"/>
                </a:defRPr>
              </a:lvl1pPr>
            </a:lstStyle>
            <a:p>
              <a:pPr marL="12700">
                <a:lnSpc>
                  <a:spcPct val="75000"/>
                </a:lnSpc>
                <a:spcBef>
                  <a:spcPts val="100"/>
                </a:spcBef>
              </a:pPr>
              <a:r>
                <a:rPr lang="ru-RU" kern="0" spc="95" dirty="0"/>
                <a:t>Всеволод</a:t>
              </a:r>
              <a:r>
                <a:rPr lang="en-US" kern="0" spc="95" dirty="0"/>
                <a:t> </a:t>
              </a:r>
              <a:r>
                <a:rPr lang="ru-RU" kern="0" spc="95" dirty="0"/>
                <a:t>Черных</a:t>
              </a:r>
              <a:endParaRPr lang="ru-RU" kern="0" spc="10" dirty="0"/>
            </a:p>
          </p:txBody>
        </p:sp>
        <p:sp>
          <p:nvSpPr>
            <p:cNvPr id="83" name="object 19"/>
            <p:cNvSpPr txBox="1"/>
            <p:nvPr/>
          </p:nvSpPr>
          <p:spPr>
            <a:xfrm>
              <a:off x="3937000" y="5861050"/>
              <a:ext cx="5105400" cy="71974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algn="ctr">
                <a:lnSpc>
                  <a:spcPct val="150000"/>
                </a:lnSpc>
                <a:spcBef>
                  <a:spcPts val="105"/>
                </a:spcBef>
              </a:pPr>
              <a:r>
                <a:rPr lang="en-US" sz="1600" dirty="0">
                  <a:latin typeface="Trebuchet MS" panose="020B0603020202020204" pitchFamily="34" charset="0"/>
                </a:rPr>
                <a:t>chernykh.va@phystech.edu</a:t>
              </a:r>
            </a:p>
            <a:p>
              <a:pPr marL="12700" algn="ctr">
                <a:lnSpc>
                  <a:spcPct val="150000"/>
                </a:lnSpc>
                <a:spcBef>
                  <a:spcPts val="105"/>
                </a:spcBef>
              </a:pPr>
              <a:r>
                <a:rPr lang="en-US" sz="1600" dirty="0">
                  <a:latin typeface="Trebuchet MS" panose="020B0603020202020204" pitchFamily="34" charset="0"/>
                </a:rPr>
                <a:t>+7(977)894-25-47</a:t>
              </a:r>
            </a:p>
          </p:txBody>
        </p:sp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618A8E-98ED-484D-9E34-E78485A71C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23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-20" dirty="0"/>
              <a:t>При анализе значимости признаков модели </a:t>
            </a:r>
            <a:r>
              <a:rPr lang="en-US" spc="-20" dirty="0"/>
              <a:t>ARPU</a:t>
            </a:r>
            <a:r>
              <a:rPr lang="ru-RU" spc="-20" dirty="0"/>
              <a:t> применялась метрика</a:t>
            </a:r>
            <a:r>
              <a:rPr lang="en-US" spc="-20" dirty="0"/>
              <a:t>:</a:t>
            </a:r>
            <a:r>
              <a:rPr lang="ru-RU" spc="-20" dirty="0">
                <a:solidFill>
                  <a:srgbClr val="FF0000"/>
                </a:solidFill>
              </a:rPr>
              <a:t>«</a:t>
            </a:r>
            <a:r>
              <a:rPr lang="en-US" spc="-20" dirty="0">
                <a:solidFill>
                  <a:srgbClr val="FF0000"/>
                </a:solidFill>
              </a:rPr>
              <a:t>gain</a:t>
            </a:r>
            <a:r>
              <a:rPr lang="ru-RU" spc="-20" dirty="0">
                <a:solidFill>
                  <a:srgbClr val="FF0000"/>
                </a:solidFill>
              </a:rPr>
              <a:t>»</a:t>
            </a:r>
            <a:r>
              <a:rPr lang="en-US" spc="-20" dirty="0"/>
              <a:t>. </a:t>
            </a:r>
            <a:r>
              <a:rPr lang="ru-RU" spc="-20" dirty="0"/>
              <a:t>Цель – оценить влияние признака на прогноз</a:t>
            </a:r>
            <a:endParaRPr spc="30" dirty="0"/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20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4394200" y="298450"/>
            <a:ext cx="3657600" cy="38100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4394200" y="8626"/>
            <a:ext cx="3962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Значимость признаков</a:t>
            </a:r>
            <a:r>
              <a:rPr lang="en-US" b="1" dirty="0">
                <a:latin typeface="Trebuchet MS" panose="020B0603020202020204" pitchFamily="34" charset="0"/>
                <a:cs typeface="Verdana"/>
              </a:rPr>
              <a:t>. </a:t>
            </a:r>
            <a:r>
              <a:rPr lang="ru-RU" b="1" dirty="0">
                <a:latin typeface="Trebuchet MS" panose="020B0603020202020204" pitchFamily="34" charset="0"/>
                <a:cs typeface="Verdana"/>
              </a:rPr>
              <a:t>Метрика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3530600" cy="542028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695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Выявление и анализ инициатив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AF67EF-11F0-4A81-A021-8E8F6E4A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850"/>
            <a:ext cx="12598400" cy="49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7543800" cy="882650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092" y="614934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35" dirty="0">
                <a:solidFill>
                  <a:srgbClr val="FFFFFF"/>
                </a:solidFill>
              </a:rPr>
              <a:t>Содержание</a:t>
            </a:r>
            <a:r>
              <a:rPr sz="2800" spc="35" dirty="0">
                <a:solidFill>
                  <a:srgbClr val="FFFFFF"/>
                </a:solidFill>
              </a:rPr>
              <a:t>:</a:t>
            </a:r>
            <a:endParaRPr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ACE3A8-3975-4042-86E1-FCE3E0A1FF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37DFCA3-C5B7-4A93-A349-C3176F200158}"/>
              </a:ext>
            </a:extLst>
          </p:cNvPr>
          <p:cNvSpPr txBox="1"/>
          <p:nvPr/>
        </p:nvSpPr>
        <p:spPr>
          <a:xfrm>
            <a:off x="736600" y="3041650"/>
            <a:ext cx="7664908" cy="2734467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rgbClr val="FFFFFF"/>
                </a:solidFill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rgbClr val="FFFFFF"/>
                </a:solidFill>
                <a:latin typeface="Trebuchet MS"/>
                <a:cs typeface="Trebuchet MS"/>
              </a:rPr>
              <a:t>Выявление и анализ ини</a:t>
            </a:r>
            <a:r>
              <a:rPr lang="ru-RU"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циатив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Риски и внедрение</a:t>
            </a:r>
            <a:endParaRPr lang="ru-RU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3879850"/>
            <a:ext cx="7543800" cy="49466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33464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0A7565-0874-486A-B623-AFFE250C6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36600" y="3041650"/>
            <a:ext cx="7664908" cy="2734467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rgbClr val="FFFFFF"/>
                </a:solidFill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rgbClr val="FFFFFF"/>
                </a:solidFill>
                <a:latin typeface="Trebuchet MS"/>
                <a:cs typeface="Trebuchet MS"/>
              </a:rPr>
              <a:t>Выявление и анализ ини</a:t>
            </a:r>
            <a:r>
              <a:rPr lang="ru-RU"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циатив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Риски и внедрение</a:t>
            </a:r>
            <a:endParaRPr lang="ru-RU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240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0" y="2557272"/>
            <a:ext cx="7343902" cy="5262880"/>
          </a:xfrm>
          <a:custGeom>
            <a:avLst/>
            <a:gdLst/>
            <a:ahLst/>
            <a:cxnLst/>
            <a:rect l="l" t="t" r="r" b="b"/>
            <a:pathLst>
              <a:path w="7672070" h="5262880">
                <a:moveTo>
                  <a:pt x="0" y="0"/>
                </a:moveTo>
                <a:lnTo>
                  <a:pt x="0" y="5262372"/>
                </a:lnTo>
                <a:lnTo>
                  <a:pt x="7671816" y="2631186"/>
                </a:lnTo>
                <a:lnTo>
                  <a:pt x="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085088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95" dirty="0"/>
              <a:t>В результате анализы </a:t>
            </a:r>
            <a:r>
              <a:rPr lang="ru-RU" spc="95" dirty="0" smtClean="0"/>
              <a:t>предложено 3 </a:t>
            </a:r>
            <a:r>
              <a:rPr lang="ru-RU" spc="95" dirty="0"/>
              <a:t>инициативы</a:t>
            </a:r>
            <a:br>
              <a:rPr lang="ru-RU" spc="95" dirty="0"/>
            </a:br>
            <a:r>
              <a:rPr lang="ru-RU" spc="95" dirty="0"/>
              <a:t>Оценка потенциального эффекта </a:t>
            </a:r>
            <a:r>
              <a:rPr lang="ru-RU" spc="95" dirty="0" smtClean="0"/>
              <a:t>около 12</a:t>
            </a:r>
            <a:r>
              <a:rPr lang="en-US" spc="95" dirty="0" smtClean="0">
                <a:solidFill>
                  <a:srgbClr val="FF0000"/>
                </a:solidFill>
              </a:rPr>
              <a:t> </a:t>
            </a:r>
            <a:r>
              <a:rPr lang="ru-RU" spc="95" dirty="0"/>
              <a:t>млн. рублей </a:t>
            </a:r>
            <a:r>
              <a:rPr lang="ru-RU" spc="95" dirty="0" smtClean="0"/>
              <a:t>в месяц*</a:t>
            </a:r>
            <a:endParaRPr spc="10" dirty="0"/>
          </a:p>
        </p:txBody>
      </p:sp>
      <p:sp>
        <p:nvSpPr>
          <p:cNvPr id="11" name="object 11"/>
          <p:cNvSpPr txBox="1"/>
          <p:nvPr/>
        </p:nvSpPr>
        <p:spPr>
          <a:xfrm>
            <a:off x="1193800" y="1670050"/>
            <a:ext cx="2590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b="1" spc="10" dirty="0">
                <a:latin typeface="Trebuchet MS"/>
                <a:cs typeface="Trebuchet MS"/>
              </a:rPr>
              <a:t>Анализ данных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800" y="1670050"/>
            <a:ext cx="22860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b="1" spc="-10" dirty="0">
                <a:latin typeface="Trebuchet MS"/>
                <a:cs typeface="Trebuchet MS"/>
              </a:rPr>
              <a:t>Анализ инициатив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7600" y="1670050"/>
            <a:ext cx="30480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b="1" dirty="0">
                <a:latin typeface="Trebuchet MS"/>
                <a:cs typeface="Trebuchet MS"/>
              </a:rPr>
              <a:t>Риски и внедрение</a:t>
            </a:r>
            <a:endParaRPr dirty="0">
              <a:latin typeface="Trebuchet MS"/>
              <a:cs typeface="Trebuchet MS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95ADAD8-2A41-4AAC-A463-FC514E5C59A0}"/>
              </a:ext>
            </a:extLst>
          </p:cNvPr>
          <p:cNvGrpSpPr/>
          <p:nvPr/>
        </p:nvGrpSpPr>
        <p:grpSpPr>
          <a:xfrm>
            <a:off x="8737602" y="2127250"/>
            <a:ext cx="3453054" cy="6246901"/>
            <a:chOff x="9393059" y="2153612"/>
            <a:chExt cx="3084976" cy="6248399"/>
          </a:xfrm>
        </p:grpSpPr>
        <p:sp>
          <p:nvSpPr>
            <p:cNvPr id="6" name="object 6"/>
            <p:cNvSpPr/>
            <p:nvPr/>
          </p:nvSpPr>
          <p:spPr>
            <a:xfrm>
              <a:off x="9393059" y="2153612"/>
              <a:ext cx="2699385" cy="6192520"/>
            </a:xfrm>
            <a:custGeom>
              <a:avLst/>
              <a:gdLst/>
              <a:ahLst/>
              <a:cxnLst/>
              <a:rect l="l" t="t" r="r" b="b"/>
              <a:pathLst>
                <a:path w="2699384" h="6192520">
                  <a:moveTo>
                    <a:pt x="2249170" y="0"/>
                  </a:moveTo>
                  <a:lnTo>
                    <a:pt x="449834" y="0"/>
                  </a:lnTo>
                  <a:lnTo>
                    <a:pt x="400823" y="2639"/>
                  </a:lnTo>
                  <a:lnTo>
                    <a:pt x="353341" y="10376"/>
                  </a:lnTo>
                  <a:lnTo>
                    <a:pt x="307661" y="22935"/>
                  </a:lnTo>
                  <a:lnTo>
                    <a:pt x="264057" y="40041"/>
                  </a:lnTo>
                  <a:lnTo>
                    <a:pt x="222805" y="61420"/>
                  </a:lnTo>
                  <a:lnTo>
                    <a:pt x="184178" y="86798"/>
                  </a:lnTo>
                  <a:lnTo>
                    <a:pt x="148452" y="115900"/>
                  </a:lnTo>
                  <a:lnTo>
                    <a:pt x="115900" y="148452"/>
                  </a:lnTo>
                  <a:lnTo>
                    <a:pt x="86798" y="184178"/>
                  </a:lnTo>
                  <a:lnTo>
                    <a:pt x="61420" y="222805"/>
                  </a:lnTo>
                  <a:lnTo>
                    <a:pt x="40041" y="264057"/>
                  </a:lnTo>
                  <a:lnTo>
                    <a:pt x="22935" y="307661"/>
                  </a:lnTo>
                  <a:lnTo>
                    <a:pt x="10376" y="353341"/>
                  </a:lnTo>
                  <a:lnTo>
                    <a:pt x="2639" y="400823"/>
                  </a:lnTo>
                  <a:lnTo>
                    <a:pt x="0" y="449833"/>
                  </a:lnTo>
                  <a:lnTo>
                    <a:pt x="0" y="5742165"/>
                  </a:lnTo>
                  <a:lnTo>
                    <a:pt x="2639" y="5791182"/>
                  </a:lnTo>
                  <a:lnTo>
                    <a:pt x="10376" y="5838669"/>
                  </a:lnTo>
                  <a:lnTo>
                    <a:pt x="22935" y="5884354"/>
                  </a:lnTo>
                  <a:lnTo>
                    <a:pt x="40041" y="5927960"/>
                  </a:lnTo>
                  <a:lnTo>
                    <a:pt x="61420" y="5969214"/>
                  </a:lnTo>
                  <a:lnTo>
                    <a:pt x="86798" y="6007841"/>
                  </a:lnTo>
                  <a:lnTo>
                    <a:pt x="115900" y="6043567"/>
                  </a:lnTo>
                  <a:lnTo>
                    <a:pt x="148452" y="6076118"/>
                  </a:lnTo>
                  <a:lnTo>
                    <a:pt x="184178" y="6105219"/>
                  </a:lnTo>
                  <a:lnTo>
                    <a:pt x="222805" y="6130596"/>
                  </a:lnTo>
                  <a:lnTo>
                    <a:pt x="264057" y="6151974"/>
                  </a:lnTo>
                  <a:lnTo>
                    <a:pt x="307661" y="6169079"/>
                  </a:lnTo>
                  <a:lnTo>
                    <a:pt x="353341" y="6181636"/>
                  </a:lnTo>
                  <a:lnTo>
                    <a:pt x="400823" y="6189372"/>
                  </a:lnTo>
                  <a:lnTo>
                    <a:pt x="449834" y="6192012"/>
                  </a:lnTo>
                  <a:lnTo>
                    <a:pt x="2249170" y="6192012"/>
                  </a:lnTo>
                  <a:lnTo>
                    <a:pt x="2298180" y="6189372"/>
                  </a:lnTo>
                  <a:lnTo>
                    <a:pt x="2345662" y="6181636"/>
                  </a:lnTo>
                  <a:lnTo>
                    <a:pt x="2391342" y="6169079"/>
                  </a:lnTo>
                  <a:lnTo>
                    <a:pt x="2434946" y="6151974"/>
                  </a:lnTo>
                  <a:lnTo>
                    <a:pt x="2476198" y="6130596"/>
                  </a:lnTo>
                  <a:lnTo>
                    <a:pt x="2514825" y="6105219"/>
                  </a:lnTo>
                  <a:lnTo>
                    <a:pt x="2550551" y="6076118"/>
                  </a:lnTo>
                  <a:lnTo>
                    <a:pt x="2583103" y="6043567"/>
                  </a:lnTo>
                  <a:lnTo>
                    <a:pt x="2612205" y="6007841"/>
                  </a:lnTo>
                  <a:lnTo>
                    <a:pt x="2637583" y="5969214"/>
                  </a:lnTo>
                  <a:lnTo>
                    <a:pt x="2658962" y="5927960"/>
                  </a:lnTo>
                  <a:lnTo>
                    <a:pt x="2676068" y="5884354"/>
                  </a:lnTo>
                  <a:lnTo>
                    <a:pt x="2688627" y="5838669"/>
                  </a:lnTo>
                  <a:lnTo>
                    <a:pt x="2696364" y="5791182"/>
                  </a:lnTo>
                  <a:lnTo>
                    <a:pt x="2699004" y="5742165"/>
                  </a:lnTo>
                  <a:lnTo>
                    <a:pt x="2699004" y="449833"/>
                  </a:lnTo>
                  <a:lnTo>
                    <a:pt x="2696364" y="400823"/>
                  </a:lnTo>
                  <a:lnTo>
                    <a:pt x="2688627" y="353341"/>
                  </a:lnTo>
                  <a:lnTo>
                    <a:pt x="2676068" y="307661"/>
                  </a:lnTo>
                  <a:lnTo>
                    <a:pt x="2658962" y="264057"/>
                  </a:lnTo>
                  <a:lnTo>
                    <a:pt x="2637583" y="222805"/>
                  </a:lnTo>
                  <a:lnTo>
                    <a:pt x="2612205" y="184178"/>
                  </a:lnTo>
                  <a:lnTo>
                    <a:pt x="2583103" y="148452"/>
                  </a:lnTo>
                  <a:lnTo>
                    <a:pt x="2550551" y="115900"/>
                  </a:lnTo>
                  <a:lnTo>
                    <a:pt x="2514825" y="86798"/>
                  </a:lnTo>
                  <a:lnTo>
                    <a:pt x="2476198" y="61420"/>
                  </a:lnTo>
                  <a:lnTo>
                    <a:pt x="2434946" y="40041"/>
                  </a:lnTo>
                  <a:lnTo>
                    <a:pt x="2391342" y="22935"/>
                  </a:lnTo>
                  <a:lnTo>
                    <a:pt x="2345662" y="10376"/>
                  </a:lnTo>
                  <a:lnTo>
                    <a:pt x="2298180" y="2639"/>
                  </a:lnTo>
                  <a:lnTo>
                    <a:pt x="2249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4604" y="2157982"/>
              <a:ext cx="2699385" cy="6244029"/>
            </a:xfrm>
            <a:custGeom>
              <a:avLst/>
              <a:gdLst/>
              <a:ahLst/>
              <a:cxnLst/>
              <a:rect l="l" t="t" r="r" b="b"/>
              <a:pathLst>
                <a:path w="2699384" h="6192520">
                  <a:moveTo>
                    <a:pt x="0" y="449833"/>
                  </a:moveTo>
                  <a:lnTo>
                    <a:pt x="2639" y="400823"/>
                  </a:lnTo>
                  <a:lnTo>
                    <a:pt x="10376" y="353341"/>
                  </a:lnTo>
                  <a:lnTo>
                    <a:pt x="22935" y="307661"/>
                  </a:lnTo>
                  <a:lnTo>
                    <a:pt x="40041" y="264057"/>
                  </a:lnTo>
                  <a:lnTo>
                    <a:pt x="61420" y="222805"/>
                  </a:lnTo>
                  <a:lnTo>
                    <a:pt x="86798" y="184178"/>
                  </a:lnTo>
                  <a:lnTo>
                    <a:pt x="115900" y="148452"/>
                  </a:lnTo>
                  <a:lnTo>
                    <a:pt x="148452" y="115900"/>
                  </a:lnTo>
                  <a:lnTo>
                    <a:pt x="184178" y="86798"/>
                  </a:lnTo>
                  <a:lnTo>
                    <a:pt x="222805" y="61420"/>
                  </a:lnTo>
                  <a:lnTo>
                    <a:pt x="264057" y="40041"/>
                  </a:lnTo>
                  <a:lnTo>
                    <a:pt x="307661" y="22935"/>
                  </a:lnTo>
                  <a:lnTo>
                    <a:pt x="353341" y="10376"/>
                  </a:lnTo>
                  <a:lnTo>
                    <a:pt x="400823" y="2639"/>
                  </a:lnTo>
                  <a:lnTo>
                    <a:pt x="449834" y="0"/>
                  </a:lnTo>
                  <a:lnTo>
                    <a:pt x="2249170" y="0"/>
                  </a:lnTo>
                  <a:lnTo>
                    <a:pt x="2298180" y="2639"/>
                  </a:lnTo>
                  <a:lnTo>
                    <a:pt x="2345662" y="10376"/>
                  </a:lnTo>
                  <a:lnTo>
                    <a:pt x="2391342" y="22935"/>
                  </a:lnTo>
                  <a:lnTo>
                    <a:pt x="2434946" y="40041"/>
                  </a:lnTo>
                  <a:lnTo>
                    <a:pt x="2476198" y="61420"/>
                  </a:lnTo>
                  <a:lnTo>
                    <a:pt x="2514825" y="86798"/>
                  </a:lnTo>
                  <a:lnTo>
                    <a:pt x="2550551" y="115900"/>
                  </a:lnTo>
                  <a:lnTo>
                    <a:pt x="2583103" y="148452"/>
                  </a:lnTo>
                  <a:lnTo>
                    <a:pt x="2612205" y="184178"/>
                  </a:lnTo>
                  <a:lnTo>
                    <a:pt x="2637583" y="222805"/>
                  </a:lnTo>
                  <a:lnTo>
                    <a:pt x="2658962" y="264057"/>
                  </a:lnTo>
                  <a:lnTo>
                    <a:pt x="2676068" y="307661"/>
                  </a:lnTo>
                  <a:lnTo>
                    <a:pt x="2688627" y="353341"/>
                  </a:lnTo>
                  <a:lnTo>
                    <a:pt x="2696364" y="400823"/>
                  </a:lnTo>
                  <a:lnTo>
                    <a:pt x="2699004" y="449833"/>
                  </a:lnTo>
                  <a:lnTo>
                    <a:pt x="2699004" y="5742165"/>
                  </a:lnTo>
                  <a:lnTo>
                    <a:pt x="2696364" y="5791182"/>
                  </a:lnTo>
                  <a:lnTo>
                    <a:pt x="2688627" y="5838669"/>
                  </a:lnTo>
                  <a:lnTo>
                    <a:pt x="2676068" y="5884354"/>
                  </a:lnTo>
                  <a:lnTo>
                    <a:pt x="2658962" y="5927960"/>
                  </a:lnTo>
                  <a:lnTo>
                    <a:pt x="2637583" y="5969214"/>
                  </a:lnTo>
                  <a:lnTo>
                    <a:pt x="2612205" y="6007841"/>
                  </a:lnTo>
                  <a:lnTo>
                    <a:pt x="2583103" y="6043567"/>
                  </a:lnTo>
                  <a:lnTo>
                    <a:pt x="2550551" y="6076118"/>
                  </a:lnTo>
                  <a:lnTo>
                    <a:pt x="2514825" y="6105219"/>
                  </a:lnTo>
                  <a:lnTo>
                    <a:pt x="2476198" y="6130596"/>
                  </a:lnTo>
                  <a:lnTo>
                    <a:pt x="2434946" y="6151974"/>
                  </a:lnTo>
                  <a:lnTo>
                    <a:pt x="2391342" y="6169079"/>
                  </a:lnTo>
                  <a:lnTo>
                    <a:pt x="2345662" y="6181636"/>
                  </a:lnTo>
                  <a:lnTo>
                    <a:pt x="2298180" y="6189372"/>
                  </a:lnTo>
                  <a:lnTo>
                    <a:pt x="2249170" y="6192012"/>
                  </a:lnTo>
                  <a:lnTo>
                    <a:pt x="449834" y="6192012"/>
                  </a:lnTo>
                  <a:lnTo>
                    <a:pt x="400823" y="6189372"/>
                  </a:lnTo>
                  <a:lnTo>
                    <a:pt x="353341" y="6181636"/>
                  </a:lnTo>
                  <a:lnTo>
                    <a:pt x="307661" y="6169079"/>
                  </a:lnTo>
                  <a:lnTo>
                    <a:pt x="264057" y="6151974"/>
                  </a:lnTo>
                  <a:lnTo>
                    <a:pt x="222805" y="6130596"/>
                  </a:lnTo>
                  <a:lnTo>
                    <a:pt x="184178" y="6105219"/>
                  </a:lnTo>
                  <a:lnTo>
                    <a:pt x="148452" y="6076118"/>
                  </a:lnTo>
                  <a:lnTo>
                    <a:pt x="115900" y="6043567"/>
                  </a:lnTo>
                  <a:lnTo>
                    <a:pt x="86798" y="6007841"/>
                  </a:lnTo>
                  <a:lnTo>
                    <a:pt x="61420" y="5969214"/>
                  </a:lnTo>
                  <a:lnTo>
                    <a:pt x="40041" y="5927960"/>
                  </a:lnTo>
                  <a:lnTo>
                    <a:pt x="22935" y="5884354"/>
                  </a:lnTo>
                  <a:lnTo>
                    <a:pt x="10376" y="5838669"/>
                  </a:lnTo>
                  <a:lnTo>
                    <a:pt x="2639" y="5791182"/>
                  </a:lnTo>
                  <a:lnTo>
                    <a:pt x="0" y="5742165"/>
                  </a:lnTo>
                  <a:lnTo>
                    <a:pt x="0" y="449833"/>
                  </a:lnTo>
                  <a:close/>
                </a:path>
              </a:pathLst>
            </a:custGeom>
            <a:ln w="12192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9665367" y="5768001"/>
              <a:ext cx="2148979" cy="85749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lang="ru-RU" b="1" spc="-5" dirty="0">
                  <a:cs typeface="Trebuchet MS"/>
                </a:rPr>
                <a:t>Потенциальный эффект </a:t>
              </a:r>
              <a:r>
                <a:rPr b="1" spc="-10" dirty="0" err="1">
                  <a:cs typeface="Trebuchet MS"/>
                </a:rPr>
                <a:t>проекта</a:t>
              </a:r>
              <a:r>
                <a:rPr lang="en-US" spc="-10" dirty="0" smtClean="0">
                  <a:cs typeface="Trebuchet MS"/>
                </a:rPr>
                <a:t>:</a:t>
              </a:r>
              <a:r>
                <a:rPr lang="ru-RU" spc="-10" dirty="0" smtClean="0">
                  <a:cs typeface="Trebuchet MS"/>
                </a:rPr>
                <a:t> </a:t>
              </a:r>
            </a:p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lang="ru-RU" spc="-10" dirty="0" smtClean="0">
                  <a:cs typeface="Trebuchet MS"/>
                </a:rPr>
                <a:t>12 млн. рублей</a:t>
              </a:r>
              <a:r>
                <a:rPr lang="ru-RU" spc="-10" dirty="0" smtClean="0">
                  <a:cs typeface="Trebuchet MS"/>
                </a:rPr>
                <a:t> в </a:t>
              </a:r>
              <a:r>
                <a:rPr lang="ru-RU" spc="-10" dirty="0">
                  <a:cs typeface="Trebuchet MS"/>
                </a:rPr>
                <a:t>месяц</a:t>
              </a:r>
              <a:endParaRPr dirty="0">
                <a:cs typeface="Trebuchet MS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9665367" y="3584307"/>
              <a:ext cx="2812668" cy="195292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b="1" spc="10" dirty="0">
                  <a:cs typeface="Trebuchet MS"/>
                </a:rPr>
                <a:t>Ключевыми</a:t>
              </a:r>
              <a:r>
                <a:rPr b="1" spc="-105" dirty="0">
                  <a:cs typeface="Trebuchet MS"/>
                </a:rPr>
                <a:t> </a:t>
              </a:r>
              <a:r>
                <a:rPr b="1" spc="-10" dirty="0">
                  <a:cs typeface="Trebuchet MS"/>
                </a:rPr>
                <a:t>рисками</a:t>
              </a:r>
              <a:endParaRPr b="1" dirty="0">
                <a:cs typeface="Trebuchet MS"/>
              </a:endParaRPr>
            </a:p>
            <a:p>
              <a:pPr marL="12700">
                <a:lnSpc>
                  <a:spcPct val="100000"/>
                </a:lnSpc>
              </a:pPr>
              <a:r>
                <a:rPr b="1" spc="-10" dirty="0">
                  <a:cs typeface="Trebuchet MS"/>
                </a:rPr>
                <a:t>проекта</a:t>
              </a:r>
              <a:r>
                <a:rPr b="1" spc="-90" dirty="0">
                  <a:cs typeface="Trebuchet MS"/>
                </a:rPr>
                <a:t> </a:t>
              </a:r>
              <a:r>
                <a:rPr spc="25" dirty="0">
                  <a:cs typeface="Trebuchet MS"/>
                </a:rPr>
                <a:t>являются:</a:t>
              </a:r>
              <a:endParaRPr dirty="0">
                <a:cs typeface="Trebuchet MS"/>
              </a:endParaRPr>
            </a:p>
            <a:p>
              <a:pPr marL="187960" marR="369570" indent="-175260">
                <a:lnSpc>
                  <a:spcPct val="100000"/>
                </a:lnSpc>
                <a:buFont typeface="Arial"/>
                <a:buChar char="•"/>
                <a:tabLst>
                  <a:tab pos="187960" algn="l"/>
                </a:tabLst>
              </a:pPr>
              <a:r>
                <a:rPr lang="ru-RU" spc="25" dirty="0">
                  <a:cs typeface="Trebuchet MS"/>
                </a:rPr>
                <a:t>Операционный риск</a:t>
              </a:r>
            </a:p>
            <a:p>
              <a:pPr marL="187960" marR="369570" indent="-175260">
                <a:lnSpc>
                  <a:spcPct val="100000"/>
                </a:lnSpc>
                <a:buFont typeface="Arial"/>
                <a:buChar char="•"/>
                <a:tabLst>
                  <a:tab pos="187960" algn="l"/>
                </a:tabLst>
              </a:pPr>
              <a:r>
                <a:rPr lang="ru-RU" spc="30" dirty="0">
                  <a:cs typeface="Trebuchet MS"/>
                </a:rPr>
                <a:t>Невозможность внедрения</a:t>
              </a:r>
            </a:p>
            <a:p>
              <a:pPr marL="187960" marR="369570" indent="-175260">
                <a:lnSpc>
                  <a:spcPct val="100000"/>
                </a:lnSpc>
                <a:buFont typeface="Arial"/>
                <a:buChar char="•"/>
                <a:tabLst>
                  <a:tab pos="187960" algn="l"/>
                </a:tabLst>
              </a:pPr>
              <a:r>
                <a:rPr lang="ru-RU" spc="30" dirty="0">
                  <a:cs typeface="Trebuchet MS"/>
                </a:rPr>
                <a:t>Недоверие к модели, бизнес-эффекту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96CE708-7B37-4049-9A0D-961A4DDE8051}"/>
              </a:ext>
            </a:extLst>
          </p:cNvPr>
          <p:cNvGrpSpPr/>
          <p:nvPr/>
        </p:nvGrpSpPr>
        <p:grpSpPr>
          <a:xfrm>
            <a:off x="4622800" y="2127250"/>
            <a:ext cx="3048000" cy="6553200"/>
            <a:chOff x="6437376" y="2157983"/>
            <a:chExt cx="2560320" cy="6494594"/>
          </a:xfrm>
        </p:grpSpPr>
        <p:sp>
          <p:nvSpPr>
            <p:cNvPr id="17" name="object 17"/>
            <p:cNvSpPr/>
            <p:nvPr/>
          </p:nvSpPr>
          <p:spPr>
            <a:xfrm>
              <a:off x="6437376" y="2460057"/>
              <a:ext cx="2560320" cy="6192520"/>
            </a:xfrm>
            <a:custGeom>
              <a:avLst/>
              <a:gdLst/>
              <a:ahLst/>
              <a:cxnLst/>
              <a:rect l="l" t="t" r="r" b="b"/>
              <a:pathLst>
                <a:path w="2560320" h="6192520">
                  <a:moveTo>
                    <a:pt x="2133600" y="0"/>
                  </a:moveTo>
                  <a:lnTo>
                    <a:pt x="426720" y="0"/>
                  </a:lnTo>
                  <a:lnTo>
                    <a:pt x="380217" y="2503"/>
                  </a:lnTo>
                  <a:lnTo>
                    <a:pt x="335166" y="9840"/>
                  </a:lnTo>
                  <a:lnTo>
                    <a:pt x="291827" y="21750"/>
                  </a:lnTo>
                  <a:lnTo>
                    <a:pt x="250461" y="37974"/>
                  </a:lnTo>
                  <a:lnTo>
                    <a:pt x="211327" y="58250"/>
                  </a:lnTo>
                  <a:lnTo>
                    <a:pt x="174686" y="82320"/>
                  </a:lnTo>
                  <a:lnTo>
                    <a:pt x="140798" y="109923"/>
                  </a:lnTo>
                  <a:lnTo>
                    <a:pt x="109923" y="140798"/>
                  </a:lnTo>
                  <a:lnTo>
                    <a:pt x="82320" y="174686"/>
                  </a:lnTo>
                  <a:lnTo>
                    <a:pt x="58250" y="211328"/>
                  </a:lnTo>
                  <a:lnTo>
                    <a:pt x="37974" y="250461"/>
                  </a:lnTo>
                  <a:lnTo>
                    <a:pt x="21750" y="291827"/>
                  </a:lnTo>
                  <a:lnTo>
                    <a:pt x="9840" y="335166"/>
                  </a:lnTo>
                  <a:lnTo>
                    <a:pt x="2503" y="380217"/>
                  </a:lnTo>
                  <a:lnTo>
                    <a:pt x="0" y="426719"/>
                  </a:lnTo>
                  <a:lnTo>
                    <a:pt x="0" y="5765279"/>
                  </a:lnTo>
                  <a:lnTo>
                    <a:pt x="2503" y="5811775"/>
                  </a:lnTo>
                  <a:lnTo>
                    <a:pt x="9840" y="5856822"/>
                  </a:lnTo>
                  <a:lnTo>
                    <a:pt x="21750" y="5900158"/>
                  </a:lnTo>
                  <a:lnTo>
                    <a:pt x="37974" y="5941523"/>
                  </a:lnTo>
                  <a:lnTo>
                    <a:pt x="58250" y="5980657"/>
                  </a:lnTo>
                  <a:lnTo>
                    <a:pt x="82320" y="6017300"/>
                  </a:lnTo>
                  <a:lnTo>
                    <a:pt x="109923" y="6051191"/>
                  </a:lnTo>
                  <a:lnTo>
                    <a:pt x="140798" y="6082069"/>
                  </a:lnTo>
                  <a:lnTo>
                    <a:pt x="174686" y="6109676"/>
                  </a:lnTo>
                  <a:lnTo>
                    <a:pt x="211328" y="6133749"/>
                  </a:lnTo>
                  <a:lnTo>
                    <a:pt x="250461" y="6154029"/>
                  </a:lnTo>
                  <a:lnTo>
                    <a:pt x="291827" y="6170256"/>
                  </a:lnTo>
                  <a:lnTo>
                    <a:pt x="335166" y="6182169"/>
                  </a:lnTo>
                  <a:lnTo>
                    <a:pt x="380217" y="6189507"/>
                  </a:lnTo>
                  <a:lnTo>
                    <a:pt x="426720" y="6192012"/>
                  </a:lnTo>
                  <a:lnTo>
                    <a:pt x="2133600" y="6192012"/>
                  </a:lnTo>
                  <a:lnTo>
                    <a:pt x="2180102" y="6189507"/>
                  </a:lnTo>
                  <a:lnTo>
                    <a:pt x="2225153" y="6182169"/>
                  </a:lnTo>
                  <a:lnTo>
                    <a:pt x="2268492" y="6170256"/>
                  </a:lnTo>
                  <a:lnTo>
                    <a:pt x="2309858" y="6154029"/>
                  </a:lnTo>
                  <a:lnTo>
                    <a:pt x="2348991" y="6133749"/>
                  </a:lnTo>
                  <a:lnTo>
                    <a:pt x="2385633" y="6109676"/>
                  </a:lnTo>
                  <a:lnTo>
                    <a:pt x="2419521" y="6082069"/>
                  </a:lnTo>
                  <a:lnTo>
                    <a:pt x="2450396" y="6051191"/>
                  </a:lnTo>
                  <a:lnTo>
                    <a:pt x="2477999" y="6017300"/>
                  </a:lnTo>
                  <a:lnTo>
                    <a:pt x="2502069" y="5980657"/>
                  </a:lnTo>
                  <a:lnTo>
                    <a:pt x="2522345" y="5941523"/>
                  </a:lnTo>
                  <a:lnTo>
                    <a:pt x="2538569" y="5900158"/>
                  </a:lnTo>
                  <a:lnTo>
                    <a:pt x="2550479" y="5856822"/>
                  </a:lnTo>
                  <a:lnTo>
                    <a:pt x="2557816" y="5811775"/>
                  </a:lnTo>
                  <a:lnTo>
                    <a:pt x="2560320" y="5765279"/>
                  </a:lnTo>
                  <a:lnTo>
                    <a:pt x="2560320" y="426719"/>
                  </a:lnTo>
                  <a:lnTo>
                    <a:pt x="2557816" y="380217"/>
                  </a:lnTo>
                  <a:lnTo>
                    <a:pt x="2550479" y="335166"/>
                  </a:lnTo>
                  <a:lnTo>
                    <a:pt x="2538569" y="291827"/>
                  </a:lnTo>
                  <a:lnTo>
                    <a:pt x="2522345" y="250461"/>
                  </a:lnTo>
                  <a:lnTo>
                    <a:pt x="2502069" y="211328"/>
                  </a:lnTo>
                  <a:lnTo>
                    <a:pt x="2477999" y="174686"/>
                  </a:lnTo>
                  <a:lnTo>
                    <a:pt x="2450396" y="140798"/>
                  </a:lnTo>
                  <a:lnTo>
                    <a:pt x="2419521" y="109923"/>
                  </a:lnTo>
                  <a:lnTo>
                    <a:pt x="2385633" y="82320"/>
                  </a:lnTo>
                  <a:lnTo>
                    <a:pt x="2348991" y="58250"/>
                  </a:lnTo>
                  <a:lnTo>
                    <a:pt x="2309858" y="37974"/>
                  </a:lnTo>
                  <a:lnTo>
                    <a:pt x="2268492" y="21750"/>
                  </a:lnTo>
                  <a:lnTo>
                    <a:pt x="2225153" y="9840"/>
                  </a:lnTo>
                  <a:lnTo>
                    <a:pt x="2180102" y="2503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37376" y="2157983"/>
              <a:ext cx="2560320" cy="6192520"/>
            </a:xfrm>
            <a:custGeom>
              <a:avLst/>
              <a:gdLst/>
              <a:ahLst/>
              <a:cxnLst/>
              <a:rect l="l" t="t" r="r" b="b"/>
              <a:pathLst>
                <a:path w="2560320" h="6192520">
                  <a:moveTo>
                    <a:pt x="0" y="426719"/>
                  </a:moveTo>
                  <a:lnTo>
                    <a:pt x="2503" y="380217"/>
                  </a:lnTo>
                  <a:lnTo>
                    <a:pt x="9840" y="335166"/>
                  </a:lnTo>
                  <a:lnTo>
                    <a:pt x="21750" y="291827"/>
                  </a:lnTo>
                  <a:lnTo>
                    <a:pt x="37974" y="250461"/>
                  </a:lnTo>
                  <a:lnTo>
                    <a:pt x="58250" y="211327"/>
                  </a:lnTo>
                  <a:lnTo>
                    <a:pt x="82320" y="174686"/>
                  </a:lnTo>
                  <a:lnTo>
                    <a:pt x="109923" y="140798"/>
                  </a:lnTo>
                  <a:lnTo>
                    <a:pt x="140798" y="109923"/>
                  </a:lnTo>
                  <a:lnTo>
                    <a:pt x="174686" y="82320"/>
                  </a:lnTo>
                  <a:lnTo>
                    <a:pt x="211327" y="58250"/>
                  </a:lnTo>
                  <a:lnTo>
                    <a:pt x="250461" y="37974"/>
                  </a:lnTo>
                  <a:lnTo>
                    <a:pt x="291827" y="21750"/>
                  </a:lnTo>
                  <a:lnTo>
                    <a:pt x="335166" y="9840"/>
                  </a:lnTo>
                  <a:lnTo>
                    <a:pt x="380217" y="2503"/>
                  </a:lnTo>
                  <a:lnTo>
                    <a:pt x="426720" y="0"/>
                  </a:lnTo>
                  <a:lnTo>
                    <a:pt x="2133600" y="0"/>
                  </a:lnTo>
                  <a:lnTo>
                    <a:pt x="2180102" y="2503"/>
                  </a:lnTo>
                  <a:lnTo>
                    <a:pt x="2225153" y="9840"/>
                  </a:lnTo>
                  <a:lnTo>
                    <a:pt x="2268492" y="21750"/>
                  </a:lnTo>
                  <a:lnTo>
                    <a:pt x="2309858" y="37974"/>
                  </a:lnTo>
                  <a:lnTo>
                    <a:pt x="2348991" y="58250"/>
                  </a:lnTo>
                  <a:lnTo>
                    <a:pt x="2385633" y="82320"/>
                  </a:lnTo>
                  <a:lnTo>
                    <a:pt x="2419521" y="109923"/>
                  </a:lnTo>
                  <a:lnTo>
                    <a:pt x="2450396" y="140798"/>
                  </a:lnTo>
                  <a:lnTo>
                    <a:pt x="2477999" y="174686"/>
                  </a:lnTo>
                  <a:lnTo>
                    <a:pt x="2502069" y="211328"/>
                  </a:lnTo>
                  <a:lnTo>
                    <a:pt x="2522345" y="250461"/>
                  </a:lnTo>
                  <a:lnTo>
                    <a:pt x="2538569" y="291827"/>
                  </a:lnTo>
                  <a:lnTo>
                    <a:pt x="2550479" y="335166"/>
                  </a:lnTo>
                  <a:lnTo>
                    <a:pt x="2557816" y="380217"/>
                  </a:lnTo>
                  <a:lnTo>
                    <a:pt x="2560320" y="426719"/>
                  </a:lnTo>
                  <a:lnTo>
                    <a:pt x="2560320" y="5765279"/>
                  </a:lnTo>
                  <a:lnTo>
                    <a:pt x="2557816" y="5811775"/>
                  </a:lnTo>
                  <a:lnTo>
                    <a:pt x="2550479" y="5856822"/>
                  </a:lnTo>
                  <a:lnTo>
                    <a:pt x="2538569" y="5900158"/>
                  </a:lnTo>
                  <a:lnTo>
                    <a:pt x="2522345" y="5941523"/>
                  </a:lnTo>
                  <a:lnTo>
                    <a:pt x="2502069" y="5980657"/>
                  </a:lnTo>
                  <a:lnTo>
                    <a:pt x="2477999" y="6017300"/>
                  </a:lnTo>
                  <a:lnTo>
                    <a:pt x="2450396" y="6051191"/>
                  </a:lnTo>
                  <a:lnTo>
                    <a:pt x="2419521" y="6082069"/>
                  </a:lnTo>
                  <a:lnTo>
                    <a:pt x="2385633" y="6109676"/>
                  </a:lnTo>
                  <a:lnTo>
                    <a:pt x="2348991" y="6133749"/>
                  </a:lnTo>
                  <a:lnTo>
                    <a:pt x="2309858" y="6154029"/>
                  </a:lnTo>
                  <a:lnTo>
                    <a:pt x="2268492" y="6170256"/>
                  </a:lnTo>
                  <a:lnTo>
                    <a:pt x="2225153" y="6182169"/>
                  </a:lnTo>
                  <a:lnTo>
                    <a:pt x="2180102" y="6189507"/>
                  </a:lnTo>
                  <a:lnTo>
                    <a:pt x="2133600" y="6192012"/>
                  </a:lnTo>
                  <a:lnTo>
                    <a:pt x="426720" y="6192012"/>
                  </a:lnTo>
                  <a:lnTo>
                    <a:pt x="380217" y="6189507"/>
                  </a:lnTo>
                  <a:lnTo>
                    <a:pt x="335166" y="6182169"/>
                  </a:lnTo>
                  <a:lnTo>
                    <a:pt x="291827" y="6170256"/>
                  </a:lnTo>
                  <a:lnTo>
                    <a:pt x="250461" y="6154029"/>
                  </a:lnTo>
                  <a:lnTo>
                    <a:pt x="211328" y="6133749"/>
                  </a:lnTo>
                  <a:lnTo>
                    <a:pt x="174686" y="6109676"/>
                  </a:lnTo>
                  <a:lnTo>
                    <a:pt x="140798" y="6082069"/>
                  </a:lnTo>
                  <a:lnTo>
                    <a:pt x="109923" y="6051191"/>
                  </a:lnTo>
                  <a:lnTo>
                    <a:pt x="82320" y="6017300"/>
                  </a:lnTo>
                  <a:lnTo>
                    <a:pt x="58250" y="5980657"/>
                  </a:lnTo>
                  <a:lnTo>
                    <a:pt x="37974" y="5941523"/>
                  </a:lnTo>
                  <a:lnTo>
                    <a:pt x="21750" y="5900158"/>
                  </a:lnTo>
                  <a:lnTo>
                    <a:pt x="9840" y="5856822"/>
                  </a:lnTo>
                  <a:lnTo>
                    <a:pt x="2503" y="5811775"/>
                  </a:lnTo>
                  <a:lnTo>
                    <a:pt x="0" y="5765279"/>
                  </a:lnTo>
                  <a:lnTo>
                    <a:pt x="0" y="426719"/>
                  </a:lnTo>
                  <a:close/>
                </a:path>
              </a:pathLst>
            </a:custGeom>
            <a:ln w="12192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6693407" y="5933910"/>
              <a:ext cx="2133807" cy="111143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lang="ru-RU" spc="40" dirty="0">
                  <a:cs typeface="Trebuchet MS"/>
                </a:rPr>
                <a:t>По результатам анализа отобраны </a:t>
              </a:r>
              <a:r>
                <a:rPr lang="ru-RU" b="1" spc="40" dirty="0">
                  <a:cs typeface="Trebuchet MS"/>
                </a:rPr>
                <a:t>наиболее приоритетные инициативы</a:t>
              </a:r>
            </a:p>
          </p:txBody>
        </p:sp>
      </p:grpSp>
      <p:sp>
        <p:nvSpPr>
          <p:cNvPr id="90" name="object 5">
            <a:extLst>
              <a:ext uri="{FF2B5EF4-FFF2-40B4-BE49-F238E27FC236}">
                <a16:creationId xmlns:a16="http://schemas.microsoft.com/office/drawing/2014/main" id="{90C3B16A-13A7-4A0A-8BD7-F93A9D7976CE}"/>
              </a:ext>
            </a:extLst>
          </p:cNvPr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D4758AD9-7566-4185-AF1E-3ECD6BFF4A8E}"/>
              </a:ext>
            </a:extLst>
          </p:cNvPr>
          <p:cNvSpPr txBox="1"/>
          <p:nvPr/>
        </p:nvSpPr>
        <p:spPr>
          <a:xfrm>
            <a:off x="812800" y="3575050"/>
            <a:ext cx="2590800" cy="31502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lang="ru-RU" b="1" spc="-10" dirty="0">
                <a:cs typeface="Arial"/>
              </a:rPr>
              <a:t>Цель</a:t>
            </a:r>
            <a:r>
              <a:rPr lang="ru-RU" spc="-10" dirty="0">
                <a:cs typeface="Arial"/>
              </a:rPr>
              <a:t> – максимизировать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lang="ru-RU" spc="-10" dirty="0">
                <a:cs typeface="Arial"/>
              </a:rPr>
              <a:t>выручку клиента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endParaRPr lang="ru-RU" spc="-1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lang="ru-RU" spc="-10" dirty="0">
                <a:cs typeface="Arial"/>
              </a:rPr>
              <a:t>Подход при анализе</a:t>
            </a:r>
            <a:r>
              <a:rPr lang="en-US" spc="-10" dirty="0">
                <a:cs typeface="Arial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r>
              <a:rPr lang="ru-RU" spc="-10" dirty="0">
                <a:cs typeface="Arial"/>
              </a:rPr>
              <a:t>Анализ используемых данных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r>
              <a:rPr lang="ru-RU" spc="-10" dirty="0">
                <a:cs typeface="Arial"/>
              </a:rPr>
              <a:t>Построение модели предсказания </a:t>
            </a:r>
            <a:r>
              <a:rPr lang="en-US" spc="-10" dirty="0">
                <a:cs typeface="Arial"/>
              </a:rPr>
              <a:t>ARPU</a:t>
            </a:r>
            <a:endParaRPr lang="ru-RU" spc="-1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r>
              <a:rPr lang="ru-RU" spc="-10" dirty="0">
                <a:cs typeface="Arial"/>
              </a:rPr>
              <a:t>Выявление зависимостей</a:t>
            </a:r>
            <a:endParaRPr lang="en-US" spc="-1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endParaRPr lang="ru-RU" spc="-10" dirty="0">
              <a:cs typeface="Arial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DE38F1-4C30-4F8C-8142-9F293789B3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66908C2-8752-4690-8475-196C161DF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432050"/>
            <a:ext cx="838200" cy="838200"/>
          </a:xfrm>
          <a:prstGeom prst="rect">
            <a:avLst/>
          </a:prstGeom>
        </p:spPr>
      </p:pic>
      <p:sp>
        <p:nvSpPr>
          <p:cNvPr id="31" name="object 5">
            <a:extLst>
              <a:ext uri="{FF2B5EF4-FFF2-40B4-BE49-F238E27FC236}">
                <a16:creationId xmlns:a16="http://schemas.microsoft.com/office/drawing/2014/main" id="{DC749036-5B33-4AA0-B0CC-422451007D34}"/>
              </a:ext>
            </a:extLst>
          </p:cNvPr>
          <p:cNvSpPr/>
          <p:nvPr/>
        </p:nvSpPr>
        <p:spPr>
          <a:xfrm>
            <a:off x="596899" y="309498"/>
            <a:ext cx="901701" cy="141352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AB3C84A7-1B35-473F-838A-FB3817FE925B}"/>
              </a:ext>
            </a:extLst>
          </p:cNvPr>
          <p:cNvSpPr txBox="1"/>
          <p:nvPr/>
        </p:nvSpPr>
        <p:spPr>
          <a:xfrm>
            <a:off x="584200" y="1"/>
            <a:ext cx="914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0" dirty="0">
                <a:latin typeface="Trebuchet MS" panose="020B0603020202020204" pitchFamily="34" charset="0"/>
                <a:cs typeface="Verdana"/>
              </a:rPr>
              <a:t>Р</a:t>
            </a:r>
            <a:r>
              <a:rPr b="1" spc="-125" dirty="0">
                <a:latin typeface="Trebuchet MS" panose="020B0603020202020204" pitchFamily="34" charset="0"/>
                <a:cs typeface="Verdana"/>
              </a:rPr>
              <a:t>е</a:t>
            </a:r>
            <a:r>
              <a:rPr b="1" spc="-114" dirty="0">
                <a:latin typeface="Trebuchet MS" panose="020B0603020202020204" pitchFamily="34" charset="0"/>
                <a:cs typeface="Verdana"/>
              </a:rPr>
              <a:t>з</a:t>
            </a:r>
            <a:r>
              <a:rPr b="1" spc="-180" dirty="0">
                <a:latin typeface="Trebuchet MS" panose="020B0603020202020204" pitchFamily="34" charset="0"/>
                <a:cs typeface="Verdana"/>
              </a:rPr>
              <a:t>юме</a:t>
            </a:r>
            <a:endParaRPr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7250"/>
            <a:ext cx="2997447" cy="6248400"/>
          </a:xfrm>
          <a:custGeom>
            <a:avLst/>
            <a:gdLst/>
            <a:ahLst/>
            <a:cxnLst/>
            <a:rect l="l" t="t" r="r" b="b"/>
            <a:pathLst>
              <a:path w="2700655" h="6192520">
                <a:moveTo>
                  <a:pt x="0" y="450088"/>
                </a:moveTo>
                <a:lnTo>
                  <a:pt x="2641" y="401052"/>
                </a:lnTo>
                <a:lnTo>
                  <a:pt x="10381" y="353544"/>
                </a:lnTo>
                <a:lnTo>
                  <a:pt x="22945" y="307839"/>
                </a:lnTo>
                <a:lnTo>
                  <a:pt x="40060" y="264212"/>
                </a:lnTo>
                <a:lnTo>
                  <a:pt x="61450" y="222936"/>
                </a:lnTo>
                <a:lnTo>
                  <a:pt x="86841" y="184288"/>
                </a:lnTo>
                <a:lnTo>
                  <a:pt x="115958" y="148541"/>
                </a:lnTo>
                <a:lnTo>
                  <a:pt x="148528" y="115970"/>
                </a:lnTo>
                <a:lnTo>
                  <a:pt x="184274" y="86851"/>
                </a:lnTo>
                <a:lnTo>
                  <a:pt x="222923" y="61458"/>
                </a:lnTo>
                <a:lnTo>
                  <a:pt x="264200" y="40066"/>
                </a:lnTo>
                <a:lnTo>
                  <a:pt x="307831" y="22949"/>
                </a:lnTo>
                <a:lnTo>
                  <a:pt x="353541" y="10382"/>
                </a:lnTo>
                <a:lnTo>
                  <a:pt x="401056" y="2641"/>
                </a:lnTo>
                <a:lnTo>
                  <a:pt x="450100" y="0"/>
                </a:lnTo>
                <a:lnTo>
                  <a:pt x="2250440" y="0"/>
                </a:lnTo>
                <a:lnTo>
                  <a:pt x="2299475" y="2641"/>
                </a:lnTo>
                <a:lnTo>
                  <a:pt x="2346983" y="10382"/>
                </a:lnTo>
                <a:lnTo>
                  <a:pt x="2392688" y="22949"/>
                </a:lnTo>
                <a:lnTo>
                  <a:pt x="2436315" y="40066"/>
                </a:lnTo>
                <a:lnTo>
                  <a:pt x="2477591" y="61458"/>
                </a:lnTo>
                <a:lnTo>
                  <a:pt x="2516239" y="86851"/>
                </a:lnTo>
                <a:lnTo>
                  <a:pt x="2551986" y="115970"/>
                </a:lnTo>
                <a:lnTo>
                  <a:pt x="2584557" y="148541"/>
                </a:lnTo>
                <a:lnTo>
                  <a:pt x="2613676" y="184288"/>
                </a:lnTo>
                <a:lnTo>
                  <a:pt x="2639069" y="222936"/>
                </a:lnTo>
                <a:lnTo>
                  <a:pt x="2660461" y="264212"/>
                </a:lnTo>
                <a:lnTo>
                  <a:pt x="2677578" y="307839"/>
                </a:lnTo>
                <a:lnTo>
                  <a:pt x="2690145" y="353544"/>
                </a:lnTo>
                <a:lnTo>
                  <a:pt x="2697886" y="401052"/>
                </a:lnTo>
                <a:lnTo>
                  <a:pt x="2700528" y="450088"/>
                </a:lnTo>
                <a:lnTo>
                  <a:pt x="2700528" y="5741911"/>
                </a:lnTo>
                <a:lnTo>
                  <a:pt x="2697886" y="5790955"/>
                </a:lnTo>
                <a:lnTo>
                  <a:pt x="2690145" y="5838470"/>
                </a:lnTo>
                <a:lnTo>
                  <a:pt x="2677578" y="5884180"/>
                </a:lnTo>
                <a:lnTo>
                  <a:pt x="2660461" y="5927811"/>
                </a:lnTo>
                <a:lnTo>
                  <a:pt x="2639069" y="5969088"/>
                </a:lnTo>
                <a:lnTo>
                  <a:pt x="2613676" y="6007737"/>
                </a:lnTo>
                <a:lnTo>
                  <a:pt x="2584557" y="6043483"/>
                </a:lnTo>
                <a:lnTo>
                  <a:pt x="2551986" y="6076053"/>
                </a:lnTo>
                <a:lnTo>
                  <a:pt x="2516239" y="6105170"/>
                </a:lnTo>
                <a:lnTo>
                  <a:pt x="2477591" y="6130561"/>
                </a:lnTo>
                <a:lnTo>
                  <a:pt x="2436315" y="6151951"/>
                </a:lnTo>
                <a:lnTo>
                  <a:pt x="2392688" y="6169066"/>
                </a:lnTo>
                <a:lnTo>
                  <a:pt x="2346983" y="6181630"/>
                </a:lnTo>
                <a:lnTo>
                  <a:pt x="2299475" y="6189370"/>
                </a:lnTo>
                <a:lnTo>
                  <a:pt x="2250440" y="6192012"/>
                </a:lnTo>
                <a:lnTo>
                  <a:pt x="450100" y="6192012"/>
                </a:lnTo>
                <a:lnTo>
                  <a:pt x="401056" y="6189370"/>
                </a:lnTo>
                <a:lnTo>
                  <a:pt x="353541" y="6181630"/>
                </a:lnTo>
                <a:lnTo>
                  <a:pt x="307831" y="6169066"/>
                </a:lnTo>
                <a:lnTo>
                  <a:pt x="264200" y="6151951"/>
                </a:lnTo>
                <a:lnTo>
                  <a:pt x="222923" y="6130561"/>
                </a:lnTo>
                <a:lnTo>
                  <a:pt x="184274" y="6105170"/>
                </a:lnTo>
                <a:lnTo>
                  <a:pt x="148528" y="6076053"/>
                </a:lnTo>
                <a:lnTo>
                  <a:pt x="115958" y="6043483"/>
                </a:lnTo>
                <a:lnTo>
                  <a:pt x="86841" y="6007737"/>
                </a:lnTo>
                <a:lnTo>
                  <a:pt x="61450" y="5969088"/>
                </a:lnTo>
                <a:lnTo>
                  <a:pt x="40060" y="5927811"/>
                </a:lnTo>
                <a:lnTo>
                  <a:pt x="22945" y="5884180"/>
                </a:lnTo>
                <a:lnTo>
                  <a:pt x="10381" y="5838470"/>
                </a:lnTo>
                <a:lnTo>
                  <a:pt x="2641" y="5790955"/>
                </a:lnTo>
                <a:lnTo>
                  <a:pt x="0" y="5741911"/>
                </a:lnTo>
                <a:lnTo>
                  <a:pt x="0" y="450088"/>
                </a:lnTo>
                <a:close/>
              </a:path>
            </a:pathLst>
          </a:custGeom>
          <a:ln w="12192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43F6BD4B-D989-4EB1-9655-90703D50A5BB}"/>
              </a:ext>
            </a:extLst>
          </p:cNvPr>
          <p:cNvSpPr txBox="1"/>
          <p:nvPr/>
        </p:nvSpPr>
        <p:spPr>
          <a:xfrm>
            <a:off x="4851399" y="3575050"/>
            <a:ext cx="2629367" cy="257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lang="ru-RU" spc="-10" dirty="0">
                <a:cs typeface="Arial"/>
              </a:rPr>
              <a:t>Подход при анализе</a:t>
            </a:r>
            <a:r>
              <a:rPr lang="en-US" spc="-10" dirty="0">
                <a:cs typeface="Arial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r>
              <a:rPr lang="ru-RU" spc="-10" dirty="0">
                <a:cs typeface="Arial"/>
              </a:rPr>
              <a:t>Постановка гипотезы на </a:t>
            </a:r>
            <a:r>
              <a:rPr lang="ru-RU" spc="-10" dirty="0" smtClean="0">
                <a:cs typeface="Arial"/>
              </a:rPr>
              <a:t>основе модели предсказания </a:t>
            </a:r>
            <a:r>
              <a:rPr lang="en-US" spc="-10" dirty="0" smtClean="0">
                <a:cs typeface="Arial"/>
              </a:rPr>
              <a:t>ARPU</a:t>
            </a:r>
            <a:endParaRPr lang="ru-RU" spc="-10" dirty="0" smtClean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r>
              <a:rPr lang="ru-RU" spc="-10" dirty="0" smtClean="0">
                <a:cs typeface="Arial"/>
              </a:rPr>
              <a:t>Статистическая </a:t>
            </a:r>
            <a:r>
              <a:rPr lang="ru-RU" spc="-10" dirty="0">
                <a:cs typeface="Arial"/>
              </a:rPr>
              <a:t>проверка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r>
              <a:rPr lang="ru-RU" spc="-10" dirty="0">
                <a:cs typeface="Arial"/>
              </a:rPr>
              <a:t>Оценка эффекта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endParaRPr lang="en-US" spc="-1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5420" algn="l"/>
              </a:tabLst>
            </a:pPr>
            <a:endParaRPr lang="ru-RU" spc="-10" dirty="0">
              <a:cs typeface="Arial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1D7031F-D49A-4130-BEBD-33BCF8A04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578100"/>
            <a:ext cx="701645" cy="685800"/>
          </a:xfrm>
          <a:prstGeom prst="rect">
            <a:avLst/>
          </a:prstGeom>
        </p:spPr>
      </p:pic>
      <p:sp>
        <p:nvSpPr>
          <p:cNvPr id="43" name="object 71">
            <a:extLst>
              <a:ext uri="{FF2B5EF4-FFF2-40B4-BE49-F238E27FC236}">
                <a16:creationId xmlns:a16="http://schemas.microsoft.com/office/drawing/2014/main" id="{7AE7D5FE-95E0-48AE-8A7A-9AB6C88BB223}"/>
              </a:ext>
            </a:extLst>
          </p:cNvPr>
          <p:cNvSpPr txBox="1"/>
          <p:nvPr/>
        </p:nvSpPr>
        <p:spPr>
          <a:xfrm>
            <a:off x="812800" y="6470650"/>
            <a:ext cx="248267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pc="40" dirty="0">
                <a:cs typeface="Trebuchet MS"/>
              </a:rPr>
              <a:t>По результатам анализа выявлены </a:t>
            </a:r>
            <a:r>
              <a:rPr lang="ru-RU" b="1" spc="40" dirty="0">
                <a:cs typeface="Trebuchet MS"/>
              </a:rPr>
              <a:t>наиболее значимые зависимости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EE4AD7F-660A-4415-9D53-316663E5E7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2508250"/>
            <a:ext cx="920749" cy="920749"/>
          </a:xfrm>
          <a:prstGeom prst="rect">
            <a:avLst/>
          </a:prstGeom>
        </p:spPr>
      </p:pic>
      <p:sp>
        <p:nvSpPr>
          <p:cNvPr id="27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050" spc="5" dirty="0" smtClean="0">
                <a:latin typeface="Trebuchet MS"/>
                <a:cs typeface="Trebuchet MS"/>
              </a:rPr>
              <a:t>* - на предоставленной базе абонентов</a:t>
            </a:r>
            <a:endParaRPr sz="1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4489450"/>
            <a:ext cx="7543800" cy="43370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40322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0A7565-0874-486A-B623-AFFE250C6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36600" y="3041650"/>
            <a:ext cx="7664908" cy="2734467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Выявление и анализ ини</a:t>
            </a:r>
            <a:r>
              <a:rPr lang="ru-RU" sz="2800" b="1" spc="65" dirty="0">
                <a:solidFill>
                  <a:schemeClr val="bg1"/>
                </a:solidFill>
                <a:latin typeface="Trebuchet MS"/>
                <a:cs typeface="Trebuchet MS"/>
              </a:rPr>
              <a:t>циатив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solidFill>
                  <a:schemeClr val="bg1"/>
                </a:solidFill>
                <a:latin typeface="Trebuchet MS"/>
                <a:cs typeface="Trebuchet MS"/>
              </a:rPr>
              <a:t>Риски и внедрение</a:t>
            </a:r>
            <a:endParaRPr lang="ru-RU"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41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-20" dirty="0"/>
              <a:t>Основа анализа – динамика </a:t>
            </a:r>
            <a:r>
              <a:rPr lang="en-US" spc="-20" dirty="0" smtClean="0"/>
              <a:t>ARPU</a:t>
            </a:r>
            <a:r>
              <a:rPr lang="ru-RU" spc="-20" dirty="0" smtClean="0"/>
              <a:t> </a:t>
            </a:r>
            <a:r>
              <a:rPr lang="ru-RU" spc="-20" dirty="0"/>
              <a:t>каждого конкретного абонента. </a:t>
            </a:r>
            <a:br>
              <a:rPr lang="ru-RU" spc="-20" dirty="0"/>
            </a:br>
            <a:r>
              <a:rPr lang="ru-RU" spc="-20" dirty="0"/>
              <a:t>Н</a:t>
            </a:r>
            <a:r>
              <a:rPr lang="ru-RU" spc="-20" dirty="0" smtClean="0"/>
              <a:t>еобходимо </a:t>
            </a:r>
            <a:r>
              <a:rPr lang="ru-RU" spc="-20" dirty="0"/>
              <a:t>учесть влияние маркетинговой коммуникации на абонента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">
            <a:extLst>
              <a:ext uri="{FF2B5EF4-FFF2-40B4-BE49-F238E27FC236}">
                <a16:creationId xmlns:a16="http://schemas.microsoft.com/office/drawing/2014/main" id="{BB20A6E3-474C-48C8-A9A7-A0BEE0A26B23}"/>
              </a:ext>
            </a:extLst>
          </p:cNvPr>
          <p:cNvSpPr/>
          <p:nvPr/>
        </p:nvSpPr>
        <p:spPr>
          <a:xfrm flipV="1">
            <a:off x="5689600" y="1593850"/>
            <a:ext cx="2624455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8">
            <a:extLst>
              <a:ext uri="{FF2B5EF4-FFF2-40B4-BE49-F238E27FC236}">
                <a16:creationId xmlns:a16="http://schemas.microsoft.com/office/drawing/2014/main" id="{EA0EDD3E-8CC2-488C-9140-A92E384ECEF8}"/>
              </a:ext>
            </a:extLst>
          </p:cNvPr>
          <p:cNvSpPr/>
          <p:nvPr/>
        </p:nvSpPr>
        <p:spPr>
          <a:xfrm>
            <a:off x="584200" y="4946650"/>
            <a:ext cx="7771765" cy="0"/>
          </a:xfrm>
          <a:custGeom>
            <a:avLst/>
            <a:gdLst/>
            <a:ahLst/>
            <a:cxnLst/>
            <a:rect l="l" t="t" r="r" b="b"/>
            <a:pathLst>
              <a:path w="7771765">
                <a:moveTo>
                  <a:pt x="0" y="0"/>
                </a:moveTo>
                <a:lnTo>
                  <a:pt x="7771510" y="0"/>
                </a:lnTo>
              </a:path>
            </a:pathLst>
          </a:custGeom>
          <a:ln w="28956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F27B28B4-987A-433A-84F1-E21CAE6C1ED6}"/>
              </a:ext>
            </a:extLst>
          </p:cNvPr>
          <p:cNvSpPr txBox="1"/>
          <p:nvPr/>
        </p:nvSpPr>
        <p:spPr>
          <a:xfrm>
            <a:off x="2794000" y="1517650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b="1" spc="-210" dirty="0" smtClean="0">
                <a:latin typeface="Verdana"/>
                <a:cs typeface="Verdana"/>
              </a:rPr>
              <a:t>1. Структура </a:t>
            </a:r>
            <a:r>
              <a:rPr lang="ru-RU" b="1" spc="-210" dirty="0">
                <a:latin typeface="Verdana"/>
                <a:cs typeface="Verdana"/>
              </a:rPr>
              <a:t>данных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DA33AE7-CBAD-4E35-A147-7838D665993F}"/>
              </a:ext>
            </a:extLst>
          </p:cNvPr>
          <p:cNvGrpSpPr/>
          <p:nvPr/>
        </p:nvGrpSpPr>
        <p:grpSpPr>
          <a:xfrm>
            <a:off x="9194800" y="1822450"/>
            <a:ext cx="3048000" cy="5881328"/>
            <a:chOff x="9042400" y="1893316"/>
            <a:chExt cx="3048000" cy="5881328"/>
          </a:xfrm>
        </p:grpSpPr>
        <p:sp>
          <p:nvSpPr>
            <p:cNvPr id="223" name="object 49">
              <a:extLst>
                <a:ext uri="{FF2B5EF4-FFF2-40B4-BE49-F238E27FC236}">
                  <a16:creationId xmlns:a16="http://schemas.microsoft.com/office/drawing/2014/main" id="{66EBF7D8-96A3-4683-91C2-5A539262FC64}"/>
                </a:ext>
              </a:extLst>
            </p:cNvPr>
            <p:cNvSpPr/>
            <p:nvPr/>
          </p:nvSpPr>
          <p:spPr>
            <a:xfrm>
              <a:off x="9150604" y="1893316"/>
              <a:ext cx="1277620" cy="304800"/>
            </a:xfrm>
            <a:custGeom>
              <a:avLst/>
              <a:gdLst/>
              <a:ahLst/>
              <a:cxnLst/>
              <a:rect l="l" t="t" r="r" b="b"/>
              <a:pathLst>
                <a:path w="1277620" h="304800">
                  <a:moveTo>
                    <a:pt x="102171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77112" y="304800"/>
                  </a:lnTo>
                  <a:lnTo>
                    <a:pt x="10217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50">
              <a:extLst>
                <a:ext uri="{FF2B5EF4-FFF2-40B4-BE49-F238E27FC236}">
                  <a16:creationId xmlns:a16="http://schemas.microsoft.com/office/drawing/2014/main" id="{F1FD5EA1-57C2-4B28-996D-29F18A573442}"/>
                </a:ext>
              </a:extLst>
            </p:cNvPr>
            <p:cNvSpPr txBox="1"/>
            <p:nvPr/>
          </p:nvSpPr>
          <p:spPr>
            <a:xfrm>
              <a:off x="9239377" y="1894587"/>
              <a:ext cx="662940" cy="2891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b="1" spc="-200" dirty="0">
                  <a:cs typeface="Verdana"/>
                </a:rPr>
                <a:t>Вывод</a:t>
              </a:r>
              <a:endParaRPr sz="1600" dirty="0">
                <a:cs typeface="Verdana"/>
              </a:endParaRPr>
            </a:p>
          </p:txBody>
        </p:sp>
        <p:sp>
          <p:nvSpPr>
            <p:cNvPr id="233" name="object 59">
              <a:extLst>
                <a:ext uri="{FF2B5EF4-FFF2-40B4-BE49-F238E27FC236}">
                  <a16:creationId xmlns:a16="http://schemas.microsoft.com/office/drawing/2014/main" id="{4CA056D2-BDFB-4EB1-AFCF-65CB651CF6CD}"/>
                </a:ext>
              </a:extLst>
            </p:cNvPr>
            <p:cNvSpPr txBox="1"/>
            <p:nvPr/>
          </p:nvSpPr>
          <p:spPr>
            <a:xfrm>
              <a:off x="9042400" y="2198117"/>
              <a:ext cx="3048000" cy="5576527"/>
            </a:xfrm>
            <a:prstGeom prst="rect">
              <a:avLst/>
            </a:prstGeom>
            <a:solidFill>
              <a:srgbClr val="D9D9D9"/>
            </a:solidFill>
          </p:spPr>
          <p:txBody>
            <a:bodyPr vert="horz" wrap="square" lIns="0" tIns="158115" rIns="0" bIns="0" rtlCol="0">
              <a:spAutoFit/>
            </a:bodyPr>
            <a:lstStyle/>
            <a:p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1600" spc="-5" dirty="0">
                  <a:cs typeface="Arial"/>
                </a:rPr>
                <a:t>При анализе необходимо отталкиваться от динамики выручки для каждого конкретного абонента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1600" spc="-5" dirty="0">
                  <a:cs typeface="Arial"/>
                </a:rPr>
                <a:t>Необходимо учесть влияние маркетинговой коммуникации на динамику</a:t>
              </a:r>
              <a:r>
                <a:rPr lang="en-US" sz="1600" spc="-5" dirty="0">
                  <a:cs typeface="Arial"/>
                </a:rPr>
                <a:t> ARPU</a:t>
              </a:r>
              <a:r>
                <a:rPr lang="ru-RU" sz="1600" spc="-5" dirty="0">
                  <a:cs typeface="Arial"/>
                </a:rPr>
                <a:t> абонента </a:t>
              </a: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endParaRPr lang="ru-RU" sz="1600" spc="-5" dirty="0">
                <a:cs typeface="Arial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ru-RU" sz="1600" spc="-5" dirty="0" smtClean="0">
                  <a:cs typeface="Arial"/>
                </a:rPr>
                <a:t>Отдельно</a:t>
              </a:r>
              <a:r>
                <a:rPr lang="en-US" sz="1600" spc="-5" dirty="0" smtClean="0">
                  <a:cs typeface="Arial"/>
                </a:rPr>
                <a:t> </a:t>
              </a:r>
              <a:r>
                <a:rPr lang="ru-RU" sz="1600" spc="-5" dirty="0">
                  <a:cs typeface="Arial"/>
                </a:rPr>
                <a:t>рассмотреть возможность улучшения коммуникации по результатам анализа</a:t>
              </a:r>
            </a:p>
            <a:p>
              <a:pPr>
                <a:lnSpc>
                  <a:spcPct val="100000"/>
                </a:lnSpc>
                <a:spcBef>
                  <a:spcPts val="25"/>
                </a:spcBef>
                <a:buFont typeface="Arial"/>
                <a:buChar char="•"/>
              </a:pPr>
              <a:endParaRPr lang="ru-RU" sz="1600" dirty="0">
                <a:cs typeface="Times New Roman"/>
              </a:endParaRPr>
            </a:p>
          </p:txBody>
        </p:sp>
      </p:grpSp>
      <p:sp>
        <p:nvSpPr>
          <p:cNvPr id="246" name="object 6">
            <a:extLst>
              <a:ext uri="{FF2B5EF4-FFF2-40B4-BE49-F238E27FC236}">
                <a16:creationId xmlns:a16="http://schemas.microsoft.com/office/drawing/2014/main" id="{884FE0EB-9EBF-4B4E-ACB1-98BD213F081E}"/>
              </a:ext>
            </a:extLst>
          </p:cNvPr>
          <p:cNvSpPr/>
          <p:nvPr/>
        </p:nvSpPr>
        <p:spPr>
          <a:xfrm>
            <a:off x="584200" y="1670050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1862454">
                <a:moveTo>
                  <a:pt x="0" y="0"/>
                </a:moveTo>
                <a:lnTo>
                  <a:pt x="1862201" y="0"/>
                </a:lnTo>
              </a:path>
            </a:pathLst>
          </a:custGeom>
          <a:ln w="2895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16">
            <a:extLst>
              <a:ext uri="{FF2B5EF4-FFF2-40B4-BE49-F238E27FC236}">
                <a16:creationId xmlns:a16="http://schemas.microsoft.com/office/drawing/2014/main" id="{D4758AD9-7566-4185-AF1E-3ECD6BFF4A8E}"/>
              </a:ext>
            </a:extLst>
          </p:cNvPr>
          <p:cNvSpPr txBox="1"/>
          <p:nvPr/>
        </p:nvSpPr>
        <p:spPr>
          <a:xfrm>
            <a:off x="584200" y="1822450"/>
            <a:ext cx="84582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lang="ru-RU" spc="-10" dirty="0">
                <a:cs typeface="Arial"/>
              </a:rPr>
              <a:t>Сбор данных </a:t>
            </a:r>
            <a:r>
              <a:rPr lang="ru-RU" spc="-10" dirty="0" smtClean="0">
                <a:cs typeface="Arial"/>
              </a:rPr>
              <a:t>происходил </a:t>
            </a:r>
            <a:r>
              <a:rPr lang="ru-RU" spc="-10" dirty="0">
                <a:cs typeface="Arial"/>
              </a:rPr>
              <a:t>относительно даты маркетинговой </a:t>
            </a:r>
            <a:r>
              <a:rPr lang="ru-RU" spc="-10" dirty="0" smtClean="0">
                <a:cs typeface="Arial"/>
              </a:rPr>
              <a:t>коммуникации</a:t>
            </a:r>
            <a:endParaRPr lang="ru-RU" spc="-10" dirty="0">
              <a:cs typeface="Arial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A519A81-DD22-4A70-A82C-5633265E83B2}"/>
              </a:ext>
            </a:extLst>
          </p:cNvPr>
          <p:cNvGrpSpPr/>
          <p:nvPr/>
        </p:nvGrpSpPr>
        <p:grpSpPr>
          <a:xfrm>
            <a:off x="584200" y="5099050"/>
            <a:ext cx="7924799" cy="595264"/>
            <a:chOff x="584199" y="3346450"/>
            <a:chExt cx="7924799" cy="595264"/>
          </a:xfrm>
        </p:grpSpPr>
        <p:sp>
          <p:nvSpPr>
            <p:cNvPr id="186" name="object 12">
              <a:extLst>
                <a:ext uri="{FF2B5EF4-FFF2-40B4-BE49-F238E27FC236}">
                  <a16:creationId xmlns:a16="http://schemas.microsoft.com/office/drawing/2014/main" id="{8D64C8D6-9A20-4263-A64A-592374D83A7C}"/>
                </a:ext>
              </a:extLst>
            </p:cNvPr>
            <p:cNvSpPr/>
            <p:nvPr/>
          </p:nvSpPr>
          <p:spPr>
            <a:xfrm>
              <a:off x="584200" y="3498850"/>
              <a:ext cx="1905000" cy="76200"/>
            </a:xfrm>
            <a:custGeom>
              <a:avLst/>
              <a:gdLst/>
              <a:ahLst/>
              <a:cxnLst/>
              <a:rect l="l" t="t" r="r" b="b"/>
              <a:pathLst>
                <a:path w="1591945">
                  <a:moveTo>
                    <a:pt x="0" y="0"/>
                  </a:moveTo>
                  <a:lnTo>
                    <a:pt x="1591817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4">
              <a:extLst>
                <a:ext uri="{FF2B5EF4-FFF2-40B4-BE49-F238E27FC236}">
                  <a16:creationId xmlns:a16="http://schemas.microsoft.com/office/drawing/2014/main" id="{547DA2B4-9B56-4589-A67E-94B898210F4E}"/>
                </a:ext>
              </a:extLst>
            </p:cNvPr>
            <p:cNvSpPr txBox="1"/>
            <p:nvPr/>
          </p:nvSpPr>
          <p:spPr>
            <a:xfrm>
              <a:off x="2336800" y="3346450"/>
              <a:ext cx="414401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b="1" spc="-210" dirty="0" smtClean="0">
                  <a:latin typeface="Verdana"/>
                  <a:cs typeface="Verdana"/>
                </a:rPr>
                <a:t>2. Учет </a:t>
              </a:r>
              <a:r>
                <a:rPr lang="ru-RU" b="1" spc="-210" dirty="0">
                  <a:latin typeface="Verdana"/>
                  <a:cs typeface="Verdana"/>
                </a:rPr>
                <a:t>влияния бизнес-процессов</a:t>
              </a:r>
              <a:r>
                <a:rPr lang="ru-RU" sz="1800" b="1" spc="-210" dirty="0">
                  <a:latin typeface="Verdana"/>
                  <a:cs typeface="Verdana"/>
                </a:rPr>
                <a:t> 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251" name="object 12">
              <a:extLst>
                <a:ext uri="{FF2B5EF4-FFF2-40B4-BE49-F238E27FC236}">
                  <a16:creationId xmlns:a16="http://schemas.microsoft.com/office/drawing/2014/main" id="{9CDE639F-03BF-4351-B81B-AD7D9868F72D}"/>
                </a:ext>
              </a:extLst>
            </p:cNvPr>
            <p:cNvSpPr/>
            <p:nvPr/>
          </p:nvSpPr>
          <p:spPr>
            <a:xfrm>
              <a:off x="6527800" y="3498850"/>
              <a:ext cx="1718310" cy="76200"/>
            </a:xfrm>
            <a:custGeom>
              <a:avLst/>
              <a:gdLst/>
              <a:ahLst/>
              <a:cxnLst/>
              <a:rect l="l" t="t" r="r" b="b"/>
              <a:pathLst>
                <a:path w="1591945">
                  <a:moveTo>
                    <a:pt x="0" y="0"/>
                  </a:moveTo>
                  <a:lnTo>
                    <a:pt x="1591817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16">
              <a:extLst>
                <a:ext uri="{FF2B5EF4-FFF2-40B4-BE49-F238E27FC236}">
                  <a16:creationId xmlns:a16="http://schemas.microsoft.com/office/drawing/2014/main" id="{867CAC20-46DB-49F8-B28D-6F05F8EA6018}"/>
                </a:ext>
              </a:extLst>
            </p:cNvPr>
            <p:cNvSpPr txBox="1"/>
            <p:nvPr/>
          </p:nvSpPr>
          <p:spPr>
            <a:xfrm>
              <a:off x="584199" y="3651250"/>
              <a:ext cx="7924799" cy="2904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85420" algn="l"/>
                </a:tabLst>
              </a:pPr>
              <a:r>
                <a:rPr lang="ru-RU" spc="-10" dirty="0">
                  <a:cs typeface="Arial"/>
                </a:rPr>
                <a:t>Дата коммуникация с абонентами распределена по времени</a:t>
              </a:r>
              <a:endParaRPr dirty="0">
                <a:cs typeface="Arial"/>
              </a:endParaRPr>
            </a:p>
          </p:txBody>
        </p:sp>
      </p:grpSp>
      <p:sp>
        <p:nvSpPr>
          <p:cNvPr id="278" name="Равнобедренный треугольник 277">
            <a:extLst>
              <a:ext uri="{FF2B5EF4-FFF2-40B4-BE49-F238E27FC236}">
                <a16:creationId xmlns:a16="http://schemas.microsoft.com/office/drawing/2014/main" id="{B272B900-C732-4305-B4A1-65C15665B790}"/>
              </a:ext>
            </a:extLst>
          </p:cNvPr>
          <p:cNvSpPr/>
          <p:nvPr/>
        </p:nvSpPr>
        <p:spPr>
          <a:xfrm rot="5400000">
            <a:off x="5765800" y="4641850"/>
            <a:ext cx="63246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3721100" y="289823"/>
            <a:ext cx="4102100" cy="237227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3708400" y="1"/>
            <a:ext cx="58340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Шаг1</a:t>
            </a:r>
            <a:r>
              <a:rPr lang="en-US" b="1" dirty="0">
                <a:latin typeface="Trebuchet MS" panose="020B0603020202020204" pitchFamily="34" charset="0"/>
                <a:cs typeface="Verdana"/>
              </a:rPr>
              <a:t>: </a:t>
            </a:r>
            <a:r>
              <a:rPr lang="ru-RU" b="1" dirty="0">
                <a:latin typeface="Trebuchet MS" panose="020B0603020202020204" pitchFamily="34" charset="0"/>
                <a:cs typeface="Verdana"/>
              </a:rPr>
              <a:t>анализ используемых данных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2921000" cy="389627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4234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Подход к анализу данных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B6C0E9F-1904-4D2D-8835-84B6083E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4" y="2222444"/>
            <a:ext cx="7928932" cy="222435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5B9BC5B-3A4E-41BB-B4F4-6867038F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3" y="5784850"/>
            <a:ext cx="7797437" cy="2209800"/>
          </a:xfrm>
          <a:prstGeom prst="rect">
            <a:avLst/>
          </a:prstGeom>
        </p:spPr>
      </p:pic>
      <p:sp>
        <p:nvSpPr>
          <p:cNvPr id="31" name="object 16">
            <a:extLst>
              <a:ext uri="{FF2B5EF4-FFF2-40B4-BE49-F238E27FC236}">
                <a16:creationId xmlns:a16="http://schemas.microsoft.com/office/drawing/2014/main" id="{D4758AD9-7566-4185-AF1E-3ECD6BFF4A8E}"/>
              </a:ext>
            </a:extLst>
          </p:cNvPr>
          <p:cNvSpPr txBox="1"/>
          <p:nvPr/>
        </p:nvSpPr>
        <p:spPr>
          <a:xfrm>
            <a:off x="584200" y="4560992"/>
            <a:ext cx="84582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lang="ru-RU" spc="-10" dirty="0" smtClean="0">
                <a:cs typeface="Arial"/>
              </a:rPr>
              <a:t>Промежуток </a:t>
            </a:r>
            <a:r>
              <a:rPr lang="ru-RU" spc="-10" dirty="0">
                <a:cs typeface="Arial"/>
              </a:rPr>
              <a:t>сбора данных варьируется в районе 6 месяцев</a:t>
            </a:r>
          </a:p>
        </p:txBody>
      </p:sp>
    </p:spTree>
    <p:extLst>
      <p:ext uri="{BB962C8B-B14F-4D97-AF65-F5344CB8AC3E}">
        <p14:creationId xmlns:p14="http://schemas.microsoft.com/office/powerpoint/2010/main" val="23091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04214"/>
            <a:ext cx="117983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lang="ru-RU" spc="-20" dirty="0"/>
              <a:t>Подход для выявления зависимостей основан на важности признаков модели </a:t>
            </a:r>
            <a:r>
              <a:rPr lang="en-US" spc="-20" dirty="0"/>
              <a:t>ARPU </a:t>
            </a:r>
            <a:r>
              <a:rPr lang="ru-RU" spc="-20" dirty="0"/>
              <a:t>и сравнении </a:t>
            </a:r>
            <a:r>
              <a:rPr lang="en-US" spc="-20" dirty="0"/>
              <a:t>ARPU </a:t>
            </a:r>
            <a:r>
              <a:rPr lang="ru-RU" spc="-20" dirty="0"/>
              <a:t>до и после маркетинговой коммуникации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36600" y="8381187"/>
            <a:ext cx="822960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5" dirty="0" err="1">
                <a:latin typeface="Trebuchet MS"/>
                <a:cs typeface="Trebuchet MS"/>
              </a:rPr>
              <a:t>Источники</a:t>
            </a:r>
            <a:r>
              <a:rPr lang="en-US" sz="1050" spc="5" dirty="0">
                <a:latin typeface="Trebuchet MS"/>
                <a:cs typeface="Trebuchet MS"/>
              </a:rPr>
              <a:t>: </a:t>
            </a:r>
            <a:r>
              <a:rPr lang="ru-RU" sz="1050" spc="5" dirty="0">
                <a:latin typeface="Trebuchet MS"/>
                <a:cs typeface="Trebuchet MS"/>
              </a:rPr>
              <a:t>анализ команды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881" y="1389125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881" y="8227314"/>
            <a:ext cx="11492230" cy="0"/>
          </a:xfrm>
          <a:custGeom>
            <a:avLst/>
            <a:gdLst/>
            <a:ahLst/>
            <a:cxnLst/>
            <a:rect l="l" t="t" r="r" b="b"/>
            <a:pathLst>
              <a:path w="11492230">
                <a:moveTo>
                  <a:pt x="0" y="0"/>
                </a:moveTo>
                <a:lnTo>
                  <a:pt x="11491849" y="0"/>
                </a:lnTo>
              </a:path>
            </a:pathLst>
          </a:custGeom>
          <a:ln w="1981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8">
            <a:extLst>
              <a:ext uri="{FF2B5EF4-FFF2-40B4-BE49-F238E27FC236}">
                <a16:creationId xmlns:a16="http://schemas.microsoft.com/office/drawing/2014/main" id="{EA0EDD3E-8CC2-488C-9140-A92E384ECEF8}"/>
              </a:ext>
            </a:extLst>
          </p:cNvPr>
          <p:cNvSpPr/>
          <p:nvPr/>
        </p:nvSpPr>
        <p:spPr>
          <a:xfrm>
            <a:off x="571500" y="2813050"/>
            <a:ext cx="11430000" cy="95250"/>
          </a:xfrm>
          <a:custGeom>
            <a:avLst/>
            <a:gdLst/>
            <a:ahLst/>
            <a:cxnLst/>
            <a:rect l="l" t="t" r="r" b="b"/>
            <a:pathLst>
              <a:path w="7771765">
                <a:moveTo>
                  <a:pt x="0" y="0"/>
                </a:moveTo>
                <a:lnTo>
                  <a:pt x="7771510" y="0"/>
                </a:lnTo>
              </a:path>
            </a:pathLst>
          </a:custGeom>
          <a:ln w="28956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52ECA26-F947-4594-A99F-A0DE37F42B0C}"/>
              </a:ext>
            </a:extLst>
          </p:cNvPr>
          <p:cNvGrpSpPr/>
          <p:nvPr/>
        </p:nvGrpSpPr>
        <p:grpSpPr>
          <a:xfrm>
            <a:off x="584200" y="2889250"/>
            <a:ext cx="11463655" cy="381000"/>
            <a:chOff x="584200" y="1517650"/>
            <a:chExt cx="11463655" cy="381000"/>
          </a:xfrm>
        </p:grpSpPr>
        <p:sp>
          <p:nvSpPr>
            <p:cNvPr id="180" name="object 6">
              <a:extLst>
                <a:ext uri="{FF2B5EF4-FFF2-40B4-BE49-F238E27FC236}">
                  <a16:creationId xmlns:a16="http://schemas.microsoft.com/office/drawing/2014/main" id="{BB20A6E3-474C-48C8-A9A7-A0BEE0A26B23}"/>
                </a:ext>
              </a:extLst>
            </p:cNvPr>
            <p:cNvSpPr/>
            <p:nvPr/>
          </p:nvSpPr>
          <p:spPr>
            <a:xfrm flipV="1">
              <a:off x="8509000" y="1593850"/>
              <a:ext cx="3538855" cy="762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3">
              <a:extLst>
                <a:ext uri="{FF2B5EF4-FFF2-40B4-BE49-F238E27FC236}">
                  <a16:creationId xmlns:a16="http://schemas.microsoft.com/office/drawing/2014/main" id="{F27B28B4-987A-433A-84F1-E21CAE6C1ED6}"/>
                </a:ext>
              </a:extLst>
            </p:cNvPr>
            <p:cNvSpPr txBox="1"/>
            <p:nvPr/>
          </p:nvSpPr>
          <p:spPr>
            <a:xfrm>
              <a:off x="2794000" y="1517650"/>
              <a:ext cx="67056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sz="1800" b="1" spc="-210" dirty="0" smtClean="0">
                  <a:latin typeface="Verdana"/>
                  <a:cs typeface="Verdana"/>
                </a:rPr>
                <a:t>2. Основ</a:t>
              </a:r>
              <a:r>
                <a:rPr lang="ru-RU" b="1" spc="-210" dirty="0" smtClean="0">
                  <a:latin typeface="Verdana"/>
                  <a:cs typeface="Verdana"/>
                </a:rPr>
                <a:t>ной </a:t>
              </a:r>
              <a:r>
                <a:rPr lang="ru-RU" b="1" spc="-210" dirty="0">
                  <a:latin typeface="Verdana"/>
                  <a:cs typeface="Verdana"/>
                </a:rPr>
                <a:t>подход анализа результатов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246" name="object 6">
              <a:extLst>
                <a:ext uri="{FF2B5EF4-FFF2-40B4-BE49-F238E27FC236}">
                  <a16:creationId xmlns:a16="http://schemas.microsoft.com/office/drawing/2014/main" id="{884FE0EB-9EBF-4B4E-ACB1-98BD213F081E}"/>
                </a:ext>
              </a:extLst>
            </p:cNvPr>
            <p:cNvSpPr/>
            <p:nvPr/>
          </p:nvSpPr>
          <p:spPr>
            <a:xfrm>
              <a:off x="584200" y="1670050"/>
              <a:ext cx="3276600" cy="22860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ACF3AB-1120-42C0-99B6-BD9F0FA98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sp>
        <p:nvSpPr>
          <p:cNvPr id="282" name="object 5">
            <a:extLst>
              <a:ext uri="{FF2B5EF4-FFF2-40B4-BE49-F238E27FC236}">
                <a16:creationId xmlns:a16="http://schemas.microsoft.com/office/drawing/2014/main" id="{E1839FD7-BB2C-4E3E-A6E4-A96A3EC2A847}"/>
              </a:ext>
            </a:extLst>
          </p:cNvPr>
          <p:cNvSpPr/>
          <p:nvPr/>
        </p:nvSpPr>
        <p:spPr>
          <a:xfrm>
            <a:off x="3721100" y="289824"/>
            <a:ext cx="6540500" cy="826716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386262CC-C9BD-4C74-8E3B-E59B1FA7F990}"/>
              </a:ext>
            </a:extLst>
          </p:cNvPr>
          <p:cNvSpPr txBox="1"/>
          <p:nvPr/>
        </p:nvSpPr>
        <p:spPr>
          <a:xfrm>
            <a:off x="3708400" y="0"/>
            <a:ext cx="6705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Шаг 2 и 3</a:t>
            </a:r>
            <a:r>
              <a:rPr lang="en-US" b="1" dirty="0">
                <a:latin typeface="Trebuchet MS" panose="020B0603020202020204" pitchFamily="34" charset="0"/>
                <a:cs typeface="Verdana"/>
              </a:rPr>
              <a:t>: </a:t>
            </a:r>
            <a:r>
              <a:rPr lang="ru-RU" b="1" dirty="0">
                <a:latin typeface="Trebuchet MS" panose="020B0603020202020204" pitchFamily="34" charset="0"/>
                <a:cs typeface="Verdana"/>
              </a:rPr>
              <a:t>построение модели и выявление зависимостей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36375115-44A9-4C72-AF7E-82E4B0F96B69}"/>
              </a:ext>
            </a:extLst>
          </p:cNvPr>
          <p:cNvSpPr/>
          <p:nvPr/>
        </p:nvSpPr>
        <p:spPr>
          <a:xfrm>
            <a:off x="635000" y="289822"/>
            <a:ext cx="2921000" cy="389627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0" y="0"/>
                </a:moveTo>
                <a:lnTo>
                  <a:pt x="7375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FBD073C2-63A7-4C96-B008-AECB340267F0}"/>
              </a:ext>
            </a:extLst>
          </p:cNvPr>
          <p:cNvSpPr txBox="1"/>
          <p:nvPr/>
        </p:nvSpPr>
        <p:spPr>
          <a:xfrm>
            <a:off x="622300" y="0"/>
            <a:ext cx="34234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latin typeface="Trebuchet MS" panose="020B0603020202020204" pitchFamily="34" charset="0"/>
                <a:cs typeface="Verdana"/>
              </a:rPr>
              <a:t>Подход к анализу данных</a:t>
            </a:r>
            <a:endParaRPr b="1" dirty="0">
              <a:latin typeface="Trebuchet MS" panose="020B0603020202020204" pitchFamily="34" charset="0"/>
              <a:cs typeface="Verdana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BD6E408-A448-42FB-9173-9F61C0CAF0DB}"/>
              </a:ext>
            </a:extLst>
          </p:cNvPr>
          <p:cNvGrpSpPr/>
          <p:nvPr/>
        </p:nvGrpSpPr>
        <p:grpSpPr>
          <a:xfrm>
            <a:off x="584200" y="1517650"/>
            <a:ext cx="11463655" cy="309821"/>
            <a:chOff x="584200" y="1517650"/>
            <a:chExt cx="11463655" cy="309821"/>
          </a:xfrm>
        </p:grpSpPr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BA731C2A-95FF-4C2B-B993-4CA1D253071C}"/>
                </a:ext>
              </a:extLst>
            </p:cNvPr>
            <p:cNvSpPr/>
            <p:nvPr/>
          </p:nvSpPr>
          <p:spPr>
            <a:xfrm flipV="1">
              <a:off x="8686800" y="1593850"/>
              <a:ext cx="3361055" cy="95250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39025DE3-2678-466B-84AC-4B0B6C2F4725}"/>
                </a:ext>
              </a:extLst>
            </p:cNvPr>
            <p:cNvSpPr txBox="1"/>
            <p:nvPr/>
          </p:nvSpPr>
          <p:spPr>
            <a:xfrm>
              <a:off x="2794000" y="1517650"/>
              <a:ext cx="67056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ru-RU" sz="1800" b="1" spc="-210" dirty="0" smtClean="0">
                  <a:latin typeface="Verdana"/>
                  <a:cs typeface="Verdana"/>
                </a:rPr>
                <a:t>1. Построение </a:t>
              </a:r>
              <a:r>
                <a:rPr lang="ru-RU" sz="1800" b="1" spc="-210" dirty="0">
                  <a:latin typeface="Verdana"/>
                  <a:cs typeface="Verdana"/>
                </a:rPr>
                <a:t>модели предсказания </a:t>
              </a:r>
              <a:r>
                <a:rPr lang="en-US" sz="1800" b="1" spc="-210" dirty="0">
                  <a:latin typeface="Verdana"/>
                  <a:cs typeface="Verdana"/>
                </a:rPr>
                <a:t>ARPU</a:t>
              </a:r>
              <a:endParaRPr sz="1800" dirty="0">
                <a:latin typeface="Verdana"/>
                <a:cs typeface="Verdana"/>
              </a:endParaRPr>
            </a:p>
          </p:txBody>
        </p:sp>
        <p:sp>
          <p:nvSpPr>
            <p:cNvPr id="63" name="object 6">
              <a:extLst>
                <a:ext uri="{FF2B5EF4-FFF2-40B4-BE49-F238E27FC236}">
                  <a16:creationId xmlns:a16="http://schemas.microsoft.com/office/drawing/2014/main" id="{86F1C7C6-6B3B-448E-AD18-B9F0530442E1}"/>
                </a:ext>
              </a:extLst>
            </p:cNvPr>
            <p:cNvSpPr/>
            <p:nvPr/>
          </p:nvSpPr>
          <p:spPr>
            <a:xfrm>
              <a:off x="584200" y="1670050"/>
              <a:ext cx="3124200" cy="157421"/>
            </a:xfrm>
            <a:custGeom>
              <a:avLst/>
              <a:gdLst/>
              <a:ahLst/>
              <a:cxnLst/>
              <a:rect l="l" t="t" r="r" b="b"/>
              <a:pathLst>
                <a:path w="1862454">
                  <a:moveTo>
                    <a:pt x="0" y="0"/>
                  </a:moveTo>
                  <a:lnTo>
                    <a:pt x="1862201" y="0"/>
                  </a:lnTo>
                </a:path>
              </a:pathLst>
            </a:custGeom>
            <a:ln w="2895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AF33E73-6CE6-4511-97DF-90694452995A}"/>
              </a:ext>
            </a:extLst>
          </p:cNvPr>
          <p:cNvGrpSpPr/>
          <p:nvPr/>
        </p:nvGrpSpPr>
        <p:grpSpPr>
          <a:xfrm>
            <a:off x="571500" y="1822450"/>
            <a:ext cx="11214100" cy="870110"/>
            <a:chOff x="571500" y="1822450"/>
            <a:chExt cx="11214100" cy="870110"/>
          </a:xfrm>
        </p:grpSpPr>
        <p:sp>
          <p:nvSpPr>
            <p:cNvPr id="250" name="object 16">
              <a:extLst>
                <a:ext uri="{FF2B5EF4-FFF2-40B4-BE49-F238E27FC236}">
                  <a16:creationId xmlns:a16="http://schemas.microsoft.com/office/drawing/2014/main" id="{D4758AD9-7566-4185-AF1E-3ECD6BFF4A8E}"/>
                </a:ext>
              </a:extLst>
            </p:cNvPr>
            <p:cNvSpPr txBox="1"/>
            <p:nvPr/>
          </p:nvSpPr>
          <p:spPr>
            <a:xfrm>
              <a:off x="571500" y="2127250"/>
              <a:ext cx="8458200" cy="2904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85420" algn="l"/>
                </a:tabLst>
              </a:pPr>
              <a:endParaRPr lang="ru-RU" spc="-10" dirty="0">
                <a:cs typeface="Arial"/>
              </a:endParaRPr>
            </a:p>
          </p:txBody>
        </p:sp>
        <p:sp>
          <p:nvSpPr>
            <p:cNvPr id="64" name="object 16">
              <a:extLst>
                <a:ext uri="{FF2B5EF4-FFF2-40B4-BE49-F238E27FC236}">
                  <a16:creationId xmlns:a16="http://schemas.microsoft.com/office/drawing/2014/main" id="{76D81B15-4325-470D-8FDB-D28F902B7846}"/>
                </a:ext>
              </a:extLst>
            </p:cNvPr>
            <p:cNvSpPr txBox="1"/>
            <p:nvPr/>
          </p:nvSpPr>
          <p:spPr>
            <a:xfrm>
              <a:off x="571500" y="1822450"/>
              <a:ext cx="11214100" cy="8701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5"/>
                </a:spcBef>
                <a:buFont typeface="+mj-lt"/>
                <a:buAutoNum type="arabicPeriod"/>
                <a:tabLst>
                  <a:tab pos="185420" algn="l"/>
                </a:tabLst>
              </a:pPr>
              <a:r>
                <a:rPr lang="ru-RU" spc="-10" dirty="0">
                  <a:cs typeface="Arial"/>
                </a:rPr>
                <a:t>Выбор модели на основе метрик </a:t>
              </a:r>
              <a:r>
                <a:rPr lang="ru-RU" b="1" spc="-10" dirty="0">
                  <a:cs typeface="Arial"/>
                </a:rPr>
                <a:t>точности и интерпретируемости</a:t>
              </a:r>
              <a:r>
                <a:rPr lang="en-US" spc="-10" dirty="0">
                  <a:cs typeface="Arial"/>
                </a:rPr>
                <a:t>: </a:t>
              </a:r>
              <a:r>
                <a:rPr lang="ru-RU" spc="-10" dirty="0">
                  <a:cs typeface="Arial"/>
                </a:rPr>
                <a:t>градиентный </a:t>
              </a:r>
              <a:r>
                <a:rPr lang="ru-RU" spc="-10" dirty="0" err="1">
                  <a:cs typeface="Arial"/>
                </a:rPr>
                <a:t>бустинг</a:t>
              </a:r>
              <a:endParaRPr lang="en-US" spc="-10" dirty="0">
                <a:cs typeface="Arial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105"/>
                </a:spcBef>
                <a:buFont typeface="+mj-lt"/>
                <a:buAutoNum type="arabicPeriod"/>
                <a:tabLst>
                  <a:tab pos="185420" algn="l"/>
                </a:tabLst>
              </a:pPr>
              <a:r>
                <a:rPr lang="ru-RU" spc="-10" dirty="0">
                  <a:cs typeface="Arial"/>
                </a:rPr>
                <a:t>Использование наиболее интерпретируемых метрик качества</a:t>
              </a:r>
              <a:r>
                <a:rPr lang="en-US" spc="-10" dirty="0">
                  <a:cs typeface="Arial"/>
                </a:rPr>
                <a:t>: R^2 adjusted</a:t>
              </a:r>
            </a:p>
            <a:p>
              <a:pPr marL="355600" indent="-342900">
                <a:spcBef>
                  <a:spcPts val="105"/>
                </a:spcBef>
                <a:buFont typeface="+mj-lt"/>
                <a:buAutoNum type="arabicPeriod"/>
                <a:tabLst>
                  <a:tab pos="185420" algn="l"/>
                </a:tabLst>
              </a:pPr>
              <a:r>
                <a:rPr lang="ru-RU" spc="-10" dirty="0">
                  <a:cs typeface="Arial"/>
                </a:rPr>
                <a:t>Агрегирование временных данных по каждому абоненту на данный момент времени</a:t>
              </a:r>
            </a:p>
          </p:txBody>
        </p:sp>
      </p:grpSp>
      <p:sp>
        <p:nvSpPr>
          <p:cNvPr id="72" name="object 16">
            <a:extLst>
              <a:ext uri="{FF2B5EF4-FFF2-40B4-BE49-F238E27FC236}">
                <a16:creationId xmlns:a16="http://schemas.microsoft.com/office/drawing/2014/main" id="{80AA1F0F-253E-4B69-80AA-991FE6BD458A}"/>
              </a:ext>
            </a:extLst>
          </p:cNvPr>
          <p:cNvSpPr txBox="1"/>
          <p:nvPr/>
        </p:nvSpPr>
        <p:spPr>
          <a:xfrm>
            <a:off x="584200" y="3194050"/>
            <a:ext cx="3505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1. Анализ динамики</a:t>
            </a:r>
            <a:r>
              <a:rPr lang="en-US" dirty="0"/>
              <a:t> ARPU </a:t>
            </a:r>
            <a:r>
              <a:rPr lang="ru-RU" dirty="0"/>
              <a:t>абонента </a:t>
            </a:r>
            <a:r>
              <a:rPr lang="en-US" dirty="0"/>
              <a:t>c </a:t>
            </a:r>
            <a:r>
              <a:rPr lang="ru-RU" dirty="0"/>
              <a:t>помощью</a:t>
            </a:r>
            <a:r>
              <a:rPr lang="en-US" dirty="0"/>
              <a:t> </a:t>
            </a:r>
            <a:r>
              <a:rPr lang="ru-RU" dirty="0"/>
              <a:t>предсказаний модели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4" name="object 16">
            <a:extLst>
              <a:ext uri="{FF2B5EF4-FFF2-40B4-BE49-F238E27FC236}">
                <a16:creationId xmlns:a16="http://schemas.microsoft.com/office/drawing/2014/main" id="{077654A0-643E-4B12-A389-0AFDF837FA56}"/>
              </a:ext>
            </a:extLst>
          </p:cNvPr>
          <p:cNvSpPr txBox="1"/>
          <p:nvPr/>
        </p:nvSpPr>
        <p:spPr>
          <a:xfrm>
            <a:off x="8890000" y="3194050"/>
            <a:ext cx="2895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3.</a:t>
            </a:r>
            <a:r>
              <a:rPr lang="en-US" dirty="0"/>
              <a:t> </a:t>
            </a:r>
            <a:r>
              <a:rPr lang="ru-RU" dirty="0"/>
              <a:t>Статистическая </a:t>
            </a:r>
            <a:r>
              <a:rPr lang="ru-RU" dirty="0" smtClean="0"/>
              <a:t>проверка гипотез </a:t>
            </a:r>
            <a:r>
              <a:rPr lang="ru-RU" dirty="0"/>
              <a:t>и оценка эффекта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4FB74AF-0662-4F0F-9B2A-79EE16B1492C}"/>
              </a:ext>
            </a:extLst>
          </p:cNvPr>
          <p:cNvGrpSpPr/>
          <p:nvPr/>
        </p:nvGrpSpPr>
        <p:grpSpPr>
          <a:xfrm>
            <a:off x="609601" y="5403848"/>
            <a:ext cx="11404599" cy="1225464"/>
            <a:chOff x="584201" y="5251445"/>
            <a:chExt cx="11404599" cy="1225464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0A519A81-DD22-4A70-A82C-5633265E83B2}"/>
                </a:ext>
              </a:extLst>
            </p:cNvPr>
            <p:cNvGrpSpPr/>
            <p:nvPr/>
          </p:nvGrpSpPr>
          <p:grpSpPr>
            <a:xfrm>
              <a:off x="584201" y="5251445"/>
              <a:ext cx="11404599" cy="948465"/>
              <a:chOff x="584200" y="3346450"/>
              <a:chExt cx="7652117" cy="926161"/>
            </a:xfrm>
          </p:grpSpPr>
          <p:sp>
            <p:nvSpPr>
              <p:cNvPr id="186" name="object 12">
                <a:extLst>
                  <a:ext uri="{FF2B5EF4-FFF2-40B4-BE49-F238E27FC236}">
                    <a16:creationId xmlns:a16="http://schemas.microsoft.com/office/drawing/2014/main" id="{8D64C8D6-9A20-4263-A64A-592374D83A7C}"/>
                  </a:ext>
                </a:extLst>
              </p:cNvPr>
              <p:cNvSpPr/>
              <p:nvPr/>
            </p:nvSpPr>
            <p:spPr>
              <a:xfrm>
                <a:off x="584200" y="3498850"/>
                <a:ext cx="2812025" cy="145232"/>
              </a:xfrm>
              <a:custGeom>
                <a:avLst/>
                <a:gdLst/>
                <a:ahLst/>
                <a:cxnLst/>
                <a:rect l="l" t="t" r="r" b="b"/>
                <a:pathLst>
                  <a:path w="1591945">
                    <a:moveTo>
                      <a:pt x="0" y="0"/>
                    </a:moveTo>
                    <a:lnTo>
                      <a:pt x="1591817" y="0"/>
                    </a:lnTo>
                  </a:path>
                </a:pathLst>
              </a:custGeom>
              <a:ln w="2895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14">
                <a:extLst>
                  <a:ext uri="{FF2B5EF4-FFF2-40B4-BE49-F238E27FC236}">
                    <a16:creationId xmlns:a16="http://schemas.microsoft.com/office/drawing/2014/main" id="{547DA2B4-9B56-4589-A67E-94B898210F4E}"/>
                  </a:ext>
                </a:extLst>
              </p:cNvPr>
              <p:cNvSpPr txBox="1"/>
              <p:nvPr/>
            </p:nvSpPr>
            <p:spPr>
              <a:xfrm>
                <a:off x="2336800" y="3346450"/>
                <a:ext cx="4144010" cy="28300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ru-RU" b="1" spc="-210" dirty="0" smtClean="0">
                    <a:latin typeface="Verdana"/>
                    <a:cs typeface="Verdana"/>
                  </a:rPr>
                  <a:t>3. Дополнение </a:t>
                </a:r>
                <a:r>
                  <a:rPr lang="ru-RU" b="1" spc="-210" dirty="0">
                    <a:latin typeface="Verdana"/>
                    <a:cs typeface="Verdana"/>
                  </a:rPr>
                  <a:t>к анализу</a:t>
                </a:r>
                <a:endParaRPr sz="1800" dirty="0">
                  <a:latin typeface="Verdana"/>
                  <a:cs typeface="Verdana"/>
                </a:endParaRPr>
              </a:p>
            </p:txBody>
          </p:sp>
          <p:sp>
            <p:nvSpPr>
              <p:cNvPr id="251" name="object 12">
                <a:extLst>
                  <a:ext uri="{FF2B5EF4-FFF2-40B4-BE49-F238E27FC236}">
                    <a16:creationId xmlns:a16="http://schemas.microsoft.com/office/drawing/2014/main" id="{9CDE639F-03BF-4351-B81B-AD7D9868F72D}"/>
                  </a:ext>
                </a:extLst>
              </p:cNvPr>
              <p:cNvSpPr/>
              <p:nvPr/>
            </p:nvSpPr>
            <p:spPr>
              <a:xfrm>
                <a:off x="5390207" y="3498850"/>
                <a:ext cx="1312278" cy="145232"/>
              </a:xfrm>
              <a:custGeom>
                <a:avLst/>
                <a:gdLst/>
                <a:ahLst/>
                <a:cxnLst/>
                <a:rect l="l" t="t" r="r" b="b"/>
                <a:pathLst>
                  <a:path w="1591945">
                    <a:moveTo>
                      <a:pt x="0" y="0"/>
                    </a:moveTo>
                    <a:lnTo>
                      <a:pt x="1591817" y="0"/>
                    </a:lnTo>
                  </a:path>
                </a:pathLst>
              </a:custGeom>
              <a:ln w="2895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16">
                <a:extLst>
                  <a:ext uri="{FF2B5EF4-FFF2-40B4-BE49-F238E27FC236}">
                    <a16:creationId xmlns:a16="http://schemas.microsoft.com/office/drawing/2014/main" id="{867CAC20-46DB-49F8-B28D-6F05F8EA6018}"/>
                  </a:ext>
                </a:extLst>
              </p:cNvPr>
              <p:cNvSpPr txBox="1"/>
              <p:nvPr/>
            </p:nvSpPr>
            <p:spPr>
              <a:xfrm>
                <a:off x="6088952" y="3718492"/>
                <a:ext cx="2147365" cy="55411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185420" algn="l"/>
                  </a:tabLst>
                </a:pPr>
                <a:r>
                  <a:rPr lang="ru-RU" dirty="0"/>
                  <a:t>4</a:t>
                </a:r>
                <a:r>
                  <a:rPr lang="en-US" dirty="0"/>
                  <a:t>. </a:t>
                </a:r>
                <a:r>
                  <a:rPr lang="ru-RU" dirty="0"/>
                  <a:t>Построение модели на основе новой целевой метрики</a:t>
                </a:r>
                <a:r>
                  <a:rPr lang="en-US" dirty="0"/>
                  <a:t>:</a:t>
                </a:r>
                <a:endParaRPr dirty="0">
                  <a:cs typeface="Arial"/>
                </a:endParaRPr>
              </a:p>
            </p:txBody>
          </p:sp>
        </p:grpSp>
        <p:sp>
          <p:nvSpPr>
            <p:cNvPr id="76" name="object 16">
              <a:extLst>
                <a:ext uri="{FF2B5EF4-FFF2-40B4-BE49-F238E27FC236}">
                  <a16:creationId xmlns:a16="http://schemas.microsoft.com/office/drawing/2014/main" id="{14B60C11-8C24-4935-BD44-D167AF760F65}"/>
                </a:ext>
              </a:extLst>
            </p:cNvPr>
            <p:cNvSpPr txBox="1"/>
            <p:nvPr/>
          </p:nvSpPr>
          <p:spPr>
            <a:xfrm>
              <a:off x="4445000" y="5632447"/>
              <a:ext cx="3733800" cy="84446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85420" algn="l"/>
                </a:tabLst>
              </a:pPr>
              <a:r>
                <a:rPr lang="ru-RU" dirty="0"/>
                <a:t>5</a:t>
              </a:r>
              <a:r>
                <a:rPr lang="en-US" dirty="0"/>
                <a:t>. </a:t>
              </a:r>
              <a:r>
                <a:rPr lang="ru-RU" dirty="0"/>
                <a:t>Анализ значимых признаков новой модели и постановка гипотез</a:t>
              </a:r>
              <a:r>
                <a:rPr lang="en-US" dirty="0"/>
                <a:t> </a:t>
              </a:r>
              <a:r>
                <a:rPr lang="ru-RU" dirty="0"/>
                <a:t>по увеличению выручки коммуникации</a:t>
              </a:r>
              <a:endParaRPr dirty="0">
                <a:cs typeface="Arial"/>
              </a:endParaRPr>
            </a:p>
          </p:txBody>
        </p:sp>
      </p:grpSp>
      <p:sp>
        <p:nvSpPr>
          <p:cNvPr id="77" name="object 16">
            <a:extLst>
              <a:ext uri="{FF2B5EF4-FFF2-40B4-BE49-F238E27FC236}">
                <a16:creationId xmlns:a16="http://schemas.microsoft.com/office/drawing/2014/main" id="{7D3A0A0C-C3BD-48CB-B018-335D5D2F180C}"/>
              </a:ext>
            </a:extLst>
          </p:cNvPr>
          <p:cNvSpPr txBox="1"/>
          <p:nvPr/>
        </p:nvSpPr>
        <p:spPr>
          <a:xfrm>
            <a:off x="584200" y="5784850"/>
            <a:ext cx="3200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. </a:t>
            </a:r>
            <a:r>
              <a:rPr lang="ru-RU" dirty="0"/>
              <a:t>Статистическая проверка гипотез и оценка эффекта</a:t>
            </a:r>
          </a:p>
        </p:txBody>
      </p:sp>
      <p:graphicFrame>
        <p:nvGraphicFramePr>
          <p:cNvPr id="79" name="Chart 90">
            <a:extLst>
              <a:ext uri="{FF2B5EF4-FFF2-40B4-BE49-F238E27FC236}">
                <a16:creationId xmlns:a16="http://schemas.microsoft.com/office/drawing/2014/main" id="{49EB700E-96E6-4803-8615-290FE016C44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152100"/>
              </p:ext>
            </p:extLst>
          </p:nvPr>
        </p:nvGraphicFramePr>
        <p:xfrm>
          <a:off x="8737600" y="4032250"/>
          <a:ext cx="3429000" cy="121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BD0A54-2AB2-43D0-9022-A384E777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728" y="4194175"/>
            <a:ext cx="2939143" cy="914400"/>
          </a:xfrm>
          <a:prstGeom prst="rect">
            <a:avLst/>
          </a:prstGeom>
        </p:spPr>
      </p:pic>
      <p:graphicFrame>
        <p:nvGraphicFramePr>
          <p:cNvPr id="84" name="Chart 90">
            <a:extLst>
              <a:ext uri="{FF2B5EF4-FFF2-40B4-BE49-F238E27FC236}">
                <a16:creationId xmlns:a16="http://schemas.microsoft.com/office/drawing/2014/main" id="{BA5E8206-A7FF-4406-B3CF-E1A8C8AE329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3330076"/>
              </p:ext>
            </p:extLst>
          </p:nvPr>
        </p:nvGraphicFramePr>
        <p:xfrm>
          <a:off x="584200" y="6394450"/>
          <a:ext cx="3581400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5" name="Равнобедренный треугольник 84">
            <a:extLst>
              <a:ext uri="{FF2B5EF4-FFF2-40B4-BE49-F238E27FC236}">
                <a16:creationId xmlns:a16="http://schemas.microsoft.com/office/drawing/2014/main" id="{BEC1FF5D-91CA-40F9-BD2C-C91D0CA03C11}"/>
              </a:ext>
            </a:extLst>
          </p:cNvPr>
          <p:cNvSpPr/>
          <p:nvPr/>
        </p:nvSpPr>
        <p:spPr>
          <a:xfrm rot="5400000">
            <a:off x="7632700" y="4375150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Равнобедренный треугольник 85">
            <a:extLst>
              <a:ext uri="{FF2B5EF4-FFF2-40B4-BE49-F238E27FC236}">
                <a16:creationId xmlns:a16="http://schemas.microsoft.com/office/drawing/2014/main" id="{0725A52C-95C7-4494-81A2-D53A102DC0E0}"/>
              </a:ext>
            </a:extLst>
          </p:cNvPr>
          <p:cNvSpPr/>
          <p:nvPr/>
        </p:nvSpPr>
        <p:spPr>
          <a:xfrm rot="10800000">
            <a:off x="10033000" y="5480050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Равнобедренный треугольник 87">
            <a:extLst>
              <a:ext uri="{FF2B5EF4-FFF2-40B4-BE49-F238E27FC236}">
                <a16:creationId xmlns:a16="http://schemas.microsoft.com/office/drawing/2014/main" id="{F76E277B-E674-475A-85E8-E27190FE508A}"/>
              </a:ext>
            </a:extLst>
          </p:cNvPr>
          <p:cNvSpPr/>
          <p:nvPr/>
        </p:nvSpPr>
        <p:spPr>
          <a:xfrm rot="16200000">
            <a:off x="3289300" y="7042150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object 16">
            <a:extLst>
              <a:ext uri="{FF2B5EF4-FFF2-40B4-BE49-F238E27FC236}">
                <a16:creationId xmlns:a16="http://schemas.microsoft.com/office/drawing/2014/main" id="{F4C26C27-175D-4567-95A3-9F23BF09769C}"/>
              </a:ext>
            </a:extLst>
          </p:cNvPr>
          <p:cNvSpPr txBox="1"/>
          <p:nvPr/>
        </p:nvSpPr>
        <p:spPr>
          <a:xfrm>
            <a:off x="4546600" y="3194050"/>
            <a:ext cx="3581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ru-RU" dirty="0"/>
              <a:t>2. Анализ значимых признаков. Постановка гипотез</a:t>
            </a:r>
            <a:r>
              <a:rPr lang="en-US" dirty="0"/>
              <a:t> </a:t>
            </a:r>
            <a:r>
              <a:rPr lang="ru-RU" dirty="0"/>
              <a:t>по увеличению выручки</a:t>
            </a:r>
          </a:p>
        </p:txBody>
      </p:sp>
      <p:sp>
        <p:nvSpPr>
          <p:cNvPr id="90" name="Равнобедренный треугольник 89">
            <a:extLst>
              <a:ext uri="{FF2B5EF4-FFF2-40B4-BE49-F238E27FC236}">
                <a16:creationId xmlns:a16="http://schemas.microsoft.com/office/drawing/2014/main" id="{76180887-315C-4F61-9645-39BAE80BE131}"/>
              </a:ext>
            </a:extLst>
          </p:cNvPr>
          <p:cNvSpPr/>
          <p:nvPr/>
        </p:nvSpPr>
        <p:spPr>
          <a:xfrm rot="16200000">
            <a:off x="7404100" y="7042150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Равнобедренный треугольник 90">
            <a:extLst>
              <a:ext uri="{FF2B5EF4-FFF2-40B4-BE49-F238E27FC236}">
                <a16:creationId xmlns:a16="http://schemas.microsoft.com/office/drawing/2014/main" id="{F94DD652-2C38-4400-B859-FE8720563DB9}"/>
              </a:ext>
            </a:extLst>
          </p:cNvPr>
          <p:cNvSpPr/>
          <p:nvPr/>
        </p:nvSpPr>
        <p:spPr>
          <a:xfrm rot="5400000">
            <a:off x="3517900" y="4375150"/>
            <a:ext cx="1676400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8585200" y="6470650"/>
            <a:ext cx="3987800" cy="1315340"/>
            <a:chOff x="8585200" y="6470650"/>
            <a:chExt cx="3987800" cy="1315340"/>
          </a:xfrm>
        </p:grpSpPr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64ED2535-A295-4E9C-B4EA-6E78F61BEE58}"/>
                </a:ext>
              </a:extLst>
            </p:cNvPr>
            <p:cNvSpPr txBox="1"/>
            <p:nvPr/>
          </p:nvSpPr>
          <p:spPr>
            <a:xfrm>
              <a:off x="8813800" y="7004050"/>
              <a:ext cx="2895600" cy="65979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lvl="0"/>
              <a:r>
                <a:rPr lang="ru-RU" sz="1400" dirty="0"/>
                <a:t>Отклонение ожидаемого </a:t>
              </a:r>
              <a:r>
                <a:rPr lang="en-US" sz="1400" dirty="0"/>
                <a:t>ARPU </a:t>
              </a:r>
              <a:r>
                <a:rPr lang="ru-RU" sz="1400" dirty="0"/>
                <a:t>без коммуникации от </a:t>
              </a:r>
              <a:r>
                <a:rPr lang="ru-RU" sz="1400" dirty="0" smtClean="0"/>
                <a:t>реального значения </a:t>
              </a:r>
              <a:r>
                <a:rPr lang="ru-RU" sz="1400" dirty="0"/>
                <a:t>с коммуникацией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8E6F31B-6242-4C83-9DB8-9631A6CB9B16}"/>
                    </a:ext>
                  </a:extLst>
                </p:cNvPr>
                <p:cNvSpPr txBox="1"/>
                <p:nvPr/>
              </p:nvSpPr>
              <p:spPr>
                <a:xfrm>
                  <a:off x="8686800" y="6623050"/>
                  <a:ext cx="3886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/>
                        </a:rPr>
                        <m:t>∆</m:t>
                      </m:r>
                    </m:oMath>
                  </a14:m>
                  <a:r>
                    <a:rPr lang="ru-RU" dirty="0"/>
                    <a:t> =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𝐴𝑅𝑃𝑈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a14:m>
                  <a:r>
                    <a:rPr lang="ru-RU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𝐴𝑅𝑃𝑈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𝑝𝑟𝑒𝑑</m:t>
                      </m:r>
                    </m:oMath>
                  </a14:m>
                  <a:r>
                    <a:rPr lang="en-US" dirty="0"/>
                    <a:t> (</a:t>
                  </a:r>
                  <a:r>
                    <a:rPr lang="ru-RU" dirty="0"/>
                    <a:t>без комм.)</a:t>
                  </a:r>
                </a:p>
                <a:p>
                  <a:endParaRPr lang="ru-RU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8E6F31B-6242-4C83-9DB8-9631A6CB9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00" y="6623050"/>
                  <a:ext cx="3886200" cy="646331"/>
                </a:xfrm>
                <a:prstGeom prst="rect">
                  <a:avLst/>
                </a:prstGeom>
                <a:blipFill>
                  <a:blip r:embed="rId7"/>
                  <a:stretch>
                    <a:fillRect t="-47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68D18AE-42FC-4246-8C82-C93164B1F7F3}"/>
                </a:ext>
              </a:extLst>
            </p:cNvPr>
            <p:cNvSpPr/>
            <p:nvPr/>
          </p:nvSpPr>
          <p:spPr>
            <a:xfrm>
              <a:off x="8585200" y="6470650"/>
              <a:ext cx="3810000" cy="131534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6984C6B-ADB2-4636-A15E-AD052ECF82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017" y="6814239"/>
            <a:ext cx="3048000" cy="951149"/>
          </a:xfrm>
          <a:prstGeom prst="rect">
            <a:avLst/>
          </a:prstGeom>
        </p:spPr>
      </p:pic>
      <p:graphicFrame>
        <p:nvGraphicFramePr>
          <p:cNvPr id="50" name="Диаграмма 49">
            <a:extLst>
              <a:ext uri="{FF2B5EF4-FFF2-40B4-BE49-F238E27FC236}">
                <a16:creationId xmlns:a16="http://schemas.microsoft.com/office/drawing/2014/main" id="{1866DF08-6765-41A1-8C68-AF27429FF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607051"/>
              </p:ext>
            </p:extLst>
          </p:nvPr>
        </p:nvGraphicFramePr>
        <p:xfrm>
          <a:off x="666324" y="3671361"/>
          <a:ext cx="3441549" cy="150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8795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5175250"/>
            <a:ext cx="7543800" cy="36512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43800" cy="4641850"/>
          </a:xfrm>
          <a:custGeom>
            <a:avLst/>
            <a:gdLst/>
            <a:ahLst/>
            <a:cxnLst/>
            <a:rect l="l" t="t" r="r" b="b"/>
            <a:pathLst>
              <a:path w="7543800" h="8821420">
                <a:moveTo>
                  <a:pt x="0" y="8820912"/>
                </a:moveTo>
                <a:lnTo>
                  <a:pt x="7543800" y="8820912"/>
                </a:lnTo>
                <a:lnTo>
                  <a:pt x="7543800" y="0"/>
                </a:lnTo>
                <a:lnTo>
                  <a:pt x="0" y="0"/>
                </a:lnTo>
                <a:lnTo>
                  <a:pt x="0" y="8820912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0A7565-0874-486A-B623-AFFE250C6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9</a:t>
            </a:fld>
            <a:endParaRPr lang="ru-RU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36600" y="3041650"/>
            <a:ext cx="12573000" cy="2813591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Резюме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solidFill>
                  <a:schemeClr val="bg1"/>
                </a:solidFill>
                <a:latin typeface="Trebuchet MS"/>
                <a:cs typeface="Trebuchet MS"/>
              </a:rPr>
              <a:t>Подход к анализу данных</a:t>
            </a: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55" dirty="0">
                <a:latin typeface="Trebuchet MS"/>
                <a:cs typeface="Trebuchet MS"/>
              </a:rPr>
              <a:t>Выявление и анализ </a:t>
            </a:r>
            <a:r>
              <a:rPr lang="ru-RU" sz="2800" b="1" spc="55" dirty="0" smtClean="0">
                <a:latin typeface="Trebuchet MS"/>
                <a:cs typeface="Trebuchet MS"/>
              </a:rPr>
              <a:t>ини</a:t>
            </a:r>
            <a:r>
              <a:rPr lang="ru-RU" sz="2800" b="1" spc="65" dirty="0" smtClean="0">
                <a:latin typeface="Trebuchet MS"/>
                <a:cs typeface="Trebuchet MS"/>
              </a:rPr>
              <a:t>циатив      Основной анализ</a:t>
            </a:r>
            <a:r>
              <a:rPr lang="en-US" sz="2800" b="1" spc="65" dirty="0" smtClean="0">
                <a:latin typeface="Trebuchet MS"/>
                <a:cs typeface="Trebuchet MS"/>
              </a:rPr>
              <a:t>:</a:t>
            </a:r>
            <a:endParaRPr lang="ru-RU" sz="2800" b="1" spc="65" dirty="0">
              <a:latin typeface="Trebuchet MS"/>
              <a:cs typeface="Trebuchet MS"/>
            </a:endParaRPr>
          </a:p>
          <a:p>
            <a:pPr marL="527050" marR="1247140" indent="-514350">
              <a:lnSpc>
                <a:spcPct val="150100"/>
              </a:lnSpc>
              <a:buAutoNum type="arabicPeriod"/>
            </a:pPr>
            <a:r>
              <a:rPr lang="ru-RU" sz="2800" b="1" spc="65" dirty="0">
                <a:solidFill>
                  <a:schemeClr val="bg1"/>
                </a:solidFill>
                <a:latin typeface="Trebuchet MS"/>
                <a:cs typeface="Trebuchet MS"/>
              </a:rPr>
              <a:t>Риски и внедрение</a:t>
            </a:r>
            <a:endParaRPr lang="ru-RU"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1753688-D405-41CA-935B-4C0B4C9C228E}"/>
              </a:ext>
            </a:extLst>
          </p:cNvPr>
          <p:cNvSpPr txBox="1"/>
          <p:nvPr/>
        </p:nvSpPr>
        <p:spPr>
          <a:xfrm>
            <a:off x="7670800" y="4737951"/>
            <a:ext cx="6248400" cy="79547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marR="1247140">
              <a:lnSpc>
                <a:spcPct val="150100"/>
              </a:lnSpc>
            </a:pPr>
            <a:r>
              <a:rPr lang="ru-RU" sz="2800" b="1" spc="65" dirty="0" smtClean="0">
                <a:latin typeface="Trebuchet MS"/>
                <a:cs typeface="Trebuchet MS"/>
              </a:rPr>
              <a:t>инициатива времени</a:t>
            </a:r>
            <a:endParaRPr lang="ru-RU" sz="2800" b="1" spc="6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75993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i4p3y8XurWBGH48NCD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i4p3y8XurWBGH48NCDI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17108</TotalTime>
  <Words>1340</Words>
  <Application>Microsoft Office PowerPoint</Application>
  <PresentationFormat>Произвольный</PresentationFormat>
  <Paragraphs>287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Telecom</vt:lpstr>
      <vt:lpstr>Команда</vt:lpstr>
      <vt:lpstr>Содержание:</vt:lpstr>
      <vt:lpstr>Презентация PowerPoint</vt:lpstr>
      <vt:lpstr>В результате анализы предложено 3 инициативы Оценка потенциального эффекта около 12 млн. рублей в месяц*</vt:lpstr>
      <vt:lpstr>Презентация PowerPoint</vt:lpstr>
      <vt:lpstr>Основа анализа – динамика ARPU каждого конкретного абонента.  Необходимо учесть влияние маркетинговой коммуникации на абонента</vt:lpstr>
      <vt:lpstr>Подход для выявления зависимостей основан на важности признаков модели ARPU и сравнении ARPU до и после маркетинговой коммуникации</vt:lpstr>
      <vt:lpstr>Презентация PowerPoint</vt:lpstr>
      <vt:lpstr>Способ выявления инициатив – влияние признаков на прогноз ARPU. Для внедрения инициатив необходимо сегментировать абонентов</vt:lpstr>
      <vt:lpstr>Инициатива может улучшить механику коммуникаций с абонентом. Потенциальный эффект: 7,5 млн. рублей в месяц </vt:lpstr>
      <vt:lpstr>Презентация PowerPoint</vt:lpstr>
      <vt:lpstr>Инициатива может увеличить средний ARPU. Потенциальный эффект: 3 млн. рублей в месяц </vt:lpstr>
      <vt:lpstr>Презентация PowerPoint</vt:lpstr>
      <vt:lpstr>Построим модель для оценки влияния признаков на результат коммуникации. Цель: улучшить эффективность коммуникации</vt:lpstr>
      <vt:lpstr>Инициатива может повысить эффективность коммуникации с абонентом. Потенциальный эффект: 1,5 млн. рублей в месяц </vt:lpstr>
      <vt:lpstr>Презентация PowerPoint</vt:lpstr>
      <vt:lpstr>Снижены основные риски клиента. Оценка потенциального эффекта проекта: </vt:lpstr>
      <vt:lpstr>Презентация PowerPoint</vt:lpstr>
      <vt:lpstr>При анализе значимости признаков модели ARPU применялась метрика:«gain». Цель – оценить влияние признака на прогноз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Сорокин Евгений Вячеславович</dc:creator>
  <cp:lastModifiedBy>Chernykh Vsevolod Alekseevich</cp:lastModifiedBy>
  <cp:revision>418</cp:revision>
  <dcterms:created xsi:type="dcterms:W3CDTF">2019-10-19T16:06:17Z</dcterms:created>
  <dcterms:modified xsi:type="dcterms:W3CDTF">2019-11-29T16:11:10Z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2019-04-08T00:00:00Z</vt:filetime>
  </property>
  <property fmtid="{D5CDD505-2E9C-101B-9397-08002B2CF9AE}" pid="3" name="Creator">
    <vt:lpwstr>Microsoft® PowerPoint® для Office 365</vt:lpwstr>
  </property>
  <property fmtid="{D5CDD505-2E9C-101B-9397-08002B2CF9AE}" pid="4" name="LastSaved">
    <vt:filetime>2019-10-19T00:00:00Z</vt:filetime>
  </property>
</Properties>
</file>