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5" r:id="rId8"/>
    <p:sldId id="262" r:id="rId9"/>
    <p:sldId id="263" r:id="rId10"/>
    <p:sldId id="264"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83" d="100"/>
          <a:sy n="83" d="100"/>
        </p:scale>
        <p:origin x="614"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7997EC-EF5A-41CB-9520-4C56B86137DC}" type="datetimeFigureOut">
              <a:rPr lang="en-US" smtClean="0"/>
              <a:t>12/10/2021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F1272A-AB95-4408-8ED9-C852E3ED1DE8}" type="slidenum">
              <a:rPr lang="en-US" smtClean="0"/>
              <a:t>‹#›</a:t>
            </a:fld>
            <a:endParaRPr lang="en-US"/>
          </a:p>
        </p:txBody>
      </p:sp>
    </p:spTree>
    <p:extLst>
      <p:ext uri="{BB962C8B-B14F-4D97-AF65-F5344CB8AC3E}">
        <p14:creationId xmlns:p14="http://schemas.microsoft.com/office/powerpoint/2010/main" val="32201477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a:xfrm>
            <a:off x="1876424" y="5410201"/>
            <a:ext cx="5124886" cy="365125"/>
          </a:xfrm>
        </p:spPr>
        <p:txBody>
          <a:bodyPr/>
          <a:lstStyle/>
          <a:p>
            <a:endParaRPr lang="en-US" dirty="0"/>
          </a:p>
        </p:txBody>
      </p:sp>
      <p:sp>
        <p:nvSpPr>
          <p:cNvPr id="6" name="Slide Number Placeholder 5"/>
          <p:cNvSpPr>
            <a:spLocks noGrp="1"/>
          </p:cNvSpPr>
          <p:nvPr>
            <p:ph type="sldNum" sz="quarter" idx="12"/>
          </p:nvPr>
        </p:nvSpPr>
        <p:spPr>
          <a:xfrm>
            <a:off x="9896911" y="5410199"/>
            <a:ext cx="771089"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12/10/2021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12/10/2021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12/10/2021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12/10/2021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12/10/2021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12/10/2021</a:t>
            </a:fld>
            <a:endParaRPr lang="en-US" dirty="0"/>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CE0C8-A325-4FC3-8599-B435D795A349}"/>
              </a:ext>
            </a:extLst>
          </p:cNvPr>
          <p:cNvSpPr>
            <a:spLocks noGrp="1"/>
          </p:cNvSpPr>
          <p:nvPr>
            <p:ph type="ctrTitle"/>
          </p:nvPr>
        </p:nvSpPr>
        <p:spPr/>
        <p:txBody>
          <a:bodyPr>
            <a:normAutofit fontScale="90000"/>
          </a:bodyPr>
          <a:lstStyle/>
          <a:p>
            <a:r>
              <a:rPr lang="en-US" dirty="0"/>
              <a:t>COMPUTER COMMUNICATION NETWORKS REPORT</a:t>
            </a:r>
            <a:br>
              <a:rPr lang="en-US" dirty="0"/>
            </a:br>
            <a:r>
              <a:rPr lang="en-US" dirty="0"/>
              <a:t>Topic-ARP poisoning WITH SCAPY</a:t>
            </a:r>
            <a:endParaRPr lang="en-IN" dirty="0"/>
          </a:p>
        </p:txBody>
      </p:sp>
      <p:sp>
        <p:nvSpPr>
          <p:cNvPr id="3" name="Subtitle 2">
            <a:extLst>
              <a:ext uri="{FF2B5EF4-FFF2-40B4-BE49-F238E27FC236}">
                <a16:creationId xmlns:a16="http://schemas.microsoft.com/office/drawing/2014/main" id="{53FD57D8-0F8C-49CC-95DE-50560CD57BBE}"/>
              </a:ext>
            </a:extLst>
          </p:cNvPr>
          <p:cNvSpPr>
            <a:spLocks noGrp="1"/>
          </p:cNvSpPr>
          <p:nvPr>
            <p:ph type="subTitle" idx="1"/>
          </p:nvPr>
        </p:nvSpPr>
        <p:spPr/>
        <p:txBody>
          <a:bodyPr/>
          <a:lstStyle/>
          <a:p>
            <a:r>
              <a:rPr lang="en-US" dirty="0"/>
              <a:t>PES1201801939 - Gaurav Rajan</a:t>
            </a:r>
          </a:p>
          <a:p>
            <a:r>
              <a:rPr lang="en-US" dirty="0"/>
              <a:t>PES1UG19EC329- </a:t>
            </a:r>
            <a:r>
              <a:rPr lang="en-US" dirty="0" err="1"/>
              <a:t>Tejas</a:t>
            </a:r>
            <a:r>
              <a:rPr lang="en-US" dirty="0"/>
              <a:t> </a:t>
            </a:r>
            <a:r>
              <a:rPr lang="en-US" dirty="0" err="1"/>
              <a:t>mallikarjun</a:t>
            </a:r>
            <a:endParaRPr lang="en-US" dirty="0"/>
          </a:p>
          <a:p>
            <a:r>
              <a:rPr lang="en-US" dirty="0"/>
              <a:t>PES1UG19EC345- Venkatesh </a:t>
            </a:r>
            <a:r>
              <a:rPr lang="en-US" dirty="0" err="1"/>
              <a:t>reddy</a:t>
            </a:r>
            <a:r>
              <a:rPr lang="en-US" dirty="0"/>
              <a:t> b c</a:t>
            </a:r>
            <a:endParaRPr lang="en-IN" dirty="0"/>
          </a:p>
        </p:txBody>
      </p:sp>
    </p:spTree>
    <p:extLst>
      <p:ext uri="{BB962C8B-B14F-4D97-AF65-F5344CB8AC3E}">
        <p14:creationId xmlns:p14="http://schemas.microsoft.com/office/powerpoint/2010/main" val="29424178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A45AA-2382-469A-A586-2F1EA1C0C5EC}"/>
              </a:ext>
            </a:extLst>
          </p:cNvPr>
          <p:cNvSpPr>
            <a:spLocks noGrp="1"/>
          </p:cNvSpPr>
          <p:nvPr>
            <p:ph type="title"/>
          </p:nvPr>
        </p:nvSpPr>
        <p:spPr>
          <a:xfrm>
            <a:off x="1141413" y="0"/>
            <a:ext cx="9905998" cy="1191491"/>
          </a:xfrm>
        </p:spPr>
        <p:txBody>
          <a:bodyPr/>
          <a:lstStyle/>
          <a:p>
            <a:r>
              <a:rPr lang="en-US" dirty="0"/>
              <a:t>CCN REPORT</a:t>
            </a:r>
            <a:endParaRPr lang="en-IN" dirty="0"/>
          </a:p>
        </p:txBody>
      </p:sp>
      <p:sp>
        <p:nvSpPr>
          <p:cNvPr id="3" name="Content Placeholder 2">
            <a:extLst>
              <a:ext uri="{FF2B5EF4-FFF2-40B4-BE49-F238E27FC236}">
                <a16:creationId xmlns:a16="http://schemas.microsoft.com/office/drawing/2014/main" id="{465F6057-7F6D-44E0-9FF3-255295841EF2}"/>
              </a:ext>
            </a:extLst>
          </p:cNvPr>
          <p:cNvSpPr>
            <a:spLocks noGrp="1"/>
          </p:cNvSpPr>
          <p:nvPr>
            <p:ph idx="1"/>
          </p:nvPr>
        </p:nvSpPr>
        <p:spPr>
          <a:xfrm>
            <a:off x="1141413" y="905165"/>
            <a:ext cx="9905999" cy="5689600"/>
          </a:xfrm>
        </p:spPr>
        <p:txBody>
          <a:bodyPr/>
          <a:lstStyle/>
          <a:p>
            <a:r>
              <a:rPr lang="en-US" dirty="0"/>
              <a:t>ARP CACHE TABLE :- </a:t>
            </a:r>
          </a:p>
          <a:p>
            <a:endParaRPr lang="en-IN" dirty="0"/>
          </a:p>
        </p:txBody>
      </p:sp>
      <p:pic>
        <p:nvPicPr>
          <p:cNvPr id="5" name="Picture 4">
            <a:extLst>
              <a:ext uri="{FF2B5EF4-FFF2-40B4-BE49-F238E27FC236}">
                <a16:creationId xmlns:a16="http://schemas.microsoft.com/office/drawing/2014/main" id="{ED742011-5333-412F-B7CF-F69C9501FDE9}"/>
              </a:ext>
            </a:extLst>
          </p:cNvPr>
          <p:cNvPicPr>
            <a:picLocks noChangeAspect="1"/>
          </p:cNvPicPr>
          <p:nvPr/>
        </p:nvPicPr>
        <p:blipFill>
          <a:blip r:embed="rId2"/>
          <a:stretch>
            <a:fillRect/>
          </a:stretch>
        </p:blipFill>
        <p:spPr>
          <a:xfrm>
            <a:off x="1320799" y="1423178"/>
            <a:ext cx="4857461" cy="5171587"/>
          </a:xfrm>
          <a:prstGeom prst="rect">
            <a:avLst/>
          </a:prstGeom>
        </p:spPr>
      </p:pic>
      <p:sp>
        <p:nvSpPr>
          <p:cNvPr id="7" name="Right Brace 6">
            <a:extLst>
              <a:ext uri="{FF2B5EF4-FFF2-40B4-BE49-F238E27FC236}">
                <a16:creationId xmlns:a16="http://schemas.microsoft.com/office/drawing/2014/main" id="{8DAE2A0E-66D5-49F3-BF7F-10032BA00A23}"/>
              </a:ext>
            </a:extLst>
          </p:cNvPr>
          <p:cNvSpPr/>
          <p:nvPr/>
        </p:nvSpPr>
        <p:spPr>
          <a:xfrm>
            <a:off x="6297433" y="1637969"/>
            <a:ext cx="580445" cy="2313829"/>
          </a:xfrm>
          <a:prstGeom prst="rightBrace">
            <a:avLst/>
          </a:prstGeom>
          <a:ln w="9525" cap="flat" cmpd="sng" algn="ctr">
            <a:solidFill>
              <a:schemeClr val="tx1">
                <a:lumMod val="9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8" name="Right Brace 7">
            <a:extLst>
              <a:ext uri="{FF2B5EF4-FFF2-40B4-BE49-F238E27FC236}">
                <a16:creationId xmlns:a16="http://schemas.microsoft.com/office/drawing/2014/main" id="{9980D8B4-162B-438D-894E-DED767159B0A}"/>
              </a:ext>
            </a:extLst>
          </p:cNvPr>
          <p:cNvSpPr/>
          <p:nvPr/>
        </p:nvSpPr>
        <p:spPr>
          <a:xfrm>
            <a:off x="6297432" y="4224914"/>
            <a:ext cx="580445" cy="2313829"/>
          </a:xfrm>
          <a:prstGeom prst="rightBrace">
            <a:avLst/>
          </a:prstGeom>
          <a:ln w="9525" cap="flat" cmpd="sng" algn="ctr">
            <a:solidFill>
              <a:schemeClr val="tx1">
                <a:lumMod val="95000"/>
              </a:schemeClr>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9" name="TextBox 8">
            <a:extLst>
              <a:ext uri="{FF2B5EF4-FFF2-40B4-BE49-F238E27FC236}">
                <a16:creationId xmlns:a16="http://schemas.microsoft.com/office/drawing/2014/main" id="{EFAA7661-6A95-4A16-95F8-92B9CE4FAC5D}"/>
              </a:ext>
            </a:extLst>
          </p:cNvPr>
          <p:cNvSpPr txBox="1"/>
          <p:nvPr/>
        </p:nvSpPr>
        <p:spPr>
          <a:xfrm>
            <a:off x="7149451" y="5197162"/>
            <a:ext cx="1548822" cy="369332"/>
          </a:xfrm>
          <a:prstGeom prst="rect">
            <a:avLst/>
          </a:prstGeom>
          <a:noFill/>
        </p:spPr>
        <p:txBody>
          <a:bodyPr wrap="none" rtlCol="0">
            <a:spAutoFit/>
          </a:bodyPr>
          <a:lstStyle/>
          <a:p>
            <a:r>
              <a:rPr lang="en-US" dirty="0"/>
              <a:t>After Spoofing</a:t>
            </a:r>
          </a:p>
        </p:txBody>
      </p:sp>
      <p:sp>
        <p:nvSpPr>
          <p:cNvPr id="10" name="TextBox 9">
            <a:extLst>
              <a:ext uri="{FF2B5EF4-FFF2-40B4-BE49-F238E27FC236}">
                <a16:creationId xmlns:a16="http://schemas.microsoft.com/office/drawing/2014/main" id="{531CA998-D6E5-4F9F-AA61-1B24088ACC6A}"/>
              </a:ext>
            </a:extLst>
          </p:cNvPr>
          <p:cNvSpPr txBox="1"/>
          <p:nvPr/>
        </p:nvSpPr>
        <p:spPr>
          <a:xfrm>
            <a:off x="7149451" y="2762617"/>
            <a:ext cx="1688476" cy="369332"/>
          </a:xfrm>
          <a:prstGeom prst="rect">
            <a:avLst/>
          </a:prstGeom>
          <a:noFill/>
        </p:spPr>
        <p:txBody>
          <a:bodyPr wrap="none" rtlCol="0">
            <a:spAutoFit/>
          </a:bodyPr>
          <a:lstStyle/>
          <a:p>
            <a:r>
              <a:rPr lang="en-US" dirty="0"/>
              <a:t>Before Spoofing</a:t>
            </a:r>
          </a:p>
        </p:txBody>
      </p:sp>
    </p:spTree>
    <p:extLst>
      <p:ext uri="{BB962C8B-B14F-4D97-AF65-F5344CB8AC3E}">
        <p14:creationId xmlns:p14="http://schemas.microsoft.com/office/powerpoint/2010/main" val="1913871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282C5C-DC7D-4A6D-BE2A-B2AF0E01470D}"/>
              </a:ext>
            </a:extLst>
          </p:cNvPr>
          <p:cNvSpPr>
            <a:spLocks noGrp="1"/>
          </p:cNvSpPr>
          <p:nvPr>
            <p:ph type="title"/>
          </p:nvPr>
        </p:nvSpPr>
        <p:spPr/>
        <p:txBody>
          <a:bodyPr/>
          <a:lstStyle/>
          <a:p>
            <a:r>
              <a:rPr lang="en-US" dirty="0"/>
              <a:t>Observation :</a:t>
            </a:r>
          </a:p>
        </p:txBody>
      </p:sp>
      <p:sp>
        <p:nvSpPr>
          <p:cNvPr id="5" name="Content Placeholder 4">
            <a:extLst>
              <a:ext uri="{FF2B5EF4-FFF2-40B4-BE49-F238E27FC236}">
                <a16:creationId xmlns:a16="http://schemas.microsoft.com/office/drawing/2014/main" id="{C643F487-95F9-463E-80F1-8D477745E43A}"/>
              </a:ext>
            </a:extLst>
          </p:cNvPr>
          <p:cNvSpPr>
            <a:spLocks noGrp="1"/>
          </p:cNvSpPr>
          <p:nvPr>
            <p:ph idx="1"/>
          </p:nvPr>
        </p:nvSpPr>
        <p:spPr/>
        <p:txBody>
          <a:bodyPr/>
          <a:lstStyle/>
          <a:p>
            <a:r>
              <a:rPr lang="en-US" dirty="0"/>
              <a:t>We see that initially in the ARP table of the victim, the MAC address for default gateway was the router’s MAC address (D8-47-32-79-D5-97)</a:t>
            </a:r>
          </a:p>
          <a:p>
            <a:r>
              <a:rPr lang="en-US" dirty="0"/>
              <a:t>After running the </a:t>
            </a:r>
            <a:r>
              <a:rPr lang="en-US" dirty="0" err="1"/>
              <a:t>scapy</a:t>
            </a:r>
            <a:r>
              <a:rPr lang="en-US" dirty="0"/>
              <a:t> program, the MAC address of default gateway has been changed to the MAC address of the attacker machine (20-4E-F6-AD-6B-65)</a:t>
            </a:r>
          </a:p>
          <a:p>
            <a:r>
              <a:rPr lang="en-US" dirty="0"/>
              <a:t>Hence, spoofing attempt was successfully done</a:t>
            </a:r>
          </a:p>
        </p:txBody>
      </p:sp>
    </p:spTree>
    <p:extLst>
      <p:ext uri="{BB962C8B-B14F-4D97-AF65-F5344CB8AC3E}">
        <p14:creationId xmlns:p14="http://schemas.microsoft.com/office/powerpoint/2010/main" val="16016462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9ECF235-5174-448C-B650-CD62755CFD24}"/>
              </a:ext>
            </a:extLst>
          </p:cNvPr>
          <p:cNvSpPr/>
          <p:nvPr/>
        </p:nvSpPr>
        <p:spPr>
          <a:xfrm>
            <a:off x="4152513" y="2816261"/>
            <a:ext cx="3664337" cy="923330"/>
          </a:xfrm>
          <a:prstGeom prst="rect">
            <a:avLst/>
          </a:prstGeom>
          <a:noFill/>
        </p:spPr>
        <p:txBody>
          <a:bodyPr wrap="none" lIns="91440" tIns="45720" rIns="91440" bIns="45720">
            <a:spAutoFit/>
          </a:bodyPr>
          <a:lstStyle/>
          <a:p>
            <a:pPr algn="ctr"/>
            <a:r>
              <a:rPr lang="en-US" sz="5400" b="0" cap="none" spc="0" dirty="0">
                <a:ln w="0"/>
                <a:solidFill>
                  <a:schemeClr val="tx1"/>
                </a:solidFill>
                <a:effectLst>
                  <a:outerShdw blurRad="38100" dist="19050" dir="2700000" algn="tl" rotWithShape="0">
                    <a:schemeClr val="dk1">
                      <a:alpha val="40000"/>
                    </a:schemeClr>
                  </a:outerShdw>
                </a:effectLst>
              </a:rPr>
              <a:t>THANK YOU</a:t>
            </a:r>
          </a:p>
        </p:txBody>
      </p:sp>
    </p:spTree>
    <p:extLst>
      <p:ext uri="{BB962C8B-B14F-4D97-AF65-F5344CB8AC3E}">
        <p14:creationId xmlns:p14="http://schemas.microsoft.com/office/powerpoint/2010/main" val="427333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E9D10-C0A8-4AFF-8077-1F9ADDA9287A}"/>
              </a:ext>
            </a:extLst>
          </p:cNvPr>
          <p:cNvSpPr>
            <a:spLocks noGrp="1"/>
          </p:cNvSpPr>
          <p:nvPr>
            <p:ph type="title"/>
          </p:nvPr>
        </p:nvSpPr>
        <p:spPr/>
        <p:txBody>
          <a:bodyPr/>
          <a:lstStyle/>
          <a:p>
            <a:pPr algn="ctr"/>
            <a:r>
              <a:rPr lang="en-US" dirty="0"/>
              <a:t>CCN project REPORT</a:t>
            </a:r>
            <a:endParaRPr lang="en-IN" dirty="0"/>
          </a:p>
        </p:txBody>
      </p:sp>
      <p:sp>
        <p:nvSpPr>
          <p:cNvPr id="3" name="Content Placeholder 2">
            <a:extLst>
              <a:ext uri="{FF2B5EF4-FFF2-40B4-BE49-F238E27FC236}">
                <a16:creationId xmlns:a16="http://schemas.microsoft.com/office/drawing/2014/main" id="{0A02799D-29A2-470B-BB42-FC0F0AA65D58}"/>
              </a:ext>
            </a:extLst>
          </p:cNvPr>
          <p:cNvSpPr>
            <a:spLocks noGrp="1"/>
          </p:cNvSpPr>
          <p:nvPr>
            <p:ph idx="1"/>
          </p:nvPr>
        </p:nvSpPr>
        <p:spPr>
          <a:xfrm>
            <a:off x="1141412" y="2249487"/>
            <a:ext cx="9905999" cy="4493058"/>
          </a:xfrm>
        </p:spPr>
        <p:txBody>
          <a:bodyPr/>
          <a:lstStyle/>
          <a:p>
            <a:r>
              <a:rPr lang="en-US" dirty="0"/>
              <a:t>AIM : To demonstrate ARP Poisoning with </a:t>
            </a:r>
            <a:r>
              <a:rPr lang="en-US" dirty="0" err="1"/>
              <a:t>Scapy</a:t>
            </a:r>
            <a:r>
              <a:rPr lang="en-US" dirty="0"/>
              <a:t> using Wireshark</a:t>
            </a:r>
          </a:p>
          <a:p>
            <a:endParaRPr lang="en-US" dirty="0"/>
          </a:p>
          <a:p>
            <a:endParaRPr lang="en-IN" dirty="0"/>
          </a:p>
        </p:txBody>
      </p:sp>
      <p:pic>
        <p:nvPicPr>
          <p:cNvPr id="4" name="Picture 3">
            <a:extLst>
              <a:ext uri="{FF2B5EF4-FFF2-40B4-BE49-F238E27FC236}">
                <a16:creationId xmlns:a16="http://schemas.microsoft.com/office/drawing/2014/main" id="{6BF3EE25-72B9-4D18-9AFF-A5A53372FA5D}"/>
              </a:ext>
            </a:extLst>
          </p:cNvPr>
          <p:cNvPicPr>
            <a:picLocks noChangeAspect="1"/>
          </p:cNvPicPr>
          <p:nvPr/>
        </p:nvPicPr>
        <p:blipFill>
          <a:blip r:embed="rId2"/>
          <a:stretch>
            <a:fillRect/>
          </a:stretch>
        </p:blipFill>
        <p:spPr>
          <a:xfrm>
            <a:off x="3330069" y="2921194"/>
            <a:ext cx="5531861" cy="3216198"/>
          </a:xfrm>
          <a:prstGeom prst="rect">
            <a:avLst/>
          </a:prstGeom>
        </p:spPr>
      </p:pic>
    </p:spTree>
    <p:extLst>
      <p:ext uri="{BB962C8B-B14F-4D97-AF65-F5344CB8AC3E}">
        <p14:creationId xmlns:p14="http://schemas.microsoft.com/office/powerpoint/2010/main" val="1279576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722E5-1729-44D9-9E1B-9B2B00141490}"/>
              </a:ext>
            </a:extLst>
          </p:cNvPr>
          <p:cNvSpPr>
            <a:spLocks noGrp="1"/>
          </p:cNvSpPr>
          <p:nvPr>
            <p:ph type="title"/>
          </p:nvPr>
        </p:nvSpPr>
        <p:spPr/>
        <p:txBody>
          <a:bodyPr/>
          <a:lstStyle/>
          <a:p>
            <a:r>
              <a:rPr lang="en-US" dirty="0"/>
              <a:t>CCN REPORT</a:t>
            </a:r>
            <a:endParaRPr lang="en-IN" dirty="0"/>
          </a:p>
        </p:txBody>
      </p:sp>
      <p:sp>
        <p:nvSpPr>
          <p:cNvPr id="3" name="Content Placeholder 2">
            <a:extLst>
              <a:ext uri="{FF2B5EF4-FFF2-40B4-BE49-F238E27FC236}">
                <a16:creationId xmlns:a16="http://schemas.microsoft.com/office/drawing/2014/main" id="{5E862342-69A2-42DC-AE93-402EC925C35D}"/>
              </a:ext>
            </a:extLst>
          </p:cNvPr>
          <p:cNvSpPr>
            <a:spLocks noGrp="1"/>
          </p:cNvSpPr>
          <p:nvPr>
            <p:ph idx="1"/>
          </p:nvPr>
        </p:nvSpPr>
        <p:spPr/>
        <p:txBody>
          <a:bodyPr>
            <a:normAutofit lnSpcReduction="10000"/>
          </a:bodyPr>
          <a:lstStyle/>
          <a:p>
            <a:r>
              <a:rPr lang="en-US" dirty="0"/>
              <a:t>The block diagram shown above describes an ARP poisoning. When an ARP query is sent MAC addresses are returned in the response. In case of ARP poisoning when the query is sent, the switch broadcasts which device has the required MAC address. To poison it, we will send false ARP responses by disguising the IP address. The role of </a:t>
            </a:r>
            <a:r>
              <a:rPr lang="en-US" dirty="0" err="1"/>
              <a:t>Scapy</a:t>
            </a:r>
            <a:r>
              <a:rPr lang="en-US" dirty="0"/>
              <a:t> comes here. </a:t>
            </a:r>
            <a:r>
              <a:rPr lang="en-US" dirty="0" err="1"/>
              <a:t>Scapy</a:t>
            </a:r>
            <a:r>
              <a:rPr lang="en-US" dirty="0"/>
              <a:t> is a python module that allows or enables the user to send, sniff, dissect as well as forge the packets. This allows the hacker or the user running the </a:t>
            </a:r>
            <a:r>
              <a:rPr lang="en-US" dirty="0" err="1"/>
              <a:t>scapy</a:t>
            </a:r>
            <a:r>
              <a:rPr lang="en-US" dirty="0"/>
              <a:t> program to have the construction of tools to probe, scan as well as attack the networks.</a:t>
            </a:r>
          </a:p>
          <a:p>
            <a:pPr marL="0" indent="0">
              <a:buNone/>
            </a:pPr>
            <a:endParaRPr lang="en-US" dirty="0"/>
          </a:p>
          <a:p>
            <a:endParaRPr lang="en-IN" dirty="0"/>
          </a:p>
        </p:txBody>
      </p:sp>
    </p:spTree>
    <p:extLst>
      <p:ext uri="{BB962C8B-B14F-4D97-AF65-F5344CB8AC3E}">
        <p14:creationId xmlns:p14="http://schemas.microsoft.com/office/powerpoint/2010/main" val="2222614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59BB942-5F2B-4E92-B588-14C9C30A7514}"/>
              </a:ext>
            </a:extLst>
          </p:cNvPr>
          <p:cNvSpPr>
            <a:spLocks noGrp="1"/>
          </p:cNvSpPr>
          <p:nvPr>
            <p:ph idx="1"/>
          </p:nvPr>
        </p:nvSpPr>
        <p:spPr>
          <a:xfrm>
            <a:off x="1143000" y="751347"/>
            <a:ext cx="9905999" cy="4608513"/>
          </a:xfrm>
        </p:spPr>
        <p:txBody>
          <a:bodyPr>
            <a:normAutofit fontScale="85000" lnSpcReduction="20000"/>
          </a:bodyPr>
          <a:lstStyle/>
          <a:p>
            <a:pPr marL="0" indent="0">
              <a:buNone/>
            </a:pPr>
            <a:r>
              <a:rPr lang="en-US" sz="3300" u="sng" dirty="0"/>
              <a:t>PROCEDURE :</a:t>
            </a:r>
            <a:r>
              <a:rPr lang="en-US" sz="3300" dirty="0"/>
              <a:t> </a:t>
            </a:r>
          </a:p>
          <a:p>
            <a:pPr marL="0" indent="0">
              <a:buNone/>
            </a:pPr>
            <a:endParaRPr lang="en-US" dirty="0"/>
          </a:p>
          <a:p>
            <a:r>
              <a:rPr lang="en-US" b="1" dirty="0">
                <a:solidFill>
                  <a:schemeClr val="tx2">
                    <a:lumMod val="20000"/>
                    <a:lumOff val="80000"/>
                  </a:schemeClr>
                </a:solidFill>
              </a:rPr>
              <a:t>The attacker’s computer must be running on Kali Linux or Windows</a:t>
            </a:r>
          </a:p>
          <a:p>
            <a:r>
              <a:rPr lang="en-US" b="1" dirty="0">
                <a:solidFill>
                  <a:schemeClr val="tx2">
                    <a:lumMod val="20000"/>
                    <a:lumOff val="80000"/>
                  </a:schemeClr>
                </a:solidFill>
              </a:rPr>
              <a:t>The victim’s computer on Windows </a:t>
            </a:r>
          </a:p>
          <a:p>
            <a:r>
              <a:rPr lang="en-US" b="1" dirty="0">
                <a:solidFill>
                  <a:schemeClr val="tx2">
                    <a:lumMod val="20000"/>
                    <a:lumOff val="80000"/>
                  </a:schemeClr>
                </a:solidFill>
              </a:rPr>
              <a:t>Both the systems must be connected to WLANs (meaning same network)</a:t>
            </a:r>
          </a:p>
          <a:p>
            <a:r>
              <a:rPr lang="en-US" b="1" dirty="0">
                <a:solidFill>
                  <a:schemeClr val="tx2">
                    <a:lumMod val="20000"/>
                    <a:lumOff val="80000"/>
                  </a:schemeClr>
                </a:solidFill>
              </a:rPr>
              <a:t>Run the </a:t>
            </a:r>
            <a:r>
              <a:rPr lang="en-US" b="1" dirty="0" err="1">
                <a:solidFill>
                  <a:schemeClr val="tx2">
                    <a:lumMod val="20000"/>
                    <a:lumOff val="80000"/>
                  </a:schemeClr>
                </a:solidFill>
              </a:rPr>
              <a:t>scapy</a:t>
            </a:r>
            <a:r>
              <a:rPr lang="en-US" b="1" dirty="0">
                <a:solidFill>
                  <a:schemeClr val="tx2">
                    <a:lumMod val="20000"/>
                    <a:lumOff val="80000"/>
                  </a:schemeClr>
                </a:solidFill>
              </a:rPr>
              <a:t> program by specifying target IP and default gateway</a:t>
            </a:r>
          </a:p>
          <a:p>
            <a:r>
              <a:rPr lang="en-US" b="1" dirty="0">
                <a:solidFill>
                  <a:schemeClr val="tx2">
                    <a:lumMod val="20000"/>
                    <a:lumOff val="80000"/>
                  </a:schemeClr>
                </a:solidFill>
              </a:rPr>
              <a:t>The attacker’s system will send false ARP Responses</a:t>
            </a:r>
          </a:p>
          <a:p>
            <a:r>
              <a:rPr lang="en-US" b="1" dirty="0">
                <a:solidFill>
                  <a:schemeClr val="tx2">
                    <a:lumMod val="20000"/>
                    <a:lumOff val="80000"/>
                  </a:schemeClr>
                </a:solidFill>
              </a:rPr>
              <a:t>Find out the </a:t>
            </a:r>
            <a:r>
              <a:rPr lang="en-US" b="1" i="0" dirty="0">
                <a:solidFill>
                  <a:schemeClr val="tx2">
                    <a:lumMod val="20000"/>
                    <a:lumOff val="80000"/>
                  </a:schemeClr>
                </a:solidFill>
                <a:effectLst/>
                <a:latin typeface="charter"/>
              </a:rPr>
              <a:t>MAC address of the target and the Gateway</a:t>
            </a:r>
          </a:p>
          <a:p>
            <a:r>
              <a:rPr lang="en-US" b="1" dirty="0">
                <a:solidFill>
                  <a:schemeClr val="tx2">
                    <a:lumMod val="20000"/>
                    <a:lumOff val="80000"/>
                  </a:schemeClr>
                </a:solidFill>
                <a:latin typeface="charter"/>
              </a:rPr>
              <a:t>Send false response </a:t>
            </a:r>
            <a:r>
              <a:rPr lang="en-US" b="1" i="0" dirty="0">
                <a:solidFill>
                  <a:schemeClr val="tx2">
                    <a:lumMod val="20000"/>
                    <a:lumOff val="80000"/>
                  </a:schemeClr>
                </a:solidFill>
                <a:effectLst/>
                <a:latin typeface="charter"/>
              </a:rPr>
              <a:t>packets to both the target and the gateway.</a:t>
            </a:r>
          </a:p>
          <a:p>
            <a:r>
              <a:rPr lang="en-US" b="1" dirty="0">
                <a:solidFill>
                  <a:schemeClr val="tx2">
                    <a:lumMod val="20000"/>
                    <a:lumOff val="80000"/>
                  </a:schemeClr>
                </a:solidFill>
                <a:latin typeface="charter"/>
              </a:rPr>
              <a:t>After the attack, the attacker will store the ARP tables of the victim’s systems</a:t>
            </a:r>
          </a:p>
          <a:p>
            <a:endParaRPr lang="en-US" b="1" i="0" dirty="0">
              <a:solidFill>
                <a:schemeClr val="tx2">
                  <a:lumMod val="20000"/>
                  <a:lumOff val="80000"/>
                </a:schemeClr>
              </a:solidFill>
              <a:effectLst/>
              <a:latin typeface="charter"/>
            </a:endParaRPr>
          </a:p>
          <a:p>
            <a:endParaRPr lang="en-IN" dirty="0"/>
          </a:p>
        </p:txBody>
      </p:sp>
    </p:spTree>
    <p:extLst>
      <p:ext uri="{BB962C8B-B14F-4D97-AF65-F5344CB8AC3E}">
        <p14:creationId xmlns:p14="http://schemas.microsoft.com/office/powerpoint/2010/main" val="1448453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45FE50-2731-4525-8556-19EFA045F7CD}"/>
              </a:ext>
            </a:extLst>
          </p:cNvPr>
          <p:cNvSpPr>
            <a:spLocks noGrp="1"/>
          </p:cNvSpPr>
          <p:nvPr>
            <p:ph idx="4294967295"/>
          </p:nvPr>
        </p:nvSpPr>
        <p:spPr>
          <a:xfrm>
            <a:off x="950581" y="120637"/>
            <a:ext cx="9906000" cy="4900612"/>
          </a:xfrm>
        </p:spPr>
        <p:txBody>
          <a:bodyPr/>
          <a:lstStyle/>
          <a:p>
            <a:r>
              <a:rPr lang="en-US" u="sng" dirty="0"/>
              <a:t>SCAPY PROGRAM :</a:t>
            </a:r>
          </a:p>
          <a:p>
            <a:endParaRPr lang="en-IN" dirty="0"/>
          </a:p>
        </p:txBody>
      </p:sp>
      <p:pic>
        <p:nvPicPr>
          <p:cNvPr id="5" name="Picture 4">
            <a:extLst>
              <a:ext uri="{FF2B5EF4-FFF2-40B4-BE49-F238E27FC236}">
                <a16:creationId xmlns:a16="http://schemas.microsoft.com/office/drawing/2014/main" id="{D92A27DD-D2AB-483E-BEDC-F9D586617AA5}"/>
              </a:ext>
            </a:extLst>
          </p:cNvPr>
          <p:cNvPicPr>
            <a:picLocks noChangeAspect="1"/>
          </p:cNvPicPr>
          <p:nvPr/>
        </p:nvPicPr>
        <p:blipFill rotWithShape="1">
          <a:blip r:embed="rId2"/>
          <a:srcRect t="4749" r="9938" b="6917"/>
          <a:stretch/>
        </p:blipFill>
        <p:spPr>
          <a:xfrm>
            <a:off x="950581" y="801656"/>
            <a:ext cx="10350390" cy="5710462"/>
          </a:xfrm>
          <a:prstGeom prst="rect">
            <a:avLst/>
          </a:prstGeom>
        </p:spPr>
      </p:pic>
    </p:spTree>
    <p:extLst>
      <p:ext uri="{BB962C8B-B14F-4D97-AF65-F5344CB8AC3E}">
        <p14:creationId xmlns:p14="http://schemas.microsoft.com/office/powerpoint/2010/main" val="22251882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5BEB0-0DF5-4DE9-A05C-E85F32B2DCC5}"/>
              </a:ext>
            </a:extLst>
          </p:cNvPr>
          <p:cNvSpPr>
            <a:spLocks noGrp="1"/>
          </p:cNvSpPr>
          <p:nvPr>
            <p:ph type="title"/>
          </p:nvPr>
        </p:nvSpPr>
        <p:spPr>
          <a:xfrm>
            <a:off x="1141412" y="-1"/>
            <a:ext cx="9905998" cy="1043709"/>
          </a:xfrm>
        </p:spPr>
        <p:txBody>
          <a:bodyPr/>
          <a:lstStyle/>
          <a:p>
            <a:r>
              <a:rPr lang="en-US" dirty="0"/>
              <a:t>Results :</a:t>
            </a:r>
            <a:endParaRPr lang="en-IN" dirty="0"/>
          </a:p>
        </p:txBody>
      </p:sp>
      <p:sp>
        <p:nvSpPr>
          <p:cNvPr id="3" name="Content Placeholder 2">
            <a:extLst>
              <a:ext uri="{FF2B5EF4-FFF2-40B4-BE49-F238E27FC236}">
                <a16:creationId xmlns:a16="http://schemas.microsoft.com/office/drawing/2014/main" id="{377E8D34-357A-4FC5-AB6B-76FFF0BD6A45}"/>
              </a:ext>
            </a:extLst>
          </p:cNvPr>
          <p:cNvSpPr>
            <a:spLocks noGrp="1"/>
          </p:cNvSpPr>
          <p:nvPr>
            <p:ph idx="1"/>
          </p:nvPr>
        </p:nvSpPr>
        <p:spPr>
          <a:xfrm>
            <a:off x="1141412" y="1043708"/>
            <a:ext cx="10524115" cy="5523347"/>
          </a:xfrm>
        </p:spPr>
        <p:txBody>
          <a:bodyPr/>
          <a:lstStyle/>
          <a:p>
            <a:r>
              <a:rPr lang="en-US" dirty="0"/>
              <a:t>SCREENSHOTS FROM WIRESHARK :-</a:t>
            </a:r>
          </a:p>
          <a:p>
            <a:endParaRPr lang="en-IN" dirty="0"/>
          </a:p>
        </p:txBody>
      </p:sp>
      <p:pic>
        <p:nvPicPr>
          <p:cNvPr id="5" name="Picture 4">
            <a:extLst>
              <a:ext uri="{FF2B5EF4-FFF2-40B4-BE49-F238E27FC236}">
                <a16:creationId xmlns:a16="http://schemas.microsoft.com/office/drawing/2014/main" id="{0ADA0D92-5AEE-49BC-B470-4CE45043C4A1}"/>
              </a:ext>
            </a:extLst>
          </p:cNvPr>
          <p:cNvPicPr>
            <a:picLocks noChangeAspect="1"/>
          </p:cNvPicPr>
          <p:nvPr/>
        </p:nvPicPr>
        <p:blipFill>
          <a:blip r:embed="rId2"/>
          <a:stretch>
            <a:fillRect/>
          </a:stretch>
        </p:blipFill>
        <p:spPr>
          <a:xfrm>
            <a:off x="2290939" y="1459487"/>
            <a:ext cx="7234723" cy="5107568"/>
          </a:xfrm>
          <a:prstGeom prst="rect">
            <a:avLst/>
          </a:prstGeom>
        </p:spPr>
      </p:pic>
    </p:spTree>
    <p:extLst>
      <p:ext uri="{BB962C8B-B14F-4D97-AF65-F5344CB8AC3E}">
        <p14:creationId xmlns:p14="http://schemas.microsoft.com/office/powerpoint/2010/main" val="3224556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0E3C615-E482-476A-AC83-A7EB2D7A76AE}"/>
              </a:ext>
            </a:extLst>
          </p:cNvPr>
          <p:cNvPicPr>
            <a:picLocks noChangeAspect="1"/>
          </p:cNvPicPr>
          <p:nvPr/>
        </p:nvPicPr>
        <p:blipFill>
          <a:blip r:embed="rId2"/>
          <a:stretch>
            <a:fillRect/>
          </a:stretch>
        </p:blipFill>
        <p:spPr>
          <a:xfrm>
            <a:off x="1523611" y="271162"/>
            <a:ext cx="8805133" cy="6260257"/>
          </a:xfrm>
          <a:prstGeom prst="rect">
            <a:avLst/>
          </a:prstGeom>
        </p:spPr>
      </p:pic>
    </p:spTree>
    <p:extLst>
      <p:ext uri="{BB962C8B-B14F-4D97-AF65-F5344CB8AC3E}">
        <p14:creationId xmlns:p14="http://schemas.microsoft.com/office/powerpoint/2010/main" val="4169845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48BC0-7AA8-4E8C-A552-70814EFDA9D5}"/>
              </a:ext>
            </a:extLst>
          </p:cNvPr>
          <p:cNvSpPr>
            <a:spLocks noGrp="1"/>
          </p:cNvSpPr>
          <p:nvPr>
            <p:ph type="title"/>
          </p:nvPr>
        </p:nvSpPr>
        <p:spPr>
          <a:xfrm>
            <a:off x="1141413" y="1"/>
            <a:ext cx="9905998" cy="960582"/>
          </a:xfrm>
        </p:spPr>
        <p:txBody>
          <a:bodyPr/>
          <a:lstStyle/>
          <a:p>
            <a:r>
              <a:rPr lang="en-US" dirty="0"/>
              <a:t>CCN REPORT</a:t>
            </a:r>
            <a:endParaRPr lang="en-IN" dirty="0"/>
          </a:p>
        </p:txBody>
      </p:sp>
      <p:sp>
        <p:nvSpPr>
          <p:cNvPr id="3" name="Content Placeholder 2">
            <a:extLst>
              <a:ext uri="{FF2B5EF4-FFF2-40B4-BE49-F238E27FC236}">
                <a16:creationId xmlns:a16="http://schemas.microsoft.com/office/drawing/2014/main" id="{833A7E9F-9E79-4A48-AF10-D83259EBF408}"/>
              </a:ext>
            </a:extLst>
          </p:cNvPr>
          <p:cNvSpPr>
            <a:spLocks noGrp="1"/>
          </p:cNvSpPr>
          <p:nvPr>
            <p:ph idx="1"/>
          </p:nvPr>
        </p:nvSpPr>
        <p:spPr>
          <a:xfrm>
            <a:off x="378692" y="1163782"/>
            <a:ext cx="11517744" cy="5551054"/>
          </a:xfrm>
        </p:spPr>
        <p:txBody>
          <a:bodyPr/>
          <a:lstStyle/>
          <a:p>
            <a:r>
              <a:rPr lang="en-US" dirty="0"/>
              <a:t>ATTACKER’S CONFIGURATION:-</a:t>
            </a:r>
          </a:p>
          <a:p>
            <a:endParaRPr lang="en-IN" dirty="0"/>
          </a:p>
        </p:txBody>
      </p:sp>
      <p:pic>
        <p:nvPicPr>
          <p:cNvPr id="5" name="Picture 4">
            <a:extLst>
              <a:ext uri="{FF2B5EF4-FFF2-40B4-BE49-F238E27FC236}">
                <a16:creationId xmlns:a16="http://schemas.microsoft.com/office/drawing/2014/main" id="{D6F48FFA-44AE-4A88-9829-0ABFF432D379}"/>
              </a:ext>
            </a:extLst>
          </p:cNvPr>
          <p:cNvPicPr>
            <a:picLocks noChangeAspect="1"/>
          </p:cNvPicPr>
          <p:nvPr/>
        </p:nvPicPr>
        <p:blipFill>
          <a:blip r:embed="rId2"/>
          <a:stretch>
            <a:fillRect/>
          </a:stretch>
        </p:blipFill>
        <p:spPr>
          <a:xfrm>
            <a:off x="603250" y="1867477"/>
            <a:ext cx="8001092" cy="4453810"/>
          </a:xfrm>
          <a:prstGeom prst="rect">
            <a:avLst/>
          </a:prstGeom>
        </p:spPr>
      </p:pic>
    </p:spTree>
    <p:extLst>
      <p:ext uri="{BB962C8B-B14F-4D97-AF65-F5344CB8AC3E}">
        <p14:creationId xmlns:p14="http://schemas.microsoft.com/office/powerpoint/2010/main" val="466525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B03D4-C410-4523-AF6F-7E96FDD02AD1}"/>
              </a:ext>
            </a:extLst>
          </p:cNvPr>
          <p:cNvSpPr>
            <a:spLocks noGrp="1"/>
          </p:cNvSpPr>
          <p:nvPr>
            <p:ph type="title"/>
          </p:nvPr>
        </p:nvSpPr>
        <p:spPr>
          <a:xfrm>
            <a:off x="1141413" y="0"/>
            <a:ext cx="9905998" cy="1385455"/>
          </a:xfrm>
        </p:spPr>
        <p:txBody>
          <a:bodyPr/>
          <a:lstStyle/>
          <a:p>
            <a:r>
              <a:rPr lang="en-US" dirty="0"/>
              <a:t>CCN REPORT</a:t>
            </a:r>
            <a:endParaRPr lang="en-IN" dirty="0"/>
          </a:p>
        </p:txBody>
      </p:sp>
      <p:sp>
        <p:nvSpPr>
          <p:cNvPr id="3" name="Content Placeholder 2">
            <a:extLst>
              <a:ext uri="{FF2B5EF4-FFF2-40B4-BE49-F238E27FC236}">
                <a16:creationId xmlns:a16="http://schemas.microsoft.com/office/drawing/2014/main" id="{8B995C93-8000-4589-A72E-753ED819B2B4}"/>
              </a:ext>
            </a:extLst>
          </p:cNvPr>
          <p:cNvSpPr>
            <a:spLocks noGrp="1"/>
          </p:cNvSpPr>
          <p:nvPr>
            <p:ph idx="1"/>
          </p:nvPr>
        </p:nvSpPr>
        <p:spPr>
          <a:xfrm>
            <a:off x="609600" y="1385454"/>
            <a:ext cx="10437812" cy="4701309"/>
          </a:xfrm>
        </p:spPr>
        <p:txBody>
          <a:bodyPr/>
          <a:lstStyle/>
          <a:p>
            <a:r>
              <a:rPr lang="en-US" dirty="0"/>
              <a:t>VICTIM’S CONFIGURATION :-</a:t>
            </a:r>
          </a:p>
          <a:p>
            <a:endParaRPr lang="en-IN" dirty="0"/>
          </a:p>
        </p:txBody>
      </p:sp>
      <p:pic>
        <p:nvPicPr>
          <p:cNvPr id="5" name="Picture 4">
            <a:extLst>
              <a:ext uri="{FF2B5EF4-FFF2-40B4-BE49-F238E27FC236}">
                <a16:creationId xmlns:a16="http://schemas.microsoft.com/office/drawing/2014/main" id="{9AA3B0DB-D614-4660-AE5E-30F3385BC45B}"/>
              </a:ext>
            </a:extLst>
          </p:cNvPr>
          <p:cNvPicPr>
            <a:picLocks noChangeAspect="1"/>
          </p:cNvPicPr>
          <p:nvPr/>
        </p:nvPicPr>
        <p:blipFill rotWithShape="1">
          <a:blip r:embed="rId2"/>
          <a:srcRect l="882"/>
          <a:stretch/>
        </p:blipFill>
        <p:spPr>
          <a:xfrm>
            <a:off x="923635" y="2082366"/>
            <a:ext cx="8001006" cy="4246872"/>
          </a:xfrm>
          <a:prstGeom prst="rect">
            <a:avLst/>
          </a:prstGeom>
        </p:spPr>
      </p:pic>
    </p:spTree>
    <p:extLst>
      <p:ext uri="{BB962C8B-B14F-4D97-AF65-F5344CB8AC3E}">
        <p14:creationId xmlns:p14="http://schemas.microsoft.com/office/powerpoint/2010/main" val="9507246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TM04033919[[fn=Circuit]]</Template>
  <TotalTime>1528</TotalTime>
  <Words>337</Words>
  <Application>Microsoft Office PowerPoint</Application>
  <PresentationFormat>Widescreen</PresentationFormat>
  <Paragraphs>34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charter</vt:lpstr>
      <vt:lpstr>Tw Cen MT</vt:lpstr>
      <vt:lpstr>Circuit</vt:lpstr>
      <vt:lpstr>COMPUTER COMMUNICATION NETWORKS REPORT Topic-ARP poisoning WITH SCAPY</vt:lpstr>
      <vt:lpstr>CCN project REPORT</vt:lpstr>
      <vt:lpstr>CCN REPORT</vt:lpstr>
      <vt:lpstr>PowerPoint Presentation</vt:lpstr>
      <vt:lpstr>PowerPoint Presentation</vt:lpstr>
      <vt:lpstr>Results :</vt:lpstr>
      <vt:lpstr>PowerPoint Presentation</vt:lpstr>
      <vt:lpstr>CCN REPORT</vt:lpstr>
      <vt:lpstr>CCN REPORT</vt:lpstr>
      <vt:lpstr>CCN REPORT</vt:lpstr>
      <vt:lpstr>Observation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COMMUNICATION NETWORKS REPORT Topic-ARP poisoning WITH SCAPY</dc:title>
  <dc:creator>Venkatesh Reddy B C</dc:creator>
  <cp:lastModifiedBy>Venkatesh Reddy B C</cp:lastModifiedBy>
  <cp:revision>6</cp:revision>
  <dcterms:created xsi:type="dcterms:W3CDTF">2021-12-09T14:23:38Z</dcterms:created>
  <dcterms:modified xsi:type="dcterms:W3CDTF">2021-12-11T05:25:39Z</dcterms:modified>
</cp:coreProperties>
</file>