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4" r:id="rId4"/>
    <p:sldId id="278" r:id="rId5"/>
    <p:sldId id="279" r:id="rId6"/>
    <p:sldId id="281" r:id="rId7"/>
    <p:sldId id="282" r:id="rId8"/>
    <p:sldId id="283" r:id="rId9"/>
    <p:sldId id="280" r:id="rId10"/>
    <p:sldId id="284" r:id="rId11"/>
  </p:sldIdLst>
  <p:sldSz cx="5761038" cy="432117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14"/>
    <a:srgbClr val="80BF44"/>
    <a:srgbClr val="969696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26" autoAdjust="0"/>
  </p:normalViewPr>
  <p:slideViewPr>
    <p:cSldViewPr>
      <p:cViewPr varScale="1">
        <p:scale>
          <a:sx n="156" d="100"/>
          <a:sy n="156" d="100"/>
        </p:scale>
        <p:origin x="1896" y="126"/>
      </p:cViewPr>
      <p:guideLst>
        <p:guide orient="horz" pos="1361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8BFA-32EC-4606-890D-4BD7EFF38C4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9C2A-99AD-4C01-90CA-9FC95BD55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29C2A-99AD-4C01-90CA-9FC95BD55E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4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800" y="1343025"/>
            <a:ext cx="4897438" cy="9255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600" y="2447925"/>
            <a:ext cx="4033838" cy="1104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E49C4-510E-4032-A4B8-D1600EC69C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1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3AFA-A2F3-4DE1-96E2-B99CFBE9EB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99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178300" y="173038"/>
            <a:ext cx="1295400" cy="36861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87338" y="173038"/>
            <a:ext cx="3738562" cy="36861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00409-AFCD-4449-8F06-FA221C8C90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2211" y="3933825"/>
            <a:ext cx="1344612" cy="301625"/>
          </a:xfrm>
          <a:ln/>
        </p:spPr>
        <p:txBody>
          <a:bodyPr/>
          <a:lstStyle>
            <a:lvl1pPr>
              <a:defRPr sz="1200" b="1"/>
            </a:lvl1pPr>
          </a:lstStyle>
          <a:p>
            <a:fld id="{ACDC508C-4858-4295-8429-1C93782E318D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713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76538"/>
            <a:ext cx="4895850" cy="858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5613" y="1831975"/>
            <a:ext cx="4895850" cy="9445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36F0-02DE-43F6-8D74-DA5332AD78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5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338" y="1008063"/>
            <a:ext cx="2516187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55925" y="1008063"/>
            <a:ext cx="2517775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0073-1E53-4324-B47C-0081B224CA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30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8" y="966788"/>
            <a:ext cx="2546350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338" y="1370013"/>
            <a:ext cx="2546350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25763" y="966788"/>
            <a:ext cx="2547937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925763" y="1370013"/>
            <a:ext cx="2547937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19A0D-B3C2-4474-8DBC-E28FC5700C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47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BDCD-EE34-4439-A4EC-BD529552F1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0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4FA5-0204-4C1A-B8A0-7FDD98FBB6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71450"/>
            <a:ext cx="1895475" cy="733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663" y="171450"/>
            <a:ext cx="3221037" cy="3689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338" y="904875"/>
            <a:ext cx="1895475" cy="295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21C54-03A2-4713-ABC0-6F22D62B3A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45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713" y="3024188"/>
            <a:ext cx="3457575" cy="35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28713" y="385763"/>
            <a:ext cx="3457575" cy="2592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8713" y="3381375"/>
            <a:ext cx="3457575" cy="50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590AB-0680-4613-B21A-BFCC957E1D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5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73038"/>
            <a:ext cx="51863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008063"/>
            <a:ext cx="518636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500" y="3933825"/>
            <a:ext cx="1824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ctr"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r" defTabSz="576263">
              <a:defRPr sz="900"/>
            </a:lvl1pPr>
          </a:lstStyle>
          <a:p>
            <a:fld id="{10EBD059-71C6-46CC-AA72-3BFEF65C8C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15900" indent="-215900" algn="l" defTabSz="576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180975" algn="l" defTabSz="57626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9138" indent="-142875" algn="l" defTabSz="576263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8063" indent="-144463" algn="l" defTabSz="57626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1295400" indent="-142875" algn="l" defTabSz="57626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17526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2098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6670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1242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3213100" y="180975"/>
            <a:ext cx="254793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2232025" y="3816350"/>
            <a:ext cx="1296988" cy="5048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1439863"/>
            <a:ext cx="5761038" cy="142557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92163" y="3040063"/>
            <a:ext cx="41529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1800" y="1439863"/>
            <a:ext cx="48482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ru-RU" altLang="ru-RU" sz="16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</a:t>
            </a:r>
            <a:b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 условного оператора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692150" y="604838"/>
            <a:ext cx="2360613" cy="550862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388" y="223838"/>
            <a:ext cx="2232247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№ </a:t>
            </a:r>
            <a:r>
              <a:rPr lang="en-US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18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261938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55201" y="77710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Вычислить</a:t>
            </a:r>
            <a:r>
              <a:rPr lang="ru-RU" sz="1400" dirty="0"/>
              <a:t> </a:t>
            </a:r>
            <a:r>
              <a:rPr lang="en-US" sz="1800" dirty="0"/>
              <a:t>f: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3478" y="3025283"/>
            <a:ext cx="49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 а </a:t>
            </a:r>
            <a:r>
              <a:rPr lang="en-US" sz="1600" dirty="0"/>
              <a:t> </a:t>
            </a:r>
            <a:r>
              <a:rPr lang="ru-RU" sz="1600" dirty="0"/>
              <a:t>= 2</a:t>
            </a:r>
            <a:r>
              <a:rPr lang="en-US" sz="1600" dirty="0"/>
              <a:t>6; c = 28,96; y = 1,3; k = 9,86 </a:t>
            </a:r>
            <a:endParaRPr lang="ru-RU" sz="1600" dirty="0"/>
          </a:p>
          <a:p>
            <a:r>
              <a:rPr lang="ru-RU" sz="1600" dirty="0"/>
              <a:t>       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= -5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2</a:t>
            </a:r>
            <a:r>
              <a:rPr lang="en-US" sz="1600" dirty="0"/>
              <a:t> = 0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3</a:t>
            </a:r>
            <a:r>
              <a:rPr lang="en-US" sz="1600" dirty="0"/>
              <a:t> = 3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4</a:t>
            </a:r>
            <a:r>
              <a:rPr lang="en-US" sz="1600" dirty="0"/>
              <a:t> = 5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79DB7-56D2-4C96-8512-3FF11C1BCF7A}"/>
                  </a:ext>
                </a:extLst>
              </p:cNvPr>
              <p:cNvSpPr txBox="1"/>
              <p:nvPr/>
            </p:nvSpPr>
            <p:spPr>
              <a:xfrm>
                <a:off x="310616" y="1095445"/>
                <a:ext cx="5413020" cy="1877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25−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при −5 ≤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≤3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34−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при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  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1+2∙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4−</m:t>
                                        </m:r>
                                        <m:rad>
                                          <m:ra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deg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3∙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+5∙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при 3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≤5      </m:t>
                                    </m:r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 при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&gt;5    </m:t>
                                    </m:r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79DB7-56D2-4C96-8512-3FF11C1B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6" y="1095445"/>
                <a:ext cx="5413020" cy="1877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097536"/>
            <a:ext cx="35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770631"/>
            <a:ext cx="367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Общая форма записи условного оператора: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101549"/>
            <a:ext cx="352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………………………………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83" y="818255"/>
            <a:ext cx="2160240" cy="3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31800" y="1494047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>
                <a:solidFill>
                  <a:srgbClr val="80BF44"/>
                </a:solidFill>
                <a:latin typeface="Calibri" panose="020F0502020204030204" pitchFamily="34" charset="0"/>
              </a:rPr>
              <a:t>Пример 1</a:t>
            </a:r>
            <a:endParaRPr lang="ru-RU" altLang="ru-RU" sz="1800" b="1" kern="0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048" y="795682"/>
            <a:ext cx="518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которая должна определять, ввел пользователь четное или нечетное число, и выводить на экран сообщение.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1850" y="1804441"/>
            <a:ext cx="374486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primer1;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целое число: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mod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Число четное'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Число нечетное'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84" y="1395308"/>
            <a:ext cx="2677154" cy="27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097536"/>
            <a:ext cx="352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770631"/>
            <a:ext cx="388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Неполная форма записи условного оператора: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1616343"/>
            <a:ext cx="35288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………………………………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34" y="770631"/>
            <a:ext cx="1890989" cy="34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Пример 2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TextBox 18"/>
          <p:cNvSpPr txBox="1"/>
          <p:nvPr/>
        </p:nvSpPr>
        <p:spPr>
          <a:xfrm>
            <a:off x="432048" y="795682"/>
            <a:ext cx="518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которая должна заменять, отрицательные числа на их модуль.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31800" y="1922675"/>
            <a:ext cx="3168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primer2;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целое число: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:= abs(n);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write(n);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1800" y="1494047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99" y="1104291"/>
            <a:ext cx="1828576" cy="31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-1" y="1097536"/>
            <a:ext cx="56168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 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………………………………………………………………………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2" y="774793"/>
            <a:ext cx="401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Составная форма записи условного оператора: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215" y="3344305"/>
            <a:ext cx="380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 i="1"/>
            </a:lvl1pPr>
          </a:lstStyle>
          <a:p>
            <a:r>
              <a:rPr lang="ru-RU" dirty="0"/>
              <a:t>Количество вложенных веток не ограничено.</a:t>
            </a:r>
          </a:p>
        </p:txBody>
      </p:sp>
    </p:spTree>
    <p:extLst>
      <p:ext uri="{BB962C8B-B14F-4D97-AF65-F5344CB8AC3E}">
        <p14:creationId xmlns:p14="http://schemas.microsoft.com/office/powerpoint/2010/main" val="3023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Пример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08" y="795682"/>
            <a:ext cx="5544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в которой пользователь вводит два целых числа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b</a:t>
            </a:r>
            <a:r>
              <a:rPr lang="en-US" dirty="0"/>
              <a:t>.</a:t>
            </a:r>
            <a:r>
              <a:rPr lang="ru-RU" dirty="0"/>
              <a:t> Если </a:t>
            </a:r>
            <a:r>
              <a:rPr lang="en-US" i="1" dirty="0"/>
              <a:t>a</a:t>
            </a:r>
            <a:r>
              <a:rPr lang="en-US" dirty="0"/>
              <a:t> &gt;</a:t>
            </a:r>
            <a:r>
              <a:rPr lang="ru-RU" dirty="0"/>
              <a:t> </a:t>
            </a:r>
            <a:r>
              <a:rPr lang="en-US" i="1" dirty="0"/>
              <a:t>b</a:t>
            </a:r>
            <a:r>
              <a:rPr lang="ru-RU" i="1" dirty="0"/>
              <a:t>, </a:t>
            </a:r>
            <a:r>
              <a:rPr lang="ru-RU" dirty="0"/>
              <a:t>то на экран выводится их сумма, иначе, если сумма </a:t>
            </a:r>
            <a:r>
              <a:rPr lang="en-US" dirty="0"/>
              <a:t>&lt; 25</a:t>
            </a:r>
            <a:r>
              <a:rPr lang="ru-RU" dirty="0"/>
              <a:t>, то вывести число </a:t>
            </a:r>
            <a:r>
              <a:rPr lang="en-US" i="1" dirty="0"/>
              <a:t>a</a:t>
            </a:r>
            <a:r>
              <a:rPr lang="ru-RU" dirty="0"/>
              <a:t>, если сумма </a:t>
            </a:r>
            <a:r>
              <a:rPr lang="en-US" dirty="0"/>
              <a:t>&gt; 25</a:t>
            </a:r>
            <a:r>
              <a:rPr lang="ru-RU" dirty="0"/>
              <a:t>, то </a:t>
            </a:r>
            <a:r>
              <a:rPr lang="en-US" i="1" dirty="0"/>
              <a:t>b</a:t>
            </a:r>
            <a:r>
              <a:rPr lang="en-US" i="1" baseline="30000" dirty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232132" y="1244172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0519" y="1536762"/>
            <a:ext cx="28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primer3;</a:t>
            </a:r>
          </a:p>
          <a:p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a, b: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900" dirty="0">
                <a:solidFill>
                  <a:srgbClr val="0000FF"/>
                </a:solidFill>
                <a:latin typeface="Courier New" panose="02070309020205020404" pitchFamily="49" charset="0"/>
              </a:rPr>
              <a:t>'Введите два целых числа: '</a:t>
            </a:r>
            <a:r>
              <a:rPr lang="ru-RU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read(a, b);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 &gt; b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 (a + b)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 + b) &lt; </a:t>
            </a:r>
            <a:r>
              <a:rPr lang="en-US" sz="900" dirty="0">
                <a:solidFill>
                  <a:srgbClr val="006400"/>
                </a:solidFill>
                <a:latin typeface="Courier New" panose="02070309020205020404" pitchFamily="49" charset="0"/>
              </a:rPr>
              <a:t>25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write(a)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(b))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9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" y="1372587"/>
            <a:ext cx="2998205" cy="24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5" y="72356"/>
            <a:ext cx="3017727" cy="5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Логические операции на языке </a:t>
            </a:r>
            <a:r>
              <a:rPr lang="en-US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1800" b="1" kern="0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800" y="795682"/>
            <a:ext cx="5185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Операторы отношения: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1800" y="1052074"/>
            <a:ext cx="2879725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больше &gt;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меньше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больше или равно &gt;=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меньше или равно &lt;=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не равно &lt;&gt;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800" y="1943548"/>
            <a:ext cx="5185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dirty="0"/>
              <a:t>Логическая операция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and</a:t>
            </a:r>
            <a:r>
              <a:rPr lang="ru-RU" dirty="0"/>
              <a:t>, поставленная между двумя условиями, говорит о том, что должны выполниться оба этих условия: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6263" y="2374435"/>
            <a:ext cx="28797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&gt;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31800" y="2808198"/>
            <a:ext cx="5185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dirty="0"/>
              <a:t>Логическая операция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or</a:t>
            </a:r>
            <a:r>
              <a:rPr lang="ru-RU" dirty="0"/>
              <a:t>, поставленная между двумя условиями, говорит о том, что достаточно, если будет выполняться хотя бы одно из них: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8271" y="3234642"/>
            <a:ext cx="28797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&gt;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(abs(x)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09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9096" y="246260"/>
            <a:ext cx="2495300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261938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9</a:t>
            </a:fld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17749F3-B4DA-47B7-95C0-CF6CAB69D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85187"/>
                  </p:ext>
                </p:extLst>
              </p:nvPr>
            </p:nvGraphicFramePr>
            <p:xfrm>
              <a:off x="360239" y="807130"/>
              <a:ext cx="5328591" cy="295992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7968">
                      <a:extLst>
                        <a:ext uri="{9D8B030D-6E8A-4147-A177-3AD203B41FA5}">
                          <a16:colId xmlns:a16="http://schemas.microsoft.com/office/drawing/2014/main" val="2984330441"/>
                        </a:ext>
                      </a:extLst>
                    </a:gridCol>
                    <a:gridCol w="2986407">
                      <a:extLst>
                        <a:ext uri="{9D8B030D-6E8A-4147-A177-3AD203B41FA5}">
                          <a16:colId xmlns:a16="http://schemas.microsoft.com/office/drawing/2014/main" val="1596183477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5571782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Вычислите значение </a:t>
                          </a:r>
                          <a:r>
                            <a:rPr lang="en-US" sz="1400" dirty="0"/>
                            <a:t>y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При значениях </a:t>
                          </a:r>
                          <a:r>
                            <a:rPr lang="en-US" sz="1400" dirty="0"/>
                            <a:t>x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904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  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197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−2;    </m:t>
                                          </m:r>
                                        </m:e>
                                      </m:mr>
                                    </m:m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=3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639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-1; 1; 3</a:t>
                          </a:r>
                        </a:p>
                        <a:p>
                          <a:r>
                            <a:rPr lang="en-US" sz="1600" dirty="0"/>
                            <a:t>a = 2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6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17749F3-B4DA-47B7-95C0-CF6CAB69D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85187"/>
                  </p:ext>
                </p:extLst>
              </p:nvPr>
            </p:nvGraphicFramePr>
            <p:xfrm>
              <a:off x="360239" y="807130"/>
              <a:ext cx="5328591" cy="295992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7968">
                      <a:extLst>
                        <a:ext uri="{9D8B030D-6E8A-4147-A177-3AD203B41FA5}">
                          <a16:colId xmlns:a16="http://schemas.microsoft.com/office/drawing/2014/main" val="2984330441"/>
                        </a:ext>
                      </a:extLst>
                    </a:gridCol>
                    <a:gridCol w="2986407">
                      <a:extLst>
                        <a:ext uri="{9D8B030D-6E8A-4147-A177-3AD203B41FA5}">
                          <a16:colId xmlns:a16="http://schemas.microsoft.com/office/drawing/2014/main" val="1596183477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5571782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Вычислите значение </a:t>
                          </a:r>
                          <a:r>
                            <a:rPr lang="en-US" sz="1400" dirty="0"/>
                            <a:t>y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При значениях </a:t>
                          </a:r>
                          <a:r>
                            <a:rPr lang="en-US" sz="1400" dirty="0"/>
                            <a:t>x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904460"/>
                      </a:ext>
                    </a:extLst>
                  </a:tr>
                  <a:tr h="72478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52101" r="-65377" b="-259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197949"/>
                      </a:ext>
                    </a:extLst>
                  </a:tr>
                  <a:tr h="86995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126573" r="-65377" b="-116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639673"/>
                      </a:ext>
                    </a:extLst>
                  </a:tr>
                  <a:tr h="99434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198773" r="-65377" b="-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-1; 1; 3</a:t>
                          </a:r>
                        </a:p>
                        <a:p>
                          <a:r>
                            <a:rPr lang="en-US" sz="1600" dirty="0"/>
                            <a:t>a = 2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64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361603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663</Words>
  <Application>Microsoft Office PowerPoint</Application>
  <PresentationFormat>Произвольный</PresentationFormat>
  <Paragraphs>133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151</cp:revision>
  <dcterms:created xsi:type="dcterms:W3CDTF">2015-03-13T05:37:25Z</dcterms:created>
  <dcterms:modified xsi:type="dcterms:W3CDTF">2020-02-15T12:38:47Z</dcterms:modified>
</cp:coreProperties>
</file>