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24E046-0A7C-4AC4-8F33-73CCD25B2D18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091BD2-6B83-49CC-91E0-C966469F1D1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forum.ru/2017/article/2017039486" TargetMode="External"/><Relationship Id="rId2" Type="http://schemas.openxmlformats.org/officeDocument/2006/relationships/hyperlink" Target="https://www.nkj.ru/archive/articles/385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gadget.com/mobile_pc/8705-10-kultovyih-kpk-vseh-vremyon-i-narodov/" TargetMode="External"/><Relationship Id="rId5" Type="http://schemas.openxmlformats.org/officeDocument/2006/relationships/hyperlink" Target="https://revolution.allbest.ru/programming/00383735_0.html" TargetMode="External"/><Relationship Id="rId4" Type="http://schemas.openxmlformats.org/officeDocument/2006/relationships/hyperlink" Target="https://habr.com/ru/company/ua-hosting/blog/386553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Карманные персональные компьютеры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студентка 1-ого курса, группы 4Г02, Файзуллина Алина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Карманный персональный компьютер (КПК, англ. </a:t>
            </a:r>
            <a:r>
              <a:rPr lang="ru-RU" dirty="0" err="1" smtClean="0"/>
              <a:t>Personal</a:t>
            </a:r>
            <a:r>
              <a:rPr lang="ru-RU" dirty="0" smtClean="0"/>
              <a:t> </a:t>
            </a:r>
            <a:r>
              <a:rPr lang="ru-RU" dirty="0" err="1" smtClean="0"/>
              <a:t>Digital</a:t>
            </a:r>
            <a:r>
              <a:rPr lang="ru-RU" dirty="0" smtClean="0"/>
              <a:t> </a:t>
            </a:r>
            <a:r>
              <a:rPr lang="ru-RU" dirty="0" err="1" smtClean="0"/>
              <a:t>Assistant</a:t>
            </a:r>
            <a:r>
              <a:rPr lang="ru-RU" dirty="0" smtClean="0"/>
              <a:t>, PDA — «личный цифровой секретарь», а также </a:t>
            </a:r>
            <a:r>
              <a:rPr lang="ru-RU" dirty="0" err="1" smtClean="0"/>
              <a:t>Handheld</a:t>
            </a:r>
            <a:r>
              <a:rPr lang="ru-RU" dirty="0" smtClean="0"/>
              <a:t> </a:t>
            </a:r>
            <a:r>
              <a:rPr lang="ru-RU" dirty="0" err="1" smtClean="0"/>
              <a:t>computer</a:t>
            </a:r>
            <a:r>
              <a:rPr lang="ru-RU" dirty="0" smtClean="0"/>
              <a:t>) — портативное вычислительное устройство, обладающее широкими функциональными возможностями. КПК часто называют наладонником (англ. </a:t>
            </a:r>
            <a:r>
              <a:rPr lang="ru-RU" dirty="0" err="1" smtClean="0"/>
              <a:t>palmtop</a:t>
            </a:r>
            <a:r>
              <a:rPr lang="ru-RU" dirty="0" smtClean="0"/>
              <a:t>) из-за небольших размеров. Изначально КПК предназначались для использования в качестве электронных органайзеров. С «классического» КПК невозможно совершать звонки, и КПК не является мобильным телефоном.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Марат\Desktop\SCHOOL\ТПУ\ИНФОРМАТИКА\реферат\приложение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3046117" cy="2286016"/>
          </a:xfrm>
          <a:prstGeom prst="rect">
            <a:avLst/>
          </a:prstGeom>
          <a:noFill/>
        </p:spPr>
      </p:pic>
      <p:pic>
        <p:nvPicPr>
          <p:cNvPr id="1027" name="Picture 3" descr="C:\Users\Марат\Desktop\SCHOOL\ТПУ\ИНФОРМАТИКА\реферат\приложение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28604"/>
            <a:ext cx="3567112" cy="2048132"/>
          </a:xfrm>
          <a:prstGeom prst="rect">
            <a:avLst/>
          </a:prstGeom>
          <a:noFill/>
        </p:spPr>
      </p:pic>
      <p:pic>
        <p:nvPicPr>
          <p:cNvPr id="1028" name="Picture 4" descr="C:\Users\Марат\Desktop\SCHOOL\ТПУ\ИНФОРМАТИКА\реферат\psion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071810"/>
            <a:ext cx="1369221" cy="2500316"/>
          </a:xfrm>
          <a:prstGeom prst="rect">
            <a:avLst/>
          </a:prstGeom>
          <a:noFill/>
        </p:spPr>
      </p:pic>
      <p:pic>
        <p:nvPicPr>
          <p:cNvPr id="1029" name="Picture 5" descr="C:\Users\Марат\Desktop\SCHOOL\ТПУ\ИНФОРМАТИКА\реферат\psion 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3071810"/>
            <a:ext cx="1397685" cy="2462880"/>
          </a:xfrm>
          <a:prstGeom prst="rect">
            <a:avLst/>
          </a:prstGeom>
          <a:noFill/>
        </p:spPr>
      </p:pic>
      <p:pic>
        <p:nvPicPr>
          <p:cNvPr id="1030" name="Picture 6" descr="C:\Users\Марат\Desktop\SCHOOL\ТПУ\ИНФОРМАТИКА\реферат\psison m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3143248"/>
            <a:ext cx="2892581" cy="23574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2910" y="2571744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Sharp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PC-1500, 1981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2571744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HP-75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1982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5643578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Psion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Organizer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I, 1981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564357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Psion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Organizer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1986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6446" y="5572140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Psion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MC, 1989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571472" y="285728"/>
            <a:ext cx="3714776" cy="2950983"/>
            <a:chOff x="642910" y="214290"/>
            <a:chExt cx="3286148" cy="2665231"/>
          </a:xfrm>
        </p:grpSpPr>
        <p:pic>
          <p:nvPicPr>
            <p:cNvPr id="3074" name="Picture 2" descr="https://habrastorage.org/files/1d6/29e/ec0/1d629eec059546dabf1282e921747bff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214290"/>
              <a:ext cx="3062745" cy="2297059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642910" y="2571744"/>
              <a:ext cx="328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Times New Roman" pitchFamily="18" charset="0"/>
                  <a:cs typeface="Times New Roman" pitchFamily="18" charset="0"/>
                </a:rPr>
                <a:t>Atari </a:t>
              </a:r>
              <a:r>
                <a:rPr lang="en-GB" sz="1400" dirty="0" smtClean="0">
                  <a:latin typeface="Times New Roman" pitchFamily="18" charset="0"/>
                  <a:cs typeface="Times New Roman" pitchFamily="18" charset="0"/>
                </a:rPr>
                <a:t>Portfolio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, 1989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643438" y="142852"/>
            <a:ext cx="3357586" cy="2857520"/>
            <a:chOff x="4857752" y="142852"/>
            <a:chExt cx="3071834" cy="2522355"/>
          </a:xfrm>
        </p:grpSpPr>
        <p:pic>
          <p:nvPicPr>
            <p:cNvPr id="3076" name="Picture 4" descr="https://habrastorage.org/files/5ba/6b9/ceb/5ba6b9ceb73247f4b60e8b184292d9a4.jpe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57752" y="142852"/>
              <a:ext cx="3071834" cy="230387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857752" y="2357430"/>
              <a:ext cx="3071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err="1">
                  <a:latin typeface="Times New Roman" pitchFamily="18" charset="0"/>
                  <a:cs typeface="Times New Roman" pitchFamily="18" charset="0"/>
                </a:rPr>
                <a:t>Psion</a:t>
              </a:r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1400" dirty="0" err="1">
                  <a:latin typeface="Times New Roman" pitchFamily="18" charset="0"/>
                  <a:cs typeface="Times New Roman" pitchFamily="18" charset="0"/>
                </a:rPr>
                <a:t>Series</a:t>
              </a:r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3, 1991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071538" y="3357562"/>
            <a:ext cx="3000396" cy="2522355"/>
            <a:chOff x="500034" y="3286124"/>
            <a:chExt cx="2724849" cy="2165165"/>
          </a:xfrm>
        </p:grpSpPr>
        <p:pic>
          <p:nvPicPr>
            <p:cNvPr id="3078" name="Picture 6" descr="https://habrastorage.org/files/61d/d7f/588/61dd7f58846747058b3698fb97aedccc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472" y="3286124"/>
              <a:ext cx="2653411" cy="185738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0034" y="5143512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Times New Roman" pitchFamily="18" charset="0"/>
                  <a:cs typeface="Times New Roman" pitchFamily="18" charset="0"/>
                </a:rPr>
                <a:t>Simon, 1992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5214942" y="3000372"/>
            <a:ext cx="2357454" cy="3562139"/>
            <a:chOff x="5643570" y="3071810"/>
            <a:chExt cx="2000264" cy="3022421"/>
          </a:xfrm>
        </p:grpSpPr>
        <p:pic>
          <p:nvPicPr>
            <p:cNvPr id="3080" name="Picture 8" descr="https://habrastorage.org/files/741/81c/fdc/74181cfdc2024e209981d4651edd117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43570" y="3071810"/>
              <a:ext cx="1898303" cy="264320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643570" y="5786454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 smtClean="0">
                  <a:latin typeface="Times New Roman" pitchFamily="18" charset="0"/>
                  <a:cs typeface="Times New Roman" pitchFamily="18" charset="0"/>
                </a:rPr>
                <a:t>MessagePad</a:t>
              </a:r>
              <a:r>
                <a:rPr lang="en-GB" sz="1400" dirty="0" smtClean="0">
                  <a:latin typeface="Times New Roman" pitchFamily="18" charset="0"/>
                  <a:cs typeface="Times New Roman" pitchFamily="18" charset="0"/>
                </a:rPr>
                <a:t>, 1993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originals/83/ff/ff/83ffff31da76522bf651c569771244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2430933" cy="32147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57290" y="4500570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Pilot-1000, 1995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habrastorage.org/files/43e/117/666/43e1176666e6411082e614b3e975f0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357298"/>
            <a:ext cx="1885950" cy="30003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14942" y="450057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Visor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Deluxe, 1998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571868" y="2714620"/>
            <a:ext cx="2214578" cy="9286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Функции КПК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00034" y="2071678"/>
            <a:ext cx="2214578" cy="785818"/>
            <a:chOff x="857224" y="1500174"/>
            <a:chExt cx="2214578" cy="785818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857224" y="1500174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171448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Чтение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книг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429388" y="3125996"/>
            <a:ext cx="2214578" cy="785818"/>
            <a:chOff x="1000100" y="2840244"/>
            <a:chExt cx="2214578" cy="785818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1000100" y="2840244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2976" y="2928934"/>
              <a:ext cx="1928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Ежедневник и расписание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143636" y="857232"/>
            <a:ext cx="2214578" cy="785818"/>
            <a:chOff x="1214414" y="928670"/>
            <a:chExt cx="2214578" cy="785818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1214414" y="928670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142984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Набор текстов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00034" y="3071810"/>
            <a:ext cx="2214578" cy="785818"/>
            <a:chOff x="785786" y="357166"/>
            <a:chExt cx="2214578" cy="785818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785786" y="357166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8662" y="571480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Всевозможные записи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000760" y="5286388"/>
            <a:ext cx="2214578" cy="785818"/>
            <a:chOff x="500034" y="2428868"/>
            <a:chExt cx="2214578" cy="785818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500034" y="2428868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4348" y="2643182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Диктофон</a:t>
              </a: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142976" y="5286388"/>
            <a:ext cx="2214578" cy="785818"/>
            <a:chOff x="-1285916" y="1285860"/>
            <a:chExt cx="2214578" cy="785818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-1285916" y="1285860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214478" y="1500174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Звуковой проигрыватель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57224" y="928670"/>
            <a:ext cx="2214578" cy="785818"/>
            <a:chOff x="1285852" y="1500174"/>
            <a:chExt cx="2214578" cy="78581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1285852" y="1500174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0166" y="1714488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Карты местности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500034" y="4143380"/>
            <a:ext cx="2214578" cy="785818"/>
            <a:chOff x="571472" y="142852"/>
            <a:chExt cx="2214578" cy="785818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571472" y="142852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786" y="357166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Игры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6429388" y="2000240"/>
            <a:ext cx="2214578" cy="785818"/>
            <a:chOff x="857224" y="2857496"/>
            <a:chExt cx="2214578" cy="785818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857224" y="2857496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28662" y="3071810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Просмотр изображений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3500430" y="5786454"/>
            <a:ext cx="2214578" cy="785818"/>
            <a:chOff x="-1857420" y="1285860"/>
            <a:chExt cx="2214578" cy="78581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-1857420" y="1285860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643106" y="1500174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Выход в Интернет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6357950" y="4214818"/>
            <a:ext cx="2286016" cy="785818"/>
            <a:chOff x="642910" y="2643182"/>
            <a:chExt cx="2286016" cy="785818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642910" y="2643182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4348" y="2857496"/>
              <a:ext cx="2214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Офисные приложения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3500430" y="428604"/>
            <a:ext cx="2214578" cy="785818"/>
            <a:chOff x="1214414" y="928670"/>
            <a:chExt cx="2214578" cy="785818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1214414" y="928670"/>
              <a:ext cx="2214578" cy="785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28728" y="1142984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Записи от руки</a:t>
              </a:r>
            </a:p>
          </p:txBody>
        </p:sp>
      </p:grpSp>
      <p:cxnSp>
        <p:nvCxnSpPr>
          <p:cNvPr id="47" name="Прямая со стрелкой 46"/>
          <p:cNvCxnSpPr/>
          <p:nvPr/>
        </p:nvCxnSpPr>
        <p:spPr>
          <a:xfrm rot="5400000" flipH="1" flipV="1">
            <a:off x="4071934" y="2000240"/>
            <a:ext cx="1143008" cy="1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rot="16200000" flipV="1">
            <a:off x="3178959" y="1893083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5400000" flipH="1" flipV="1">
            <a:off x="5214942" y="1857364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10800000">
            <a:off x="2928926" y="257174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10800000" flipV="1">
            <a:off x="2928926" y="328612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rot="10800000" flipV="1">
            <a:off x="2857488" y="3714752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rot="5400000">
            <a:off x="3071802" y="4071942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rot="5400000">
            <a:off x="3714744" y="471488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16200000" flipH="1">
            <a:off x="4893471" y="4107661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rot="16200000" flipH="1">
            <a:off x="5572132" y="3643314"/>
            <a:ext cx="64294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rot="5400000" flipH="1" flipV="1">
            <a:off x="5857884" y="2500306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5857884" y="3286124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https://www.nkj.ru/archive/articles/3852/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https://scienceforum.ru/2017/article/2017039486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https://habr.com/ru/company/ua-hosting/blog/386553/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https://revolution.allbest.ru/programming/00383735_0.html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https://gagadget.com/mobile_pc/8705-10-kultovyih-kpk-vseh-vremyon-i-narodov/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Карманные персональные компьютеры сделали прорыв в мире технологий как что-то небольшого размера, что-то что можно с легкостью носить с собой в кармане, и при этом являясь не простой безделушкой, а устройством с большим функционалом, которое является аналогом стандартных ПК.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Конечно сейчас КПК не пользуются такой же популярностью как , например, 20 лет назад. В современном мире полным полно различных моделей смартфонов, которые обладают гораздо большим функционалом чем КПК, но это не отменяет того, что КПК внес большой вклад в развитие современных технологий и создание нам известных смартфонов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2071678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s://i.pinimg.com/564x/96/2a/f5/962af588e16c9e32190d4b629698e52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5372100" cy="340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280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Карманные персональные компьютеры</vt:lpstr>
      <vt:lpstr>Введение</vt:lpstr>
      <vt:lpstr>Слайд 3</vt:lpstr>
      <vt:lpstr>Слайд 4</vt:lpstr>
      <vt:lpstr>Слайд 5</vt:lpstr>
      <vt:lpstr>Слайд 6</vt:lpstr>
      <vt:lpstr>Список литературы</vt:lpstr>
      <vt:lpstr>Заключение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Карманные персональные компьютеры</dc:title>
  <dc:creator>Марат Файзуллин</dc:creator>
  <cp:lastModifiedBy>Марат Файзуллин</cp:lastModifiedBy>
  <cp:revision>33</cp:revision>
  <dcterms:created xsi:type="dcterms:W3CDTF">2021-06-22T08:25:35Z</dcterms:created>
  <dcterms:modified xsi:type="dcterms:W3CDTF">2021-06-22T13:31:14Z</dcterms:modified>
</cp:coreProperties>
</file>