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8640763" cy="4860925"/>
  <p:notesSz cx="9144000" cy="6858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1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80BF44"/>
    <a:srgbClr val="5AB414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1" autoAdjust="0"/>
  </p:normalViewPr>
  <p:slideViewPr>
    <p:cSldViewPr>
      <p:cViewPr varScale="1">
        <p:scale>
          <a:sx n="145" d="100"/>
          <a:sy n="145" d="100"/>
        </p:scale>
        <p:origin x="774" y="180"/>
      </p:cViewPr>
      <p:guideLst>
        <p:guide orient="horz" pos="1531"/>
        <p:guide pos="27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9060099782145E-2"/>
          <c:y val="3.3333333333333333E-2"/>
          <c:w val="0.90692318559330221"/>
          <c:h val="0.93333333333333335"/>
        </c:manualLayout>
      </c:layout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'Метод деления'!$A$2:$A$42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</c:numCache>
            </c:numRef>
          </c:xVal>
          <c:yVal>
            <c:numRef>
              <c:f>'Метод деления'!$B$2:$B$42</c:f>
              <c:numCache>
                <c:formatCode>General</c:formatCode>
                <c:ptCount val="41"/>
                <c:pt idx="0">
                  <c:v>-73.816301969302629</c:v>
                </c:pt>
                <c:pt idx="1">
                  <c:v>-62.943575266049649</c:v>
                </c:pt>
                <c:pt idx="2">
                  <c:v>-53.235934490686986</c:v>
                </c:pt>
                <c:pt idx="3">
                  <c:v>-44.630881194440008</c:v>
                </c:pt>
                <c:pt idx="4">
                  <c:v>-37.065816576913498</c:v>
                </c:pt>
                <c:pt idx="5">
                  <c:v>-30.478053032038478</c:v>
                </c:pt>
                <c:pt idx="6">
                  <c:v>-24.804826088564649</c:v>
                </c:pt>
                <c:pt idx="7">
                  <c:v>-19.983306692049386</c:v>
                </c:pt>
                <c:pt idx="8">
                  <c:v>-15.95061377377686</c:v>
                </c:pt>
                <c:pt idx="9">
                  <c:v>-12.64382705076607</c:v>
                </c:pt>
                <c:pt idx="10">
                  <c:v>-10</c:v>
                </c:pt>
                <c:pt idx="11">
                  <c:v>-7.9561729492339301</c:v>
                </c:pt>
                <c:pt idx="12">
                  <c:v>-6.4493862262231403</c:v>
                </c:pt>
                <c:pt idx="13">
                  <c:v>-5.4166933079506121</c:v>
                </c:pt>
                <c:pt idx="14">
                  <c:v>-4.7951739114353504</c:v>
                </c:pt>
                <c:pt idx="15">
                  <c:v>-4.5219469679615223</c:v>
                </c:pt>
                <c:pt idx="16">
                  <c:v>-4.534183423086505</c:v>
                </c:pt>
                <c:pt idx="17">
                  <c:v>-4.7691188055599962</c:v>
                </c:pt>
                <c:pt idx="18">
                  <c:v>-5.1640655093130121</c:v>
                </c:pt>
                <c:pt idx="19">
                  <c:v>-5.6564247339503533</c:v>
                </c:pt>
                <c:pt idx="20">
                  <c:v>-6.1836980306973697</c:v>
                </c:pt>
                <c:pt idx="21">
                  <c:v>-6.6834984025046618</c:v>
                </c:pt>
                <c:pt idx="22">
                  <c:v>-7.0935609089952276</c:v>
                </c:pt>
                <c:pt idx="23">
                  <c:v>-7.3517527291383971</c:v>
                </c:pt>
                <c:pt idx="24">
                  <c:v>-7.3960826369441124</c:v>
                </c:pt>
                <c:pt idx="25">
                  <c:v>-7.1647098480789655</c:v>
                </c:pt>
                <c:pt idx="26">
                  <c:v>-6.5959521981002549</c:v>
                </c:pt>
                <c:pt idx="27">
                  <c:v>-5.6282936159738117</c:v>
                </c:pt>
                <c:pt idx="28">
                  <c:v>-4.2003908596722619</c:v>
                </c:pt>
                <c:pt idx="29">
                  <c:v>-2.2510794839288311</c:v>
                </c:pt>
                <c:pt idx="30">
                  <c:v>0.28062098636687338</c:v>
                </c:pt>
                <c:pt idx="31">
                  <c:v>3.4555027001153995</c:v>
                </c:pt>
                <c:pt idx="32">
                  <c:v>7.3341659606494378</c:v>
                </c:pt>
                <c:pt idx="33">
                  <c:v>11.977016558707007</c:v>
                </c:pt>
                <c:pt idx="34">
                  <c:v>17.444263969584952</c:v>
                </c:pt>
                <c:pt idx="35">
                  <c:v>23.79592042248235</c:v>
                </c:pt>
                <c:pt idx="36">
                  <c:v>31.091800846168695</c:v>
                </c:pt>
                <c:pt idx="37">
                  <c:v>39.391523691218055</c:v>
                </c:pt>
                <c:pt idx="38">
                  <c:v>48.754512625156337</c:v>
                </c:pt>
                <c:pt idx="39">
                  <c:v>59.239999092990423</c:v>
                </c:pt>
                <c:pt idx="40">
                  <c:v>70.907025731743175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C6-4F8E-99FC-9B0752D5438D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деления'!$D$2:$D$3</c:f>
              <c:numCache>
                <c:formatCode>General</c:formatCode>
                <c:ptCount val="2"/>
                <c:pt idx="0">
                  <c:v>0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C6-4F8E-99FC-9B0752D5438D}"/>
            </c:ext>
          </c:extLst>
        </c:ser>
        <c:ser>
          <c:idx val="2"/>
          <c:order val="2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деления'!$E$2:$E$3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деления'!$F$2:$F$3</c:f>
              <c:numCache>
                <c:formatCode>General</c:formatCode>
                <c:ptCount val="2"/>
                <c:pt idx="0">
                  <c:v>0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C6-4F8E-99FC-9B0752D5438D}"/>
            </c:ext>
          </c:extLst>
        </c:ser>
        <c:ser>
          <c:idx val="3"/>
          <c:order val="3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деления'!$C$5:$C$6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деления'!$D$5:$D$6</c:f>
              <c:numCache>
                <c:formatCode>General</c:formatCode>
                <c:ptCount val="2"/>
                <c:pt idx="0">
                  <c:v>-4.5219469679615223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AC6-4F8E-99FC-9B0752D5438D}"/>
            </c:ext>
          </c:extLst>
        </c:ser>
        <c:ser>
          <c:idx val="4"/>
          <c:order val="4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деления'!$E$5:$E$6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деления'!$F$5:$F$6</c:f>
              <c:numCache>
                <c:formatCode>General</c:formatCode>
                <c:ptCount val="2"/>
                <c:pt idx="0">
                  <c:v>23.79592042248235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AC6-4F8E-99FC-9B0752D54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659136"/>
        <c:axId val="103659712"/>
      </c:scatterChart>
      <c:valAx>
        <c:axId val="103659136"/>
        <c:scaling>
          <c:orientation val="minMax"/>
          <c:max val="3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659712"/>
        <c:crosses val="autoZero"/>
        <c:crossBetween val="midCat"/>
      </c:valAx>
      <c:valAx>
        <c:axId val="103659712"/>
        <c:scaling>
          <c:orientation val="minMax"/>
          <c:max val="30"/>
          <c:min val="-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659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9060099782145E-2"/>
          <c:y val="3.3333333333333333E-2"/>
          <c:w val="0.90692318559330221"/>
          <c:h val="0.93333333333333335"/>
        </c:manualLayout>
      </c:layout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'Метод деления'!$A$2:$A$42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</c:numCache>
            </c:numRef>
          </c:xVal>
          <c:yVal>
            <c:numRef>
              <c:f>'Метод деления'!$B$2:$B$42</c:f>
              <c:numCache>
                <c:formatCode>General</c:formatCode>
                <c:ptCount val="41"/>
                <c:pt idx="0">
                  <c:v>-73.816301969302629</c:v>
                </c:pt>
                <c:pt idx="1">
                  <c:v>-62.943575266049649</c:v>
                </c:pt>
                <c:pt idx="2">
                  <c:v>-53.235934490686986</c:v>
                </c:pt>
                <c:pt idx="3">
                  <c:v>-44.630881194440008</c:v>
                </c:pt>
                <c:pt idx="4">
                  <c:v>-37.065816576913498</c:v>
                </c:pt>
                <c:pt idx="5">
                  <c:v>-30.478053032038478</c:v>
                </c:pt>
                <c:pt idx="6">
                  <c:v>-24.804826088564649</c:v>
                </c:pt>
                <c:pt idx="7">
                  <c:v>-19.983306692049386</c:v>
                </c:pt>
                <c:pt idx="8">
                  <c:v>-15.95061377377686</c:v>
                </c:pt>
                <c:pt idx="9">
                  <c:v>-12.64382705076607</c:v>
                </c:pt>
                <c:pt idx="10">
                  <c:v>-10</c:v>
                </c:pt>
                <c:pt idx="11">
                  <c:v>-7.9561729492339301</c:v>
                </c:pt>
                <c:pt idx="12">
                  <c:v>-6.4493862262231403</c:v>
                </c:pt>
                <c:pt idx="13">
                  <c:v>-5.4166933079506121</c:v>
                </c:pt>
                <c:pt idx="14">
                  <c:v>-4.7951739114353504</c:v>
                </c:pt>
                <c:pt idx="15">
                  <c:v>-4.5219469679615223</c:v>
                </c:pt>
                <c:pt idx="16">
                  <c:v>-4.534183423086505</c:v>
                </c:pt>
                <c:pt idx="17">
                  <c:v>-4.7691188055599962</c:v>
                </c:pt>
                <c:pt idx="18">
                  <c:v>-5.1640655093130121</c:v>
                </c:pt>
                <c:pt idx="19">
                  <c:v>-5.6564247339503533</c:v>
                </c:pt>
                <c:pt idx="20">
                  <c:v>-6.1836980306973697</c:v>
                </c:pt>
                <c:pt idx="21">
                  <c:v>-6.6834984025046618</c:v>
                </c:pt>
                <c:pt idx="22">
                  <c:v>-7.0935609089952276</c:v>
                </c:pt>
                <c:pt idx="23">
                  <c:v>-7.3517527291383971</c:v>
                </c:pt>
                <c:pt idx="24">
                  <c:v>-7.3960826369441124</c:v>
                </c:pt>
                <c:pt idx="25">
                  <c:v>-7.1647098480789655</c:v>
                </c:pt>
                <c:pt idx="26">
                  <c:v>-6.5959521981002549</c:v>
                </c:pt>
                <c:pt idx="27">
                  <c:v>-5.6282936159738117</c:v>
                </c:pt>
                <c:pt idx="28">
                  <c:v>-4.2003908596722619</c:v>
                </c:pt>
                <c:pt idx="29">
                  <c:v>-2.2510794839288311</c:v>
                </c:pt>
                <c:pt idx="30">
                  <c:v>0.28062098636687338</c:v>
                </c:pt>
                <c:pt idx="31">
                  <c:v>3.4555027001153995</c:v>
                </c:pt>
                <c:pt idx="32">
                  <c:v>7.3341659606494378</c:v>
                </c:pt>
                <c:pt idx="33">
                  <c:v>11.977016558707007</c:v>
                </c:pt>
                <c:pt idx="34">
                  <c:v>17.444263969584952</c:v>
                </c:pt>
                <c:pt idx="35">
                  <c:v>23.79592042248235</c:v>
                </c:pt>
                <c:pt idx="36">
                  <c:v>31.091800846168695</c:v>
                </c:pt>
                <c:pt idx="37">
                  <c:v>39.391523691218055</c:v>
                </c:pt>
                <c:pt idx="38">
                  <c:v>48.754512625156337</c:v>
                </c:pt>
                <c:pt idx="39">
                  <c:v>59.239999092990423</c:v>
                </c:pt>
                <c:pt idx="40">
                  <c:v>70.907025731743175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9DE-45BB-B5F9-7771536886A0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деления'!$D$2:$D$3</c:f>
              <c:numCache>
                <c:formatCode>General</c:formatCode>
                <c:ptCount val="2"/>
                <c:pt idx="0">
                  <c:v>0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9DE-45BB-B5F9-7771536886A0}"/>
            </c:ext>
          </c:extLst>
        </c:ser>
        <c:ser>
          <c:idx val="2"/>
          <c:order val="2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деления'!$E$2:$E$3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деления'!$F$2:$F$3</c:f>
              <c:numCache>
                <c:formatCode>General</c:formatCode>
                <c:ptCount val="2"/>
                <c:pt idx="0">
                  <c:v>0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9DE-45BB-B5F9-7771536886A0}"/>
            </c:ext>
          </c:extLst>
        </c:ser>
        <c:ser>
          <c:idx val="3"/>
          <c:order val="3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деления'!$C$5:$C$6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деления'!$D$5:$D$6</c:f>
              <c:numCache>
                <c:formatCode>General</c:formatCode>
                <c:ptCount val="2"/>
                <c:pt idx="0">
                  <c:v>-4.5219469679615223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9DE-45BB-B5F9-7771536886A0}"/>
            </c:ext>
          </c:extLst>
        </c:ser>
        <c:ser>
          <c:idx val="4"/>
          <c:order val="4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деления'!$E$5:$E$6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деления'!$F$5:$F$6</c:f>
              <c:numCache>
                <c:formatCode>General</c:formatCode>
                <c:ptCount val="2"/>
                <c:pt idx="0">
                  <c:v>23.79592042248235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9DE-45BB-B5F9-7771536886A0}"/>
            </c:ext>
          </c:extLst>
        </c:ser>
        <c:ser>
          <c:idx val="5"/>
          <c:order val="5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деления'!$C$8:$C$9</c:f>
              <c:numCache>
                <c:formatCode>General</c:formatCode>
                <c:ptCount val="2"/>
                <c:pt idx="0">
                  <c:v>15</c:v>
                </c:pt>
                <c:pt idx="1">
                  <c:v>15</c:v>
                </c:pt>
              </c:numCache>
            </c:numRef>
          </c:xVal>
          <c:yVal>
            <c:numRef>
              <c:f>'Метод деления'!$D$8:$D$9</c:f>
              <c:numCache>
                <c:formatCode>General</c:formatCode>
                <c:ptCount val="2"/>
                <c:pt idx="0">
                  <c:v>0</c:v>
                </c:pt>
                <c:pt idx="1">
                  <c:v>-7.1647098480789655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9DE-45BB-B5F9-7771536886A0}"/>
            </c:ext>
          </c:extLst>
        </c:ser>
        <c:ser>
          <c:idx val="6"/>
          <c:order val="6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деления'!$C$11:$C$12</c:f>
              <c:numCache>
                <c:formatCode>General</c:formatCode>
                <c:ptCount val="2"/>
                <c:pt idx="0">
                  <c:v>0</c:v>
                </c:pt>
                <c:pt idx="1">
                  <c:v>15</c:v>
                </c:pt>
              </c:numCache>
            </c:numRef>
          </c:xVal>
          <c:yVal>
            <c:numRef>
              <c:f>'Метод деления'!$D$11:$D$12</c:f>
              <c:numCache>
                <c:formatCode>General</c:formatCode>
                <c:ptCount val="2"/>
                <c:pt idx="0">
                  <c:v>-7.1647098480789655</c:v>
                </c:pt>
                <c:pt idx="1">
                  <c:v>-7.1647098480789655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19DE-45BB-B5F9-777153688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77632"/>
        <c:axId val="134678208"/>
      </c:scatterChart>
      <c:valAx>
        <c:axId val="134677632"/>
        <c:scaling>
          <c:orientation val="minMax"/>
          <c:max val="3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78208"/>
        <c:crosses val="autoZero"/>
        <c:crossBetween val="midCat"/>
      </c:valAx>
      <c:valAx>
        <c:axId val="134678208"/>
        <c:scaling>
          <c:orientation val="minMax"/>
          <c:max val="30"/>
          <c:min val="-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7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133471630493774E-2"/>
          <c:y val="2.4242424242424242E-2"/>
          <c:w val="0.90692318559330221"/>
          <c:h val="0.93333333333333335"/>
        </c:manualLayout>
      </c:layout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'Метод деления'!$A$2:$A$42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</c:numCache>
            </c:numRef>
          </c:xVal>
          <c:yVal>
            <c:numRef>
              <c:f>'Метод деления'!$B$2:$B$42</c:f>
              <c:numCache>
                <c:formatCode>General</c:formatCode>
                <c:ptCount val="41"/>
                <c:pt idx="0">
                  <c:v>-73.816301969302629</c:v>
                </c:pt>
                <c:pt idx="1">
                  <c:v>-62.943575266049649</c:v>
                </c:pt>
                <c:pt idx="2">
                  <c:v>-53.235934490686986</c:v>
                </c:pt>
                <c:pt idx="3">
                  <c:v>-44.630881194440008</c:v>
                </c:pt>
                <c:pt idx="4">
                  <c:v>-37.065816576913498</c:v>
                </c:pt>
                <c:pt idx="5">
                  <c:v>-30.478053032038478</c:v>
                </c:pt>
                <c:pt idx="6">
                  <c:v>-24.804826088564649</c:v>
                </c:pt>
                <c:pt idx="7">
                  <c:v>-19.983306692049386</c:v>
                </c:pt>
                <c:pt idx="8">
                  <c:v>-15.95061377377686</c:v>
                </c:pt>
                <c:pt idx="9">
                  <c:v>-12.64382705076607</c:v>
                </c:pt>
                <c:pt idx="10">
                  <c:v>-10</c:v>
                </c:pt>
                <c:pt idx="11">
                  <c:v>-7.9561729492339301</c:v>
                </c:pt>
                <c:pt idx="12">
                  <c:v>-6.4493862262231403</c:v>
                </c:pt>
                <c:pt idx="13">
                  <c:v>-5.4166933079506121</c:v>
                </c:pt>
                <c:pt idx="14">
                  <c:v>-4.7951739114353504</c:v>
                </c:pt>
                <c:pt idx="15">
                  <c:v>-4.5219469679615223</c:v>
                </c:pt>
                <c:pt idx="16">
                  <c:v>-4.534183423086505</c:v>
                </c:pt>
                <c:pt idx="17">
                  <c:v>-4.7691188055599962</c:v>
                </c:pt>
                <c:pt idx="18">
                  <c:v>-5.1640655093130121</c:v>
                </c:pt>
                <c:pt idx="19">
                  <c:v>-5.6564247339503533</c:v>
                </c:pt>
                <c:pt idx="20">
                  <c:v>-6.1836980306973697</c:v>
                </c:pt>
                <c:pt idx="21">
                  <c:v>-6.6834984025046618</c:v>
                </c:pt>
                <c:pt idx="22">
                  <c:v>-7.0935609089952276</c:v>
                </c:pt>
                <c:pt idx="23">
                  <c:v>-7.3517527291383971</c:v>
                </c:pt>
                <c:pt idx="24">
                  <c:v>-7.3960826369441124</c:v>
                </c:pt>
                <c:pt idx="25">
                  <c:v>-7.1647098480789655</c:v>
                </c:pt>
                <c:pt idx="26">
                  <c:v>-6.5959521981002549</c:v>
                </c:pt>
                <c:pt idx="27">
                  <c:v>-5.6282936159738117</c:v>
                </c:pt>
                <c:pt idx="28">
                  <c:v>-4.2003908596722619</c:v>
                </c:pt>
                <c:pt idx="29">
                  <c:v>-2.2510794839288311</c:v>
                </c:pt>
                <c:pt idx="30">
                  <c:v>0.28062098636687338</c:v>
                </c:pt>
                <c:pt idx="31">
                  <c:v>3.4555027001153995</c:v>
                </c:pt>
                <c:pt idx="32">
                  <c:v>7.3341659606494378</c:v>
                </c:pt>
                <c:pt idx="33">
                  <c:v>11.977016558707007</c:v>
                </c:pt>
                <c:pt idx="34">
                  <c:v>17.444263969584952</c:v>
                </c:pt>
                <c:pt idx="35">
                  <c:v>23.79592042248235</c:v>
                </c:pt>
                <c:pt idx="36">
                  <c:v>31.091800846168695</c:v>
                </c:pt>
                <c:pt idx="37">
                  <c:v>39.391523691218055</c:v>
                </c:pt>
                <c:pt idx="38">
                  <c:v>48.754512625156337</c:v>
                </c:pt>
                <c:pt idx="39">
                  <c:v>59.239999092990423</c:v>
                </c:pt>
                <c:pt idx="40">
                  <c:v>70.907025731743175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A1-48BB-9512-243E41A2DE68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деления'!$D$2:$D$3</c:f>
              <c:numCache>
                <c:formatCode>General</c:formatCode>
                <c:ptCount val="2"/>
                <c:pt idx="0">
                  <c:v>0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A1-48BB-9512-243E41A2DE68}"/>
            </c:ext>
          </c:extLst>
        </c:ser>
        <c:ser>
          <c:idx val="2"/>
          <c:order val="2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деления'!$E$2:$E$3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деления'!$F$2:$F$3</c:f>
              <c:numCache>
                <c:formatCode>General</c:formatCode>
                <c:ptCount val="2"/>
                <c:pt idx="0">
                  <c:v>0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2A1-48BB-9512-243E41A2DE68}"/>
            </c:ext>
          </c:extLst>
        </c:ser>
        <c:ser>
          <c:idx val="3"/>
          <c:order val="3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деления'!$C$5:$C$6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деления'!$D$5:$D$6</c:f>
              <c:numCache>
                <c:formatCode>General</c:formatCode>
                <c:ptCount val="2"/>
                <c:pt idx="0">
                  <c:v>-4.5219469679615223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A1-48BB-9512-243E41A2DE68}"/>
            </c:ext>
          </c:extLst>
        </c:ser>
        <c:ser>
          <c:idx val="4"/>
          <c:order val="4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деления'!$E$5:$E$6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деления'!$F$5:$F$6</c:f>
              <c:numCache>
                <c:formatCode>General</c:formatCode>
                <c:ptCount val="2"/>
                <c:pt idx="0">
                  <c:v>23.79592042248235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2A1-48BB-9512-243E41A2DE68}"/>
            </c:ext>
          </c:extLst>
        </c:ser>
        <c:ser>
          <c:idx val="5"/>
          <c:order val="5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деления'!$C$8:$C$9</c:f>
              <c:numCache>
                <c:formatCode>General</c:formatCode>
                <c:ptCount val="2"/>
                <c:pt idx="0">
                  <c:v>15</c:v>
                </c:pt>
                <c:pt idx="1">
                  <c:v>15</c:v>
                </c:pt>
              </c:numCache>
            </c:numRef>
          </c:xVal>
          <c:yVal>
            <c:numRef>
              <c:f>'Метод деления'!$D$8:$D$9</c:f>
              <c:numCache>
                <c:formatCode>General</c:formatCode>
                <c:ptCount val="2"/>
                <c:pt idx="0">
                  <c:v>0</c:v>
                </c:pt>
                <c:pt idx="1">
                  <c:v>-7.1647098480789655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2A1-48BB-9512-243E41A2DE68}"/>
            </c:ext>
          </c:extLst>
        </c:ser>
        <c:ser>
          <c:idx val="6"/>
          <c:order val="6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деления'!$C$11:$C$12</c:f>
              <c:numCache>
                <c:formatCode>General</c:formatCode>
                <c:ptCount val="2"/>
                <c:pt idx="0">
                  <c:v>0</c:v>
                </c:pt>
                <c:pt idx="1">
                  <c:v>15</c:v>
                </c:pt>
              </c:numCache>
            </c:numRef>
          </c:xVal>
          <c:yVal>
            <c:numRef>
              <c:f>'Метод деления'!$D$11:$D$12</c:f>
              <c:numCache>
                <c:formatCode>General</c:formatCode>
                <c:ptCount val="2"/>
                <c:pt idx="0">
                  <c:v>-7.1647098480789655</c:v>
                </c:pt>
                <c:pt idx="1">
                  <c:v>-7.1647098480789655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92A1-48BB-9512-243E41A2DE68}"/>
            </c:ext>
          </c:extLst>
        </c:ser>
        <c:ser>
          <c:idx val="7"/>
          <c:order val="7"/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'Метод деления'!$C$13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'Метод деления'!$D$13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92A1-48BB-9512-243E41A2D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81088"/>
        <c:axId val="103660864"/>
      </c:scatterChart>
      <c:valAx>
        <c:axId val="134681088"/>
        <c:scaling>
          <c:orientation val="minMax"/>
          <c:max val="3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660864"/>
        <c:crosses val="autoZero"/>
        <c:crossBetween val="midCat"/>
      </c:valAx>
      <c:valAx>
        <c:axId val="103660864"/>
        <c:scaling>
          <c:orientation val="minMax"/>
          <c:max val="30"/>
          <c:min val="-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81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'Простая итерация'!$A$12:$A$37</c:f>
              <c:numCache>
                <c:formatCode>General</c:formatCode>
                <c:ptCount val="2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</c:numCache>
            </c:numRef>
          </c:xVal>
          <c:yVal>
            <c:numRef>
              <c:f>'Простая итерация'!$A$12:$A$37</c:f>
              <c:numCache>
                <c:formatCode>General</c:formatCode>
                <c:ptCount val="2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1BF-4213-8841-D750E84D0C4F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'Простая итерация'!$A$12:$A$37</c:f>
              <c:numCache>
                <c:formatCode>General</c:formatCode>
                <c:ptCount val="2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</c:numCache>
            </c:numRef>
          </c:xVal>
          <c:yVal>
            <c:numRef>
              <c:f>'Простая итерация'!$B$12:$B$37</c:f>
              <c:numCache>
                <c:formatCode>General</c:formatCode>
                <c:ptCount val="26"/>
                <c:pt idx="0">
                  <c:v>1</c:v>
                </c:pt>
                <c:pt idx="1">
                  <c:v>2.4147134373939312</c:v>
                </c:pt>
                <c:pt idx="2">
                  <c:v>3.0009995001667082</c:v>
                </c:pt>
                <c:pt idx="3">
                  <c:v>3.4509886183458884</c:v>
                </c:pt>
                <c:pt idx="4">
                  <c:v>3.8304251260801907</c:v>
                </c:pt>
                <c:pt idx="5">
                  <c:v>4.1647745377741741</c:v>
                </c:pt>
                <c:pt idx="6">
                  <c:v>4.4670971196411315</c:v>
                </c:pt>
                <c:pt idx="7">
                  <c:v>4.7451512689260316</c:v>
                </c:pt>
                <c:pt idx="8">
                  <c:v>5.0039920106773419</c:v>
                </c:pt>
                <c:pt idx="9">
                  <c:v>5.2471305773238859</c:v>
                </c:pt>
                <c:pt idx="10">
                  <c:v>5.4771234758589813</c:v>
                </c:pt>
                <c:pt idx="11">
                  <c:v>5.6959006625907662</c:v>
                </c:pt>
                <c:pt idx="12">
                  <c:v>5.9049615216204199</c:v>
                </c:pt>
                <c:pt idx="13">
                  <c:v>6.1054984344380925</c:v>
                </c:pt>
                <c:pt idx="14">
                  <c:v>6.2984781793960298</c:v>
                </c:pt>
                <c:pt idx="15">
                  <c:v>6.4846975204961952</c:v>
                </c:pt>
                <c:pt idx="16">
                  <c:v>6.6648223349966527</c:v>
                </c:pt>
                <c:pt idx="17">
                  <c:v>6.8394158724173391</c:v>
                </c:pt>
                <c:pt idx="18">
                  <c:v>7.0089596217738661</c:v>
                </c:pt>
                <c:pt idx="19">
                  <c:v>7.1738690212048306</c:v>
                </c:pt>
                <c:pt idx="20">
                  <c:v>7.3345054874209241</c:v>
                </c:pt>
                <c:pt idx="21">
                  <c:v>7.4911857668528832</c:v>
                </c:pt>
                <c:pt idx="22">
                  <c:v>7.6441893031555139</c:v>
                </c:pt>
                <c:pt idx="23">
                  <c:v>7.79376411233486</c:v>
                </c:pt>
                <c:pt idx="24">
                  <c:v>7.9401315191415778</c:v>
                </c:pt>
                <c:pt idx="25">
                  <c:v>8.0834900134060987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1BF-4213-8841-D750E84D0C4F}"/>
            </c:ext>
          </c:extLst>
        </c:ser>
        <c:ser>
          <c:idx val="2"/>
          <c:order val="2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'Простая итерация'!$C$14:$C$15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xVal>
          <c:yVal>
            <c:numRef>
              <c:f>'Простая итерация'!$D$14:$D$15</c:f>
              <c:numCache>
                <c:formatCode>General</c:formatCode>
                <c:ptCount val="2"/>
                <c:pt idx="0">
                  <c:v>0</c:v>
                </c:pt>
                <c:pt idx="1">
                  <c:v>4.4670971196411315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1BF-4213-8841-D750E84D0C4F}"/>
            </c:ext>
          </c:extLst>
        </c:ser>
        <c:ser>
          <c:idx val="4"/>
          <c:order val="4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'Простая итерация'!$G$17:$G$18</c:f>
              <c:numCache>
                <c:formatCode>General</c:formatCode>
                <c:ptCount val="2"/>
                <c:pt idx="0">
                  <c:v>4.4670971196411315</c:v>
                </c:pt>
                <c:pt idx="1">
                  <c:v>4.4670971196411315</c:v>
                </c:pt>
              </c:numCache>
            </c:numRef>
          </c:xVal>
          <c:yVal>
            <c:numRef>
              <c:f>'Простая итерация'!$H$17:$H$18</c:f>
              <c:numCache>
                <c:formatCode>General</c:formatCode>
                <c:ptCount val="2"/>
                <c:pt idx="0">
                  <c:v>0</c:v>
                </c:pt>
                <c:pt idx="1">
                  <c:v>5.2315587986061267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1BF-4213-8841-D750E84D0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83392"/>
        <c:axId val="134683968"/>
      </c:scatterChart>
      <c:scatterChart>
        <c:scatterStyle val="lineMarker"/>
        <c:varyColors val="0"/>
        <c:ser>
          <c:idx val="3"/>
          <c:order val="3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итерация'!$C$16:$C$18</c:f>
              <c:numCache>
                <c:formatCode>General</c:formatCode>
                <c:ptCount val="3"/>
                <c:pt idx="0">
                  <c:v>3</c:v>
                </c:pt>
                <c:pt idx="1">
                  <c:v>4.4670971196411315</c:v>
                </c:pt>
                <c:pt idx="2">
                  <c:v>4.4670971196411315</c:v>
                </c:pt>
              </c:numCache>
            </c:numRef>
          </c:xVal>
          <c:yVal>
            <c:numRef>
              <c:f>'Простая итерация'!$D$16:$D$18</c:f>
              <c:numCache>
                <c:formatCode>General</c:formatCode>
                <c:ptCount val="3"/>
                <c:pt idx="0">
                  <c:v>4.4670971196411315</c:v>
                </c:pt>
                <c:pt idx="1">
                  <c:v>4.4670971196411315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1BF-4213-8841-D750E84D0C4F}"/>
            </c:ext>
          </c:extLst>
        </c:ser>
        <c:ser>
          <c:idx val="5"/>
          <c:order val="5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итерация'!$G$19:$G$21</c:f>
              <c:numCache>
                <c:formatCode>General</c:formatCode>
                <c:ptCount val="3"/>
                <c:pt idx="0">
                  <c:v>4.4670971196411315</c:v>
                </c:pt>
                <c:pt idx="1">
                  <c:v>5.2315587986061267</c:v>
                </c:pt>
                <c:pt idx="2">
                  <c:v>5.2315587986061267</c:v>
                </c:pt>
              </c:numCache>
            </c:numRef>
          </c:xVal>
          <c:yVal>
            <c:numRef>
              <c:f>'Простая итерация'!$H$19:$H$21</c:f>
              <c:numCache>
                <c:formatCode>General</c:formatCode>
                <c:ptCount val="3"/>
                <c:pt idx="0">
                  <c:v>5.2315587986061267</c:v>
                </c:pt>
                <c:pt idx="1">
                  <c:v>5.2315587986061267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1BF-4213-8841-D750E84D0C4F}"/>
            </c:ext>
          </c:extLst>
        </c:ser>
        <c:ser>
          <c:idx val="7"/>
          <c:order val="6"/>
          <c:spPr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итерация'!$C$22:$C$23</c:f>
              <c:numCache>
                <c:formatCode>General</c:formatCode>
                <c:ptCount val="2"/>
                <c:pt idx="0">
                  <c:v>5.8383340523651368</c:v>
                </c:pt>
                <c:pt idx="1">
                  <c:v>5.8383340523651368</c:v>
                </c:pt>
              </c:numCache>
            </c:numRef>
          </c:xVal>
          <c:yVal>
            <c:numRef>
              <c:f>'Простая итерация'!$D$22:$D$23</c:f>
              <c:numCache>
                <c:formatCode>General</c:formatCode>
                <c:ptCount val="2"/>
                <c:pt idx="0">
                  <c:v>0</c:v>
                </c:pt>
                <c:pt idx="1">
                  <c:v>5.8383502904271802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1BF-4213-8841-D750E84D0C4F}"/>
            </c:ext>
          </c:extLst>
        </c:ser>
        <c:ser>
          <c:idx val="8"/>
          <c:order val="7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итерация'!$C$28:$C$29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xVal>
          <c:yVal>
            <c:numRef>
              <c:f>'Простая итерация'!$D$28:$D$29</c:f>
              <c:numCache>
                <c:formatCode>General</c:formatCode>
                <c:ptCount val="2"/>
                <c:pt idx="0">
                  <c:v>0</c:v>
                </c:pt>
                <c:pt idx="1">
                  <c:v>6.2984781793960298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1BF-4213-8841-D750E84D0C4F}"/>
            </c:ext>
          </c:extLst>
        </c:ser>
        <c:ser>
          <c:idx val="6"/>
          <c:order val="8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>
                <a:solidFill>
                  <a:srgbClr val="FF0000"/>
                </a:solidFill>
              </a:ln>
              <a:effectLst/>
            </c:spPr>
          </c:marker>
          <c:xVal>
            <c:numRef>
              <c:f>'Простая итерация'!$I$21:$I$22</c:f>
              <c:numCache>
                <c:formatCode>General</c:formatCode>
                <c:ptCount val="2"/>
                <c:pt idx="0">
                  <c:v>5.2315587986061267</c:v>
                </c:pt>
                <c:pt idx="1">
                  <c:v>5.2315587986061267</c:v>
                </c:pt>
              </c:numCache>
            </c:numRef>
          </c:xVal>
          <c:yVal>
            <c:numRef>
              <c:f>'Простая итерация'!$J$21:$J$22</c:f>
              <c:numCache>
                <c:formatCode>General</c:formatCode>
                <c:ptCount val="2"/>
                <c:pt idx="0">
                  <c:v>0</c:v>
                </c:pt>
                <c:pt idx="1">
                  <c:v>5.5797381127600598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1BF-4213-8841-D750E84D0C4F}"/>
            </c:ext>
          </c:extLst>
        </c:ser>
        <c:ser>
          <c:idx val="9"/>
          <c:order val="9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итерация'!$I$22:$I$24</c:f>
              <c:numCache>
                <c:formatCode>General</c:formatCode>
                <c:ptCount val="3"/>
                <c:pt idx="0">
                  <c:v>5.2315587986061267</c:v>
                </c:pt>
                <c:pt idx="1">
                  <c:v>5.5797381127600598</c:v>
                </c:pt>
                <c:pt idx="2">
                  <c:v>5.5797381127600598</c:v>
                </c:pt>
              </c:numCache>
            </c:numRef>
          </c:xVal>
          <c:yVal>
            <c:numRef>
              <c:f>'Простая итерация'!$J$22:$J$24</c:f>
              <c:numCache>
                <c:formatCode>General</c:formatCode>
                <c:ptCount val="3"/>
                <c:pt idx="0">
                  <c:v>5.5797381127600598</c:v>
                </c:pt>
                <c:pt idx="1">
                  <c:v>5.5797381127600598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1BF-4213-8841-D750E84D0C4F}"/>
            </c:ext>
          </c:extLst>
        </c:ser>
        <c:ser>
          <c:idx val="10"/>
          <c:order val="10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итерация'!$I$24:$I$25</c:f>
              <c:numCache>
                <c:formatCode>General</c:formatCode>
                <c:ptCount val="2"/>
                <c:pt idx="0">
                  <c:v>5.5797381127600598</c:v>
                </c:pt>
                <c:pt idx="1">
                  <c:v>5.5797381127600598</c:v>
                </c:pt>
              </c:numCache>
            </c:numRef>
          </c:xVal>
          <c:yVal>
            <c:numRef>
              <c:f>'Простая итерация'!$J$24:$J$25</c:f>
              <c:numCache>
                <c:formatCode>General</c:formatCode>
                <c:ptCount val="2"/>
                <c:pt idx="0">
                  <c:v>0</c:v>
                </c:pt>
                <c:pt idx="1">
                  <c:v>5.7298580577643925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1BF-4213-8841-D750E84D0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83392"/>
        <c:axId val="134683968"/>
      </c:scatterChart>
      <c:valAx>
        <c:axId val="134683392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stealth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83968"/>
        <c:crosses val="autoZero"/>
        <c:crossBetween val="midCat"/>
      </c:valAx>
      <c:valAx>
        <c:axId val="134683968"/>
        <c:scaling>
          <c:orientation val="minMax"/>
          <c:max val="8"/>
          <c:min val="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stealth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83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9060099782145E-2"/>
          <c:y val="3.3333333333333333E-2"/>
          <c:w val="0.90692318559330221"/>
          <c:h val="0.93333333333333335"/>
        </c:manualLayout>
      </c:layout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'Метод деления'!$A$2:$A$42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</c:numCache>
            </c:numRef>
          </c:xVal>
          <c:yVal>
            <c:numRef>
              <c:f>'Метод деления'!$B$2:$B$42</c:f>
              <c:numCache>
                <c:formatCode>General</c:formatCode>
                <c:ptCount val="41"/>
                <c:pt idx="0">
                  <c:v>-73.816301969302629</c:v>
                </c:pt>
                <c:pt idx="1">
                  <c:v>-62.943575266049649</c:v>
                </c:pt>
                <c:pt idx="2">
                  <c:v>-53.235934490686986</c:v>
                </c:pt>
                <c:pt idx="3">
                  <c:v>-44.630881194440008</c:v>
                </c:pt>
                <c:pt idx="4">
                  <c:v>-37.065816576913498</c:v>
                </c:pt>
                <c:pt idx="5">
                  <c:v>-30.478053032038478</c:v>
                </c:pt>
                <c:pt idx="6">
                  <c:v>-24.804826088564649</c:v>
                </c:pt>
                <c:pt idx="7">
                  <c:v>-19.983306692049386</c:v>
                </c:pt>
                <c:pt idx="8">
                  <c:v>-15.95061377377686</c:v>
                </c:pt>
                <c:pt idx="9">
                  <c:v>-12.64382705076607</c:v>
                </c:pt>
                <c:pt idx="10">
                  <c:v>-10</c:v>
                </c:pt>
                <c:pt idx="11">
                  <c:v>-7.9561729492339301</c:v>
                </c:pt>
                <c:pt idx="12">
                  <c:v>-6.4493862262231403</c:v>
                </c:pt>
                <c:pt idx="13">
                  <c:v>-5.4166933079506121</c:v>
                </c:pt>
                <c:pt idx="14">
                  <c:v>-4.7951739114353504</c:v>
                </c:pt>
                <c:pt idx="15">
                  <c:v>-4.5219469679615223</c:v>
                </c:pt>
                <c:pt idx="16">
                  <c:v>-4.534183423086505</c:v>
                </c:pt>
                <c:pt idx="17">
                  <c:v>-4.7691188055599962</c:v>
                </c:pt>
                <c:pt idx="18">
                  <c:v>-5.1640655093130121</c:v>
                </c:pt>
                <c:pt idx="19">
                  <c:v>-5.6564247339503533</c:v>
                </c:pt>
                <c:pt idx="20">
                  <c:v>-6.1836980306973697</c:v>
                </c:pt>
                <c:pt idx="21">
                  <c:v>-6.6834984025046618</c:v>
                </c:pt>
                <c:pt idx="22">
                  <c:v>-7.0935609089952276</c:v>
                </c:pt>
                <c:pt idx="23">
                  <c:v>-7.3517527291383971</c:v>
                </c:pt>
                <c:pt idx="24">
                  <c:v>-7.3960826369441124</c:v>
                </c:pt>
                <c:pt idx="25">
                  <c:v>-7.1647098480789655</c:v>
                </c:pt>
                <c:pt idx="26">
                  <c:v>-6.5959521981002549</c:v>
                </c:pt>
                <c:pt idx="27">
                  <c:v>-5.6282936159738117</c:v>
                </c:pt>
                <c:pt idx="28">
                  <c:v>-4.2003908596722619</c:v>
                </c:pt>
                <c:pt idx="29">
                  <c:v>-2.2510794839288311</c:v>
                </c:pt>
                <c:pt idx="30">
                  <c:v>0.28062098636687338</c:v>
                </c:pt>
                <c:pt idx="31">
                  <c:v>3.4555027001153995</c:v>
                </c:pt>
                <c:pt idx="32">
                  <c:v>7.3341659606494378</c:v>
                </c:pt>
                <c:pt idx="33">
                  <c:v>11.977016558707007</c:v>
                </c:pt>
                <c:pt idx="34">
                  <c:v>17.444263969584952</c:v>
                </c:pt>
                <c:pt idx="35">
                  <c:v>23.79592042248235</c:v>
                </c:pt>
                <c:pt idx="36">
                  <c:v>31.091800846168695</c:v>
                </c:pt>
                <c:pt idx="37">
                  <c:v>39.391523691218055</c:v>
                </c:pt>
                <c:pt idx="38">
                  <c:v>48.754512625156337</c:v>
                </c:pt>
                <c:pt idx="39">
                  <c:v>59.239999092990423</c:v>
                </c:pt>
                <c:pt idx="40">
                  <c:v>70.907025731743175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479-4EB7-883A-A5B87CA6E8FA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Ньютон!$C$2:$C$3</c:f>
              <c:numCache>
                <c:formatCode>General</c:formatCode>
                <c:ptCount val="2"/>
                <c:pt idx="0">
                  <c:v>28</c:v>
                </c:pt>
                <c:pt idx="1">
                  <c:v>28</c:v>
                </c:pt>
              </c:numCache>
            </c:numRef>
          </c:xVal>
          <c:yVal>
            <c:numRef>
              <c:f>Ньютон!$D$2:$D$3</c:f>
              <c:numCache>
                <c:formatCode>General</c:formatCode>
                <c:ptCount val="2"/>
                <c:pt idx="0">
                  <c:v>0</c:v>
                </c:pt>
                <c:pt idx="1">
                  <c:v>48.754512625156337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479-4EB7-883A-A5B87CA6E8FA}"/>
            </c:ext>
          </c:extLst>
        </c:ser>
        <c:ser>
          <c:idx val="3"/>
          <c:order val="2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деления'!$C$5:$C$6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деления'!$D$5:$D$6</c:f>
              <c:numCache>
                <c:formatCode>General</c:formatCode>
                <c:ptCount val="2"/>
                <c:pt idx="0">
                  <c:v>-4.5219469679615223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479-4EB7-883A-A5B87CA6E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292608"/>
        <c:axId val="135293184"/>
      </c:scatterChart>
      <c:valAx>
        <c:axId val="135292608"/>
        <c:scaling>
          <c:orientation val="minMax"/>
          <c:max val="30"/>
          <c:min val="18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293184"/>
        <c:crosses val="autoZero"/>
        <c:crossBetween val="midCat"/>
      </c:valAx>
      <c:valAx>
        <c:axId val="135293184"/>
        <c:scaling>
          <c:orientation val="minMax"/>
          <c:max val="70"/>
          <c:min val="-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292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3T11:42:57.142" idx="1">
    <p:pos x="5443" y="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0.16524</cdr:x>
      <cdr:y>0.72273</cdr:y>
    </cdr:from>
    <cdr:to>
      <cdr:x>0.2094</cdr:x>
      <cdr:y>0.82932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69880" y="2246651"/>
          <a:ext cx="312647" cy="3313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a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0.7849</cdr:x>
      <cdr:y>0.73182</cdr:y>
    </cdr:from>
    <cdr:to>
      <cdr:x>0.82906</cdr:x>
      <cdr:y>0.82932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556999" y="2274907"/>
          <a:ext cx="312647" cy="303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b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</cdr:x>
      <cdr:y>0.79318</cdr:y>
    </cdr:from>
    <cdr:to>
      <cdr:x>0.04131</cdr:x>
      <cdr:y>0.8659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0" y="3324236"/>
          <a:ext cx="276239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f(a)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</cdr:x>
      <cdr:y>0.14091</cdr:y>
    </cdr:from>
    <cdr:to>
      <cdr:x>0.04131</cdr:x>
      <cdr:y>0.21363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590561"/>
          <a:ext cx="277813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f(b)</a:t>
          </a:r>
          <a:endParaRPr lang="ru-RU" sz="1400" b="1" i="1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0.16524</cdr:x>
      <cdr:y>0.72273</cdr:y>
    </cdr:from>
    <cdr:to>
      <cdr:x>0.2094</cdr:x>
      <cdr:y>0.83441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2721" y="2200004"/>
          <a:ext cx="356167" cy="339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a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0.7849</cdr:x>
      <cdr:y>0.73182</cdr:y>
    </cdr:from>
    <cdr:to>
      <cdr:x>0.82906</cdr:x>
      <cdr:y>0.83441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330507" y="2227674"/>
          <a:ext cx="356167" cy="3122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b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</cdr:x>
      <cdr:y>0.79318</cdr:y>
    </cdr:from>
    <cdr:to>
      <cdr:x>0.04131</cdr:x>
      <cdr:y>0.8659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0" y="3324236"/>
          <a:ext cx="276239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f(a)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</cdr:x>
      <cdr:y>0.14091</cdr:y>
    </cdr:from>
    <cdr:to>
      <cdr:x>0.04131</cdr:x>
      <cdr:y>0.21363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590561"/>
          <a:ext cx="277813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f(b)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0.46835</cdr:x>
      <cdr:y>0.71364</cdr:y>
    </cdr:from>
    <cdr:to>
      <cdr:x>0.51252</cdr:x>
      <cdr:y>0.83441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777415" y="2172334"/>
          <a:ext cx="356247" cy="367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1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</cdr:x>
      <cdr:y>0.86311</cdr:y>
    </cdr:from>
    <cdr:to>
      <cdr:x>0.04131</cdr:x>
      <cdr:y>0.95269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0" y="2627323"/>
          <a:ext cx="333180" cy="2726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 dirty="0">
              <a:solidFill>
                <a:srgbClr val="FF0000"/>
              </a:solidFill>
            </a:rPr>
            <a:t>f(x</a:t>
          </a:r>
          <a:r>
            <a:rPr lang="en-US" sz="1400" b="1" i="1" baseline="-25000" dirty="0">
              <a:solidFill>
                <a:srgbClr val="FF0000"/>
              </a:solidFill>
            </a:rPr>
            <a:t>1</a:t>
          </a:r>
          <a:r>
            <a:rPr lang="en-US" sz="1400" b="1" i="1" dirty="0">
              <a:solidFill>
                <a:srgbClr val="FF0000"/>
              </a:solidFill>
            </a:rPr>
            <a:t>)</a:t>
          </a:r>
          <a:endParaRPr lang="ru-RU" sz="1400" b="1" i="1" dirty="0">
            <a:solidFill>
              <a:srgbClr val="FF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0.16524</cdr:x>
      <cdr:y>0.72273</cdr:y>
    </cdr:from>
    <cdr:to>
      <cdr:x>0.2094</cdr:x>
      <cdr:y>0.82641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5127" y="2393947"/>
          <a:ext cx="343447" cy="3434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a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0.7849</cdr:x>
      <cdr:y>0.73182</cdr:y>
    </cdr:from>
    <cdr:to>
      <cdr:x>0.82906</cdr:x>
      <cdr:y>0.8339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104431" y="2424056"/>
          <a:ext cx="343447" cy="3381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b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</cdr:x>
      <cdr:y>0.79318</cdr:y>
    </cdr:from>
    <cdr:to>
      <cdr:x>0.04131</cdr:x>
      <cdr:y>0.8659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0" y="3324236"/>
          <a:ext cx="276239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f(a)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</cdr:x>
      <cdr:y>0.14091</cdr:y>
    </cdr:from>
    <cdr:to>
      <cdr:x>0.04131</cdr:x>
      <cdr:y>0.21363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590561"/>
          <a:ext cx="277813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f(b)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0.46694</cdr:x>
      <cdr:y>0.71364</cdr:y>
    </cdr:from>
    <cdr:to>
      <cdr:x>0.5111</cdr:x>
      <cdr:y>0.82641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631549" y="2363838"/>
          <a:ext cx="343447" cy="3735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1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</cdr:x>
      <cdr:y>0.86311</cdr:y>
    </cdr:from>
    <cdr:to>
      <cdr:x>0.04131</cdr:x>
      <cdr:y>0.93583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0" y="3617294"/>
          <a:ext cx="277129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>
              <a:solidFill>
                <a:srgbClr val="FF0000"/>
              </a:solidFill>
            </a:rPr>
            <a:t>f(x</a:t>
          </a:r>
          <a:r>
            <a:rPr lang="en-US" sz="1400" b="1" i="1" baseline="-25000">
              <a:solidFill>
                <a:srgbClr val="FF0000"/>
              </a:solidFill>
            </a:rPr>
            <a:t>1</a:t>
          </a:r>
          <a:r>
            <a:rPr lang="en-US" sz="1400" b="1" i="1">
              <a:solidFill>
                <a:srgbClr val="FF0000"/>
              </a:solidFill>
            </a:rPr>
            <a:t>)</a:t>
          </a:r>
          <a:endParaRPr lang="ru-RU" sz="1400" b="1" i="1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0.61992</cdr:x>
      <cdr:y>0.61294</cdr:y>
    </cdr:from>
    <cdr:to>
      <cdr:x>0.66408</cdr:x>
      <cdr:y>0.71771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821326" y="2030282"/>
          <a:ext cx="343447" cy="347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2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0.5057</cdr:x>
      <cdr:y>0.61087</cdr:y>
    </cdr:from>
    <cdr:to>
      <cdr:x>0.54986</cdr:x>
      <cdr:y>0.71249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932967" y="2023417"/>
          <a:ext cx="343448" cy="336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a</a:t>
          </a:r>
          <a:endParaRPr lang="ru-RU" sz="1800" b="1" i="1" baseline="30000" dirty="0">
            <a:solidFill>
              <a:srgbClr val="FF000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0.1712</cdr:x>
      <cdr:y>0.92191</cdr:y>
    </cdr:from>
    <cdr:to>
      <cdr:x>0.2128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19176" y="3486150"/>
          <a:ext cx="247650" cy="295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/>
            <a:t>a</a:t>
          </a:r>
          <a:endParaRPr lang="ru-RU" sz="1800" b="1" i="1"/>
        </a:p>
      </cdr:txBody>
    </cdr:sp>
  </cdr:relSizeAnchor>
  <cdr:relSizeAnchor xmlns:cdr="http://schemas.openxmlformats.org/drawingml/2006/chartDrawing">
    <cdr:from>
      <cdr:x>0.7952</cdr:x>
      <cdr:y>0.92191</cdr:y>
    </cdr:from>
    <cdr:to>
      <cdr:x>0.8368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733926" y="3486150"/>
          <a:ext cx="247650" cy="295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/>
            <a:t>b</a:t>
          </a:r>
          <a:endParaRPr lang="ru-RU" sz="1800" b="1" i="1"/>
        </a:p>
      </cdr:txBody>
    </cdr:sp>
  </cdr:relSizeAnchor>
  <cdr:relSizeAnchor xmlns:cdr="http://schemas.openxmlformats.org/drawingml/2006/chartDrawing">
    <cdr:from>
      <cdr:x>0.6144</cdr:x>
      <cdr:y>0.9068</cdr:y>
    </cdr:from>
    <cdr:to>
      <cdr:x>0.656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657601" y="3429000"/>
          <a:ext cx="247650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x</a:t>
          </a:r>
          <a:endParaRPr lang="ru-RU" sz="1800" b="1" i="1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</cdr:x>
      <cdr:y>0.9068</cdr:y>
    </cdr:from>
    <cdr:to>
      <cdr:x>0.4416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381251" y="3429000"/>
          <a:ext cx="247650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x</a:t>
          </a:r>
          <a:r>
            <a:rPr lang="en-US" sz="1800" b="1" i="1" baseline="-25000">
              <a:solidFill>
                <a:srgbClr val="FF0000"/>
              </a:solidFill>
            </a:rPr>
            <a:t>1</a:t>
          </a:r>
          <a:endParaRPr lang="ru-RU" sz="1800" b="1" i="1" baseline="-2500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0.5184</cdr:x>
      <cdr:y>0.9068</cdr:y>
    </cdr:from>
    <cdr:to>
      <cdr:x>0.56</cdr:x>
      <cdr:y>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086101" y="3429000"/>
          <a:ext cx="247650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x</a:t>
          </a:r>
          <a:r>
            <a:rPr lang="en-US" sz="1800" b="1" i="1" baseline="-25000">
              <a:solidFill>
                <a:srgbClr val="FF0000"/>
              </a:solidFill>
            </a:rPr>
            <a:t>2</a:t>
          </a:r>
          <a:endParaRPr lang="ru-RU" sz="1800" b="1" i="1" baseline="-2500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0.57234</cdr:x>
      <cdr:y>0.9068</cdr:y>
    </cdr:from>
    <cdr:to>
      <cdr:x>0.61394</cdr:x>
      <cdr:y>1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3407229" y="3429000"/>
          <a:ext cx="247650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x</a:t>
          </a:r>
          <a:r>
            <a:rPr lang="en-US" sz="1800" b="1" i="1" baseline="-25000">
              <a:solidFill>
                <a:srgbClr val="FF0000"/>
              </a:solidFill>
            </a:rPr>
            <a:t>3</a:t>
          </a:r>
          <a:endParaRPr lang="ru-RU" sz="1800" b="1" i="1" baseline="-2500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0.1504</cdr:x>
      <cdr:y>0.45052</cdr:y>
    </cdr:from>
    <cdr:to>
      <cdr:x>0.23131</cdr:x>
      <cdr:y>0.54372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895351" y="1703615"/>
          <a:ext cx="481692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g(a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0.34813</cdr:x>
      <cdr:y>0.33483</cdr:y>
    </cdr:from>
    <cdr:to>
      <cdr:x>0.42904</cdr:x>
      <cdr:y>0.42803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2064987" y="1266145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g(x</a:t>
          </a:r>
          <a:r>
            <a:rPr lang="en-US" sz="1800" b="1" i="1" baseline="-25000">
              <a:solidFill>
                <a:srgbClr val="FF0000"/>
              </a:solidFill>
            </a:rPr>
            <a:t>1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0.45548</cdr:x>
      <cdr:y>0.28958</cdr:y>
    </cdr:from>
    <cdr:to>
      <cdr:x>0.53639</cdr:x>
      <cdr:y>0.38278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2701752" y="1095036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g(x</a:t>
          </a:r>
          <a:r>
            <a:rPr lang="en-US" sz="1800" b="1" i="1" baseline="-25000">
              <a:solidFill>
                <a:srgbClr val="FF0000"/>
              </a:solidFill>
            </a:rPr>
            <a:t>2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0.77063</cdr:x>
      <cdr:y>0.19234</cdr:y>
    </cdr:from>
    <cdr:to>
      <cdr:x>0.85155</cdr:x>
      <cdr:y>0.28553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4571159" y="727303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g(b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0.86196</cdr:x>
      <cdr:y>0.14353</cdr:y>
    </cdr:from>
    <cdr:to>
      <cdr:x>0.98254</cdr:x>
      <cdr:y>0.23673</cdr:y>
    </cdr:to>
    <cdr:sp macro="" textlink="">
      <cdr:nvSpPr>
        <cdr:cNvPr id="12" name="TextBox 11"/>
        <cdr:cNvSpPr txBox="1"/>
      </cdr:nvSpPr>
      <cdr:spPr>
        <a:xfrm xmlns:a="http://schemas.openxmlformats.org/drawingml/2006/main" rot="20885147">
          <a:off x="5112894" y="542756"/>
          <a:ext cx="715216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ysClr val="windowText" lastClr="000000"/>
              </a:solidFill>
            </a:rPr>
            <a:t>f = g(x</a:t>
          </a:r>
          <a:r>
            <a:rPr lang="en-US" sz="1800" b="1" i="1" baseline="0">
              <a:solidFill>
                <a:sysClr val="windowText" lastClr="000000"/>
              </a:solidFill>
            </a:rPr>
            <a:t>)</a:t>
          </a:r>
          <a:endParaRPr lang="ru-RU" sz="1800" b="1" i="1" baseline="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0.82583</cdr:x>
      <cdr:y>0.02632</cdr:y>
    </cdr:from>
    <cdr:to>
      <cdr:x>0.90675</cdr:x>
      <cdr:y>0.11952</cdr:y>
    </cdr:to>
    <cdr:sp macro="" textlink="">
      <cdr:nvSpPr>
        <cdr:cNvPr id="13" name="TextBox 12"/>
        <cdr:cNvSpPr txBox="1"/>
      </cdr:nvSpPr>
      <cdr:spPr>
        <a:xfrm xmlns:a="http://schemas.openxmlformats.org/drawingml/2006/main" rot="19706489">
          <a:off x="4898581" y="99537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ysClr val="windowText" lastClr="000000"/>
              </a:solidFill>
            </a:rPr>
            <a:t>y = x</a:t>
          </a:r>
          <a:endParaRPr lang="ru-RU" sz="1800" b="1" i="1" baseline="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0.53777</cdr:x>
      <cdr:y>0.27069</cdr:y>
    </cdr:from>
    <cdr:to>
      <cdr:x>0.61869</cdr:x>
      <cdr:y>0.36389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3189908" y="1023598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g(x</a:t>
          </a:r>
          <a:r>
            <a:rPr lang="en-US" sz="1800" b="1" i="1" baseline="-25000">
              <a:solidFill>
                <a:srgbClr val="FF0000"/>
              </a:solidFill>
            </a:rPr>
            <a:t>3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0.57507</cdr:x>
      <cdr:y>0.89263</cdr:y>
    </cdr:from>
    <cdr:to>
      <cdr:x>0.65636</cdr:x>
      <cdr:y>0.93671</cdr:y>
    </cdr:to>
    <cdr:sp macro="" textlink="">
      <cdr:nvSpPr>
        <cdr:cNvPr id="15" name="Овал 14"/>
        <cdr:cNvSpPr/>
      </cdr:nvSpPr>
      <cdr:spPr>
        <a:xfrm xmlns:a="http://schemas.openxmlformats.org/drawingml/2006/main">
          <a:off x="3411140" y="3375421"/>
          <a:ext cx="482203" cy="16668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6350">
          <a:prstDash val="dash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0.64871</cdr:x>
      <cdr:y>0.75</cdr:y>
    </cdr:from>
    <cdr:to>
      <cdr:x>0.83945</cdr:x>
      <cdr:y>0.84783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5091667" y="2592289"/>
          <a:ext cx="1497065" cy="3381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0" dirty="0"/>
            <a:t>|x - </a:t>
          </a:r>
          <a:r>
            <a:rPr lang="en-US" sz="1800" b="1" i="0" dirty="0" err="1"/>
            <a:t>x</a:t>
          </a:r>
          <a:r>
            <a:rPr lang="en-US" sz="1800" b="1" i="0" baseline="-25000" dirty="0" err="1"/>
            <a:t>n</a:t>
          </a:r>
          <a:r>
            <a:rPr lang="en-US" sz="1800" b="1" i="0" dirty="0"/>
            <a:t>| ≤ ɛ</a:t>
          </a:r>
          <a:endParaRPr lang="ru-RU" sz="1800" b="1" i="0" dirty="0"/>
        </a:p>
      </cdr:txBody>
    </cdr:sp>
  </cdr:relSizeAnchor>
  <cdr:relSizeAnchor xmlns:cdr="http://schemas.openxmlformats.org/drawingml/2006/chartDrawing">
    <cdr:from>
      <cdr:x>0.64446</cdr:x>
      <cdr:y>0.87464</cdr:y>
    </cdr:from>
    <cdr:to>
      <cdr:x>0.72086</cdr:x>
      <cdr:y>0.89909</cdr:y>
    </cdr:to>
    <cdr:cxnSp macro="">
      <cdr:nvCxnSpPr>
        <cdr:cNvPr id="20" name="Прямая соединительная линия 19">
          <a:extLst xmlns:a="http://schemas.openxmlformats.org/drawingml/2006/main">
            <a:ext uri="{FF2B5EF4-FFF2-40B4-BE49-F238E27FC236}">
              <a16:creationId xmlns:a16="http://schemas.microsoft.com/office/drawing/2014/main" id="{306DE31C-9CA0-4CA4-AEC2-3EB80C5FFBE0}"/>
            </a:ext>
          </a:extLst>
        </cdr:cNvPr>
        <cdr:cNvCxnSpPr>
          <a:stCxn xmlns:a="http://schemas.openxmlformats.org/drawingml/2006/main" id="15" idx="7"/>
          <a:endCxn xmlns:a="http://schemas.openxmlformats.org/drawingml/2006/main" id="21" idx="4"/>
        </cdr:cNvCxnSpPr>
      </cdr:nvCxnSpPr>
      <cdr:spPr>
        <a:xfrm xmlns:a="http://schemas.openxmlformats.org/drawingml/2006/main" flipV="1">
          <a:off x="3836538" y="3307386"/>
          <a:ext cx="454842" cy="92446"/>
        </a:xfrm>
        <a:prstGeom xmlns:a="http://schemas.openxmlformats.org/drawingml/2006/main" prst="line">
          <a:avLst/>
        </a:prstGeom>
        <a:ln xmlns:a="http://schemas.openxmlformats.org/drawingml/2006/main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0.62451</cdr:x>
      <cdr:y>0.75184</cdr:y>
    </cdr:from>
    <cdr:to>
      <cdr:x>0.81721</cdr:x>
      <cdr:y>0.87464</cdr:y>
    </cdr:to>
    <cdr:sp macro="" textlink="">
      <cdr:nvSpPr>
        <cdr:cNvPr id="21" name="Овал 20"/>
        <cdr:cNvSpPr/>
      </cdr:nvSpPr>
      <cdr:spPr>
        <a:xfrm xmlns:a="http://schemas.openxmlformats.org/drawingml/2006/main">
          <a:off x="3717815" y="2843042"/>
          <a:ext cx="1147130" cy="46434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6350">
          <a:prstDash val="dash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0.05759</cdr:x>
      <cdr:y>0.71664</cdr:y>
    </cdr:from>
    <cdr:to>
      <cdr:x>0.10175</cdr:x>
      <cdr:y>0.84318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6172" y="1893171"/>
          <a:ext cx="349793" cy="3342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a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0.76507</cdr:x>
      <cdr:y>0.71664</cdr:y>
    </cdr:from>
    <cdr:to>
      <cdr:x>0.80923</cdr:x>
      <cdr:y>0.83637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60142" y="1893171"/>
          <a:ext cx="349792" cy="3162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b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0.43201</cdr:x>
      <cdr:y>0.05227</cdr:y>
    </cdr:from>
    <cdr:to>
      <cdr:x>0.97025</cdr:x>
      <cdr:y>0.87273</cdr:y>
    </cdr:to>
    <cdr:cxnSp macro="">
      <cdr:nvCxnSpPr>
        <cdr:cNvPr id="7" name="Прямая соединительная линия 6">
          <a:extLst xmlns:a="http://schemas.openxmlformats.org/drawingml/2006/main">
            <a:ext uri="{FF2B5EF4-FFF2-40B4-BE49-F238E27FC236}">
              <a16:creationId xmlns:a16="http://schemas.microsoft.com/office/drawing/2014/main" id="{5F5EF432-BBD2-4DC4-B14C-6CC54219B658}"/>
            </a:ext>
          </a:extLst>
        </cdr:cNvPr>
        <cdr:cNvCxnSpPr/>
      </cdr:nvCxnSpPr>
      <cdr:spPr>
        <a:xfrm xmlns:a="http://schemas.openxmlformats.org/drawingml/2006/main" flipH="1">
          <a:off x="2905127" y="219075"/>
          <a:ext cx="3619498" cy="343852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0.44932</cdr:x>
      <cdr:y>0.70962</cdr:y>
    </cdr:from>
    <cdr:to>
      <cdr:x>0.44932</cdr:x>
      <cdr:y>0.84948</cdr:y>
    </cdr:to>
    <cdr:cxnSp macro="">
      <cdr:nvCxnSpPr>
        <cdr:cNvPr id="22" name="Прямая соединительная линия 21">
          <a:extLst xmlns:a="http://schemas.openxmlformats.org/drawingml/2006/main">
            <a:ext uri="{FF2B5EF4-FFF2-40B4-BE49-F238E27FC236}">
              <a16:creationId xmlns:a16="http://schemas.microsoft.com/office/drawing/2014/main" id="{72FE95D8-F9A0-4C54-AD07-6E571AFD335A}"/>
            </a:ext>
          </a:extLst>
        </cdr:cNvPr>
        <cdr:cNvCxnSpPr/>
      </cdr:nvCxnSpPr>
      <cdr:spPr>
        <a:xfrm xmlns:a="http://schemas.openxmlformats.org/drawingml/2006/main">
          <a:off x="3014296" y="2973998"/>
          <a:ext cx="0" cy="586154"/>
        </a:xfrm>
        <a:prstGeom xmlns:a="http://schemas.openxmlformats.org/drawingml/2006/main" prst="line">
          <a:avLst/>
        </a:prstGeom>
        <a:ln xmlns:a="http://schemas.openxmlformats.org/drawingml/2006/main" w="1270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0.24184</cdr:x>
      <cdr:y>0.59979</cdr:y>
    </cdr:from>
    <cdr:to>
      <cdr:x>0.5803</cdr:x>
      <cdr:y>0.87281</cdr:y>
    </cdr:to>
    <cdr:cxnSp macro="">
      <cdr:nvCxnSpPr>
        <cdr:cNvPr id="25" name="Прямая соединительная линия 24">
          <a:extLst xmlns:a="http://schemas.openxmlformats.org/drawingml/2006/main">
            <a:ext uri="{FF2B5EF4-FFF2-40B4-BE49-F238E27FC236}">
              <a16:creationId xmlns:a16="http://schemas.microsoft.com/office/drawing/2014/main" id="{501F2E70-DAAA-442E-B919-E69761BACBF3}"/>
            </a:ext>
          </a:extLst>
        </cdr:cNvPr>
        <cdr:cNvCxnSpPr/>
      </cdr:nvCxnSpPr>
      <cdr:spPr>
        <a:xfrm xmlns:a="http://schemas.openxmlformats.org/drawingml/2006/main" flipH="1">
          <a:off x="1628570" y="2513734"/>
          <a:ext cx="2279278" cy="114419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0.27074</cdr:x>
      <cdr:y>0.81777</cdr:y>
    </cdr:from>
    <cdr:to>
      <cdr:x>0.27094</cdr:x>
      <cdr:y>0.85162</cdr:y>
    </cdr:to>
    <cdr:cxnSp macro="">
      <cdr:nvCxnSpPr>
        <cdr:cNvPr id="34" name="Прямая соединительная линия 33">
          <a:extLst xmlns:a="http://schemas.openxmlformats.org/drawingml/2006/main">
            <a:ext uri="{FF2B5EF4-FFF2-40B4-BE49-F238E27FC236}">
              <a16:creationId xmlns:a16="http://schemas.microsoft.com/office/drawing/2014/main" id="{D1ECC36C-9878-402D-AF01-4A717D6A2334}"/>
            </a:ext>
          </a:extLst>
        </cdr:cNvPr>
        <cdr:cNvCxnSpPr/>
      </cdr:nvCxnSpPr>
      <cdr:spPr>
        <a:xfrm xmlns:a="http://schemas.openxmlformats.org/drawingml/2006/main" flipH="1">
          <a:off x="1820635" y="3427256"/>
          <a:ext cx="1362" cy="141898"/>
        </a:xfrm>
        <a:prstGeom xmlns:a="http://schemas.openxmlformats.org/drawingml/2006/main" prst="line">
          <a:avLst/>
        </a:prstGeom>
        <a:ln xmlns:a="http://schemas.openxmlformats.org/drawingml/2006/main" w="1270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0.07966</cdr:x>
      <cdr:y>0.84958</cdr:y>
    </cdr:from>
    <cdr:to>
      <cdr:x>0.07972</cdr:x>
      <cdr:y>0.89318</cdr:y>
    </cdr:to>
    <cdr:cxnSp macro="">
      <cdr:nvCxnSpPr>
        <cdr:cNvPr id="39" name="Прямая соединительная линия 38">
          <a:extLst xmlns:a="http://schemas.openxmlformats.org/drawingml/2006/main">
            <a:ext uri="{FF2B5EF4-FFF2-40B4-BE49-F238E27FC236}">
              <a16:creationId xmlns:a16="http://schemas.microsoft.com/office/drawing/2014/main" id="{6068EFAE-19A4-48ED-A2DF-6B71228ABA36}"/>
            </a:ext>
          </a:extLst>
        </cdr:cNvPr>
        <cdr:cNvCxnSpPr/>
      </cdr:nvCxnSpPr>
      <cdr:spPr>
        <a:xfrm xmlns:a="http://schemas.openxmlformats.org/drawingml/2006/main" flipH="1">
          <a:off x="537411" y="3560606"/>
          <a:ext cx="470" cy="182719"/>
        </a:xfrm>
        <a:prstGeom xmlns:a="http://schemas.openxmlformats.org/drawingml/2006/main" prst="line">
          <a:avLst/>
        </a:prstGeom>
        <a:ln xmlns:a="http://schemas.openxmlformats.org/drawingml/2006/main" w="1270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0.81072</cdr:x>
      <cdr:y>0.81361</cdr:y>
    </cdr:from>
    <cdr:to>
      <cdr:x>0.85488</cdr:x>
      <cdr:y>0.94161</cdr:y>
    </cdr:to>
    <cdr:sp macro="" textlink="">
      <cdr:nvSpPr>
        <cdr:cNvPr id="44" name="TextBox 43"/>
        <cdr:cNvSpPr txBox="1"/>
      </cdr:nvSpPr>
      <cdr:spPr>
        <a:xfrm xmlns:a="http://schemas.openxmlformats.org/drawingml/2006/main">
          <a:off x="6421737" y="2149334"/>
          <a:ext cx="349792" cy="3381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0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0.44245</cdr:x>
      <cdr:y>0.81589</cdr:y>
    </cdr:from>
    <cdr:to>
      <cdr:x>0.48661</cdr:x>
      <cdr:y>0.94389</cdr:y>
    </cdr:to>
    <cdr:sp macro="" textlink="">
      <cdr:nvSpPr>
        <cdr:cNvPr id="45" name="TextBox 44"/>
        <cdr:cNvSpPr txBox="1"/>
      </cdr:nvSpPr>
      <cdr:spPr>
        <a:xfrm xmlns:a="http://schemas.openxmlformats.org/drawingml/2006/main">
          <a:off x="3504659" y="2155356"/>
          <a:ext cx="349793" cy="3381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1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0.26398</cdr:x>
      <cdr:y>0.81589</cdr:y>
    </cdr:from>
    <cdr:to>
      <cdr:x>0.30814</cdr:x>
      <cdr:y>0.94389</cdr:y>
    </cdr:to>
    <cdr:sp macro="" textlink="">
      <cdr:nvSpPr>
        <cdr:cNvPr id="46" name="TextBox 45"/>
        <cdr:cNvSpPr txBox="1"/>
      </cdr:nvSpPr>
      <cdr:spPr>
        <a:xfrm xmlns:a="http://schemas.openxmlformats.org/drawingml/2006/main">
          <a:off x="2090993" y="2155356"/>
          <a:ext cx="349793" cy="3381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2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0.74504</cdr:x>
      <cdr:y>0.15001</cdr:y>
    </cdr:from>
    <cdr:to>
      <cdr:x>0.81631</cdr:x>
      <cdr:y>0.28636</cdr:y>
    </cdr:to>
    <cdr:sp macro="" textlink="">
      <cdr:nvSpPr>
        <cdr:cNvPr id="47" name="TextBox 46"/>
        <cdr:cNvSpPr txBox="1"/>
      </cdr:nvSpPr>
      <cdr:spPr>
        <a:xfrm xmlns:a="http://schemas.openxmlformats.org/drawingml/2006/main">
          <a:off x="5901483" y="396277"/>
          <a:ext cx="564532" cy="3602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f(x</a:t>
          </a:r>
          <a:r>
            <a:rPr lang="en-US" sz="1800" b="1" i="1" baseline="-25000" dirty="0">
              <a:solidFill>
                <a:srgbClr val="FF0000"/>
              </a:solidFill>
            </a:rPr>
            <a:t>0</a:t>
          </a:r>
          <a:r>
            <a:rPr lang="en-US" sz="1800" b="1" i="1" baseline="0" dirty="0">
              <a:solidFill>
                <a:srgbClr val="FF0000"/>
              </a:solidFill>
            </a:rPr>
            <a:t>)</a:t>
          </a:r>
          <a:endParaRPr lang="ru-RU" sz="1800" b="1" i="1" baseline="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0.3881</cdr:x>
      <cdr:y>0.55309</cdr:y>
    </cdr:from>
    <cdr:to>
      <cdr:x>0.45937</cdr:x>
      <cdr:y>0.68636</cdr:y>
    </cdr:to>
    <cdr:sp macro="" textlink="">
      <cdr:nvSpPr>
        <cdr:cNvPr id="48" name="TextBox 47"/>
        <cdr:cNvSpPr txBox="1"/>
      </cdr:nvSpPr>
      <cdr:spPr>
        <a:xfrm xmlns:a="http://schemas.openxmlformats.org/drawingml/2006/main">
          <a:off x="3074151" y="1461123"/>
          <a:ext cx="564532" cy="3520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f(x</a:t>
          </a:r>
          <a:r>
            <a:rPr lang="en-US" sz="1800" b="1" i="1" baseline="-25000" dirty="0">
              <a:solidFill>
                <a:srgbClr val="FF0000"/>
              </a:solidFill>
            </a:rPr>
            <a:t>1</a:t>
          </a:r>
          <a:r>
            <a:rPr lang="en-US" sz="1800" b="1" i="1" baseline="0" dirty="0">
              <a:solidFill>
                <a:srgbClr val="FF0000"/>
              </a:solidFill>
            </a:rPr>
            <a:t>)</a:t>
          </a:r>
          <a:endParaRPr lang="ru-RU" sz="1800" b="1" i="1" baseline="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0.20397</cdr:x>
      <cdr:y>0.67107</cdr:y>
    </cdr:from>
    <cdr:to>
      <cdr:x>0.27524</cdr:x>
      <cdr:y>0.79773</cdr:y>
    </cdr:to>
    <cdr:sp macro="" textlink="">
      <cdr:nvSpPr>
        <cdr:cNvPr id="49" name="TextBox 48"/>
        <cdr:cNvSpPr txBox="1"/>
      </cdr:nvSpPr>
      <cdr:spPr>
        <a:xfrm xmlns:a="http://schemas.openxmlformats.org/drawingml/2006/main">
          <a:off x="1615652" y="1772770"/>
          <a:ext cx="564532" cy="334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f(x</a:t>
          </a:r>
          <a:r>
            <a:rPr lang="en-US" sz="1800" b="1" i="1" baseline="-25000" dirty="0">
              <a:solidFill>
                <a:srgbClr val="FF0000"/>
              </a:solidFill>
            </a:rPr>
            <a:t>2</a:t>
          </a:r>
          <a:r>
            <a:rPr lang="en-US" sz="1800" b="1" i="1" baseline="0" dirty="0">
              <a:solidFill>
                <a:srgbClr val="FF0000"/>
              </a:solidFill>
            </a:rPr>
            <a:t>)</a:t>
          </a:r>
          <a:endParaRPr lang="ru-RU" sz="1800" b="1" i="1" baseline="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0.19438</cdr:x>
      <cdr:y>0.81362</cdr:y>
    </cdr:from>
    <cdr:to>
      <cdr:x>0.23854</cdr:x>
      <cdr:y>0.94162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1539690" y="2149360"/>
          <a:ext cx="349792" cy="3381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D81ADDE-5A94-40E1-9891-C528E9907F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D3F16F-F7EC-42AB-B359-477E6DC287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377C2D-268E-4B17-A54B-BF3FB2329479}" type="datetimeFigureOut">
              <a:rPr lang="ru-RU"/>
              <a:pPr>
                <a:defRPr/>
              </a:pPr>
              <a:t>11.04.2020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A211E91-1357-436F-B56D-581A2BD29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05CEE72-9C43-44D6-AD6A-E28170425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5FF02F-E673-4110-878E-3C45627B9A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C9D7E-7806-4581-AFFE-C8E635F53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2175B8-0B62-464D-A343-3EFAF4A0DA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44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4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43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62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3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1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3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5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2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79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700" y="1509713"/>
            <a:ext cx="7345363" cy="10429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2754313"/>
            <a:ext cx="6049963" cy="124301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4E3880-EE99-44B4-B9F6-A3388A2AE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545B12-346F-411C-AF93-F62E4F14B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E7672C-D436-4600-9166-CECC40FF3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1B760-D0F8-428B-B216-92E524A7BC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211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E5F7B8-4A4B-4317-8AC1-6E803F5485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968D51-5271-4D0E-8EC3-F9F07F4F72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86360C-EBA8-4746-A8BD-C3910DB8D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FAF0-E433-4D04-92CB-6B1AD56A4A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5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265863" y="195263"/>
            <a:ext cx="1943100" cy="41465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31800" y="195263"/>
            <a:ext cx="5681663" cy="4146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16E98-8D4F-40CA-A343-6E9A255496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BDF66E-5EF3-4759-AEA8-9C062AE7F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EF999F-C487-4F81-8870-4CE93A2D1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C7040-18EA-4F86-B24A-CE771C6A3B5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633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B2B07E-DDBA-4C06-B65D-E70E31D63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47B11E-BB97-4472-B03C-6C7C02645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E322E0-A52E-4932-BB1E-83D1AEF99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518025"/>
            <a:ext cx="2016125" cy="3381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4B122-9AEF-4574-B780-0BDF185F63F4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7014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625" y="3124200"/>
            <a:ext cx="7345363" cy="965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625" y="2060575"/>
            <a:ext cx="7345363" cy="10636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FE24AB-046A-404D-9182-F89592CAEE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C15D77-B883-40C8-9297-B4B06C167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7B2570-28D8-4CA1-97F7-B05030A43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244F5-0C11-47BC-AA58-D78D805D14E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310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800" y="1133475"/>
            <a:ext cx="3811588" cy="320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95788" y="1133475"/>
            <a:ext cx="3813175" cy="320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F2797-E7E1-49E9-9EFE-304635ED7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AFAE5-8CC4-4E42-8FFE-1B6E0A5545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169E6-9D42-49BF-B479-D79219578C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2C8C-ADED-42CE-AB50-0C2C4ED9656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955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1800" y="1087438"/>
            <a:ext cx="3817938" cy="454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1800" y="1541463"/>
            <a:ext cx="3817938" cy="2800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389438" y="1087438"/>
            <a:ext cx="3819525" cy="454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389438" y="1541463"/>
            <a:ext cx="3819525" cy="2800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07FC5D-6554-4D07-9D62-C2DA1D411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8C4E04-6F76-41D0-975E-48CEA0164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90EF2-77A7-48EB-B83C-E1769BEE8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97196-658D-4E97-9116-1A41D91B50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432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C92C9A-FAFA-404C-9503-209A55733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8BADC0-00D4-4FAD-AE4F-0D2582372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B33D96-5FEC-4302-BD51-42EAAC0A3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EF08-2277-4AAE-9AFE-2F61A3EB17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32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E93806-7921-418D-B319-B0D4CC288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E49A42-479F-4235-BB88-CAF8BE254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3F0224-A233-4B2F-B48C-48ED0B7C9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56EA2-3405-4C3E-A71E-60F8ED6007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535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193675"/>
            <a:ext cx="2843213" cy="823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8200" y="193675"/>
            <a:ext cx="4830763" cy="4148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800" y="1017588"/>
            <a:ext cx="2843213" cy="3324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25566-130C-4C22-A500-FB3E268D4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D76A9-75DF-4C78-B37A-44F703AA6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FA412-4E33-4BEB-AF13-5D336E722B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651D2-2A41-4307-9A25-8BB63BC9BA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81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863" y="3402013"/>
            <a:ext cx="5184775" cy="401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693863" y="434975"/>
            <a:ext cx="5184775" cy="2916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93863" y="3803650"/>
            <a:ext cx="5184775" cy="571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33E40-144E-46E7-BEA9-6CC644551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B2D38-4FA2-4DA1-8F83-8B526E830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A4E27-930F-4054-8766-839A1EA047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1E55B-C1A8-4FA3-80EC-A293C62271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016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B56A1E-F054-428F-863F-C6F740FE3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95263"/>
            <a:ext cx="777716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C9A070-C0C1-4E7D-8192-2DF7AE637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133475"/>
            <a:ext cx="7777163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5508F0D-FEA2-4A65-AC73-4EEE2BF8FC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425950"/>
            <a:ext cx="2016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>
            <a:lvl1pPr defTabSz="771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6DFBF5-DF88-42AE-BE36-76115929D8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52750" y="4425950"/>
            <a:ext cx="27352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>
            <a:lvl1pPr algn="ctr" defTabSz="771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1877A-B656-4403-8DB5-41AEE8447B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4425950"/>
            <a:ext cx="2016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>
            <a:lvl1pPr algn="r" defTabSz="771525" eaLnBrk="1" hangingPunct="1">
              <a:defRPr sz="1200"/>
            </a:lvl1pPr>
          </a:lstStyle>
          <a:p>
            <a:pPr>
              <a:defRPr/>
            </a:pPr>
            <a:fld id="{0792ADB1-65F1-4A2C-ACAA-70F7E8C224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2pPr>
      <a:lvl3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3pPr>
      <a:lvl4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4pPr>
      <a:lvl5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5pPr>
      <a:lvl6pPr marL="457200" algn="ctr" defTabSz="77152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6pPr>
      <a:lvl7pPr marL="914400" algn="ctr" defTabSz="77152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7pPr>
      <a:lvl8pPr marL="1371600" algn="ctr" defTabSz="77152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8pPr>
      <a:lvl9pPr marL="1828800" algn="ctr" defTabSz="77152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9pPr>
    </p:titleStyle>
    <p:bodyStyle>
      <a:lvl1pPr marL="288925" indent="-288925" algn="l" defTabSz="7715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41300" algn="l" defTabSz="7715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63613" indent="-192088" algn="l" defTabSz="77152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49375" indent="-192088" algn="l" defTabSz="7715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4pPr>
      <a:lvl5pPr marL="1735138" indent="-192088" algn="l" defTabSz="7715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192338" indent="-192088" algn="l" defTabSz="7715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649538" indent="-192088" algn="l" defTabSz="7715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3106738" indent="-192088" algn="l" defTabSz="7715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563938" indent="-192088" algn="l" defTabSz="7715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5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7" descr="C:\Users\lubamark\Documents\_дизайн\_Шаблоны презентаций\ТПУ_Карта стилизованная_CMYK.bmp">
            <a:extLst>
              <a:ext uri="{FF2B5EF4-FFF2-40B4-BE49-F238E27FC236}">
                <a16:creationId xmlns:a16="http://schemas.microsoft.com/office/drawing/2014/main" id="{4B598B4F-E1A1-4FBD-B46B-13D5880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234950"/>
            <a:ext cx="46799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13">
            <a:extLst>
              <a:ext uri="{FF2B5EF4-FFF2-40B4-BE49-F238E27FC236}">
                <a16:creationId xmlns:a16="http://schemas.microsoft.com/office/drawing/2014/main" id="{BF50E67E-5970-451B-B3CB-05989FA8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230688"/>
            <a:ext cx="1439863" cy="6302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500" b="1">
                <a:solidFill>
                  <a:schemeClr val="bg1"/>
                </a:solidFill>
              </a:rPr>
              <a:t>2020</a:t>
            </a:r>
            <a:endParaRPr lang="ru-RU" altLang="ru-RU" sz="1500" b="1">
              <a:solidFill>
                <a:schemeClr val="bg1"/>
              </a:solidFill>
            </a:endParaRPr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DC54944D-214E-435A-992F-1C845FE1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38300"/>
            <a:ext cx="8640763" cy="15843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0223447-726D-48E1-B2EA-72718C0F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367088"/>
            <a:ext cx="604996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148" tIns="38574" rIns="77148" bIns="38574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1800">
                <a:solidFill>
                  <a:schemeClr val="bg2"/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1800">
                <a:solidFill>
                  <a:schemeClr val="bg2"/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043030-52DE-4F7B-A0CF-7C7F9B5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71638"/>
            <a:ext cx="727233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148" tIns="38574" rIns="77148" bIns="38574" anchor="ctr"/>
          <a:lstStyle>
            <a:lvl1pPr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ru-RU" altLang="ru-RU" sz="2400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2400" cap="all" dirty="0">
                <a:solidFill>
                  <a:schemeClr val="bg1"/>
                </a:solidFill>
                <a:latin typeface="Calibri" panose="020F0502020204030204" pitchFamily="34" charset="0"/>
              </a:rPr>
              <a:t>9</a:t>
            </a:r>
            <a:endParaRPr lang="ru-RU" altLang="ru-RU" sz="2000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Итерационные методы решения нелинейных уравнений</a:t>
            </a:r>
          </a:p>
        </p:txBody>
      </p:sp>
      <p:grpSp>
        <p:nvGrpSpPr>
          <p:cNvPr id="4103" name="Group 27">
            <a:extLst>
              <a:ext uri="{FF2B5EF4-FFF2-40B4-BE49-F238E27FC236}">
                <a16:creationId xmlns:a16="http://schemas.microsoft.com/office/drawing/2014/main" id="{07CA5C10-4811-46B1-8FC8-DFF11CC02D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4338" y="398463"/>
            <a:ext cx="3275012" cy="1201737"/>
            <a:chOff x="363" y="562"/>
            <a:chExt cx="1768" cy="648"/>
          </a:xfrm>
        </p:grpSpPr>
        <p:sp>
          <p:nvSpPr>
            <p:cNvPr id="4104" name="AutoShape 26">
              <a:extLst>
                <a:ext uri="{FF2B5EF4-FFF2-40B4-BE49-F238E27FC236}">
                  <a16:creationId xmlns:a16="http://schemas.microsoft.com/office/drawing/2014/main" id="{CE48052D-4761-4435-9F03-F593DEC28AB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5" name="Rectangle 29">
              <a:extLst>
                <a:ext uri="{FF2B5EF4-FFF2-40B4-BE49-F238E27FC236}">
                  <a16:creationId xmlns:a16="http://schemas.microsoft.com/office/drawing/2014/main" id="{E1947CB9-6254-4DD5-87D5-04F367D0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500"/>
            </a:p>
          </p:txBody>
        </p:sp>
        <p:sp>
          <p:nvSpPr>
            <p:cNvPr id="4106" name="Freeform 30">
              <a:extLst>
                <a:ext uri="{FF2B5EF4-FFF2-40B4-BE49-F238E27FC236}">
                  <a16:creationId xmlns:a16="http://schemas.microsoft.com/office/drawing/2014/main" id="{4D8D2D03-EE45-4CC3-A2FE-A2B946616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7 w 2132"/>
                <a:gd name="T1" fmla="*/ 18 h 649"/>
                <a:gd name="T2" fmla="*/ 25 w 2132"/>
                <a:gd name="T3" fmla="*/ 17 h 649"/>
                <a:gd name="T4" fmla="*/ 16 w 2132"/>
                <a:gd name="T5" fmla="*/ 17 h 649"/>
                <a:gd name="T6" fmla="*/ 16 w 2132"/>
                <a:gd name="T7" fmla="*/ 16 h 649"/>
                <a:gd name="T8" fmla="*/ 42 w 2132"/>
                <a:gd name="T9" fmla="*/ 15 h 649"/>
                <a:gd name="T10" fmla="*/ 40 w 2132"/>
                <a:gd name="T11" fmla="*/ 15 h 649"/>
                <a:gd name="T12" fmla="*/ 32 w 2132"/>
                <a:gd name="T13" fmla="*/ 15 h 649"/>
                <a:gd name="T14" fmla="*/ 31 w 2132"/>
                <a:gd name="T15" fmla="*/ 15 h 649"/>
                <a:gd name="T16" fmla="*/ 25 w 2132"/>
                <a:gd name="T17" fmla="*/ 18 h 649"/>
                <a:gd name="T18" fmla="*/ 20 w 2132"/>
                <a:gd name="T19" fmla="*/ 16 h 649"/>
                <a:gd name="T20" fmla="*/ 16 w 2132"/>
                <a:gd name="T21" fmla="*/ 15 h 649"/>
                <a:gd name="T22" fmla="*/ 17 w 2132"/>
                <a:gd name="T23" fmla="*/ 17 h 649"/>
                <a:gd name="T24" fmla="*/ 15 w 2132"/>
                <a:gd name="T25" fmla="*/ 20 h 649"/>
                <a:gd name="T26" fmla="*/ 13 w 2132"/>
                <a:gd name="T27" fmla="*/ 16 h 649"/>
                <a:gd name="T28" fmla="*/ 8 w 2132"/>
                <a:gd name="T29" fmla="*/ 20 h 649"/>
                <a:gd name="T30" fmla="*/ 5 w 2132"/>
                <a:gd name="T31" fmla="*/ 15 h 649"/>
                <a:gd name="T32" fmla="*/ 1 w 2132"/>
                <a:gd name="T33" fmla="*/ 19 h 649"/>
                <a:gd name="T34" fmla="*/ 30 w 2132"/>
                <a:gd name="T35" fmla="*/ 15 h 649"/>
                <a:gd name="T36" fmla="*/ 28 w 2132"/>
                <a:gd name="T37" fmla="*/ 19 h 649"/>
                <a:gd name="T38" fmla="*/ 28 w 2132"/>
                <a:gd name="T39" fmla="*/ 20 h 649"/>
                <a:gd name="T40" fmla="*/ 29 w 2132"/>
                <a:gd name="T41" fmla="*/ 15 h 649"/>
                <a:gd name="T42" fmla="*/ 7 w 2132"/>
                <a:gd name="T43" fmla="*/ 12 h 649"/>
                <a:gd name="T44" fmla="*/ 9 w 2132"/>
                <a:gd name="T45" fmla="*/ 9 h 649"/>
                <a:gd name="T46" fmla="*/ 66 w 2132"/>
                <a:gd name="T47" fmla="*/ 12 h 649"/>
                <a:gd name="T48" fmla="*/ 62 w 2132"/>
                <a:gd name="T49" fmla="*/ 8 h 649"/>
                <a:gd name="T50" fmla="*/ 57 w 2132"/>
                <a:gd name="T51" fmla="*/ 8 h 649"/>
                <a:gd name="T52" fmla="*/ 49 w 2132"/>
                <a:gd name="T53" fmla="*/ 8 h 649"/>
                <a:gd name="T54" fmla="*/ 42 w 2132"/>
                <a:gd name="T55" fmla="*/ 8 h 649"/>
                <a:gd name="T56" fmla="*/ 45 w 2132"/>
                <a:gd name="T57" fmla="*/ 8 h 649"/>
                <a:gd name="T58" fmla="*/ 42 w 2132"/>
                <a:gd name="T59" fmla="*/ 9 h 649"/>
                <a:gd name="T60" fmla="*/ 40 w 2132"/>
                <a:gd name="T61" fmla="*/ 9 h 649"/>
                <a:gd name="T62" fmla="*/ 36 w 2132"/>
                <a:gd name="T63" fmla="*/ 12 h 649"/>
                <a:gd name="T64" fmla="*/ 30 w 2132"/>
                <a:gd name="T65" fmla="*/ 10 h 649"/>
                <a:gd name="T66" fmla="*/ 25 w 2132"/>
                <a:gd name="T67" fmla="*/ 8 h 649"/>
                <a:gd name="T68" fmla="*/ 24 w 2132"/>
                <a:gd name="T69" fmla="*/ 8 h 649"/>
                <a:gd name="T70" fmla="*/ 17 w 2132"/>
                <a:gd name="T71" fmla="*/ 11 h 649"/>
                <a:gd name="T72" fmla="*/ 14 w 2132"/>
                <a:gd name="T73" fmla="*/ 8 h 649"/>
                <a:gd name="T74" fmla="*/ 12 w 2132"/>
                <a:gd name="T75" fmla="*/ 12 h 649"/>
                <a:gd name="T76" fmla="*/ 11 w 2132"/>
                <a:gd name="T77" fmla="*/ 12 h 649"/>
                <a:gd name="T78" fmla="*/ 4 w 2132"/>
                <a:gd name="T79" fmla="*/ 8 h 649"/>
                <a:gd name="T80" fmla="*/ 52 w 2132"/>
                <a:gd name="T81" fmla="*/ 9 h 649"/>
                <a:gd name="T82" fmla="*/ 53 w 2132"/>
                <a:gd name="T83" fmla="*/ 12 h 649"/>
                <a:gd name="T84" fmla="*/ 50 w 2132"/>
                <a:gd name="T85" fmla="*/ 10 h 649"/>
                <a:gd name="T86" fmla="*/ 10 w 2132"/>
                <a:gd name="T87" fmla="*/ 9 h 649"/>
                <a:gd name="T88" fmla="*/ 6 w 2132"/>
                <a:gd name="T89" fmla="*/ 12 h 649"/>
                <a:gd name="T90" fmla="*/ 65 w 2132"/>
                <a:gd name="T91" fmla="*/ 7 h 649"/>
                <a:gd name="T92" fmla="*/ 65 w 2132"/>
                <a:gd name="T93" fmla="*/ 8 h 649"/>
                <a:gd name="T94" fmla="*/ 5 w 2132"/>
                <a:gd name="T95" fmla="*/ 4 h 649"/>
                <a:gd name="T96" fmla="*/ 8 w 2132"/>
                <a:gd name="T97" fmla="*/ 2 h 649"/>
                <a:gd name="T98" fmla="*/ 33 w 2132"/>
                <a:gd name="T99" fmla="*/ 1 h 649"/>
                <a:gd name="T100" fmla="*/ 26 w 2132"/>
                <a:gd name="T101" fmla="*/ 4 h 649"/>
                <a:gd name="T102" fmla="*/ 21 w 2132"/>
                <a:gd name="T103" fmla="*/ 1 h 649"/>
                <a:gd name="T104" fmla="*/ 10 w 2132"/>
                <a:gd name="T105" fmla="*/ 1 h 649"/>
                <a:gd name="T106" fmla="*/ 11 w 2132"/>
                <a:gd name="T107" fmla="*/ 1 h 649"/>
                <a:gd name="T108" fmla="*/ 2 w 2132"/>
                <a:gd name="T109" fmla="*/ 1 h 649"/>
                <a:gd name="T110" fmla="*/ 17 w 2132"/>
                <a:gd name="T111" fmla="*/ 2 h 649"/>
                <a:gd name="T112" fmla="*/ 19 w 2132"/>
                <a:gd name="T113" fmla="*/ 5 h 649"/>
                <a:gd name="T114" fmla="*/ 16 w 2132"/>
                <a:gd name="T115" fmla="*/ 2 h 649"/>
                <a:gd name="T116" fmla="*/ 9 w 2132"/>
                <a:gd name="T117" fmla="*/ 3 h 649"/>
                <a:gd name="T118" fmla="*/ 5 w 2132"/>
                <a:gd name="T119" fmla="*/ 3 h 649"/>
                <a:gd name="T120" fmla="*/ 31 w 2132"/>
                <a:gd name="T121" fmla="*/ 0 h 649"/>
                <a:gd name="T122" fmla="*/ 31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7" name="Freeform 31">
              <a:extLst>
                <a:ext uri="{FF2B5EF4-FFF2-40B4-BE49-F238E27FC236}">
                  <a16:creationId xmlns:a16="http://schemas.microsoft.com/office/drawing/2014/main" id="{C9AE9F1A-CE83-4ACC-8002-5F3097BDA0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8 w 680"/>
                <a:gd name="T1" fmla="*/ 7 h 441"/>
                <a:gd name="T2" fmla="*/ 14 w 680"/>
                <a:gd name="T3" fmla="*/ 7 h 441"/>
                <a:gd name="T4" fmla="*/ 14 w 680"/>
                <a:gd name="T5" fmla="*/ 13 h 441"/>
                <a:gd name="T6" fmla="*/ 8 w 680"/>
                <a:gd name="T7" fmla="*/ 13 h 441"/>
                <a:gd name="T8" fmla="*/ 8 w 680"/>
                <a:gd name="T9" fmla="*/ 7 h 441"/>
                <a:gd name="T10" fmla="*/ 15 w 680"/>
                <a:gd name="T11" fmla="*/ 0 h 441"/>
                <a:gd name="T12" fmla="*/ 22 w 680"/>
                <a:gd name="T13" fmla="*/ 0 h 441"/>
                <a:gd name="T14" fmla="*/ 22 w 680"/>
                <a:gd name="T15" fmla="*/ 13 h 441"/>
                <a:gd name="T16" fmla="*/ 15 w 680"/>
                <a:gd name="T17" fmla="*/ 13 h 441"/>
                <a:gd name="T18" fmla="*/ 15 w 680"/>
                <a:gd name="T19" fmla="*/ 0 h 441"/>
                <a:gd name="T20" fmla="*/ 0 w 680"/>
                <a:gd name="T21" fmla="*/ 0 h 441"/>
                <a:gd name="T22" fmla="*/ 7 w 680"/>
                <a:gd name="T23" fmla="*/ 0 h 441"/>
                <a:gd name="T24" fmla="*/ 7 w 680"/>
                <a:gd name="T25" fmla="*/ 13 h 441"/>
                <a:gd name="T26" fmla="*/ 0 w 680"/>
                <a:gd name="T27" fmla="*/ 13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08" name="Freeform 32">
              <a:extLst>
                <a:ext uri="{FF2B5EF4-FFF2-40B4-BE49-F238E27FC236}">
                  <a16:creationId xmlns:a16="http://schemas.microsoft.com/office/drawing/2014/main" id="{CEF8EF87-3798-4795-AAFD-50F057579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5 w 680"/>
                <a:gd name="T1" fmla="*/ 0 h 441"/>
                <a:gd name="T2" fmla="*/ 22 w 680"/>
                <a:gd name="T3" fmla="*/ 0 h 441"/>
                <a:gd name="T4" fmla="*/ 22 w 680"/>
                <a:gd name="T5" fmla="*/ 6 h 441"/>
                <a:gd name="T6" fmla="*/ 15 w 680"/>
                <a:gd name="T7" fmla="*/ 6 h 441"/>
                <a:gd name="T8" fmla="*/ 15 w 680"/>
                <a:gd name="T9" fmla="*/ 0 h 441"/>
                <a:gd name="T10" fmla="*/ 8 w 680"/>
                <a:gd name="T11" fmla="*/ 0 h 441"/>
                <a:gd name="T12" fmla="*/ 14 w 680"/>
                <a:gd name="T13" fmla="*/ 0 h 441"/>
                <a:gd name="T14" fmla="*/ 14 w 680"/>
                <a:gd name="T15" fmla="*/ 13 h 441"/>
                <a:gd name="T16" fmla="*/ 8 w 680"/>
                <a:gd name="T17" fmla="*/ 13 h 441"/>
                <a:gd name="T18" fmla="*/ 8 w 680"/>
                <a:gd name="T19" fmla="*/ 0 h 441"/>
                <a:gd name="T20" fmla="*/ 0 w 680"/>
                <a:gd name="T21" fmla="*/ 0 h 441"/>
                <a:gd name="T22" fmla="*/ 7 w 680"/>
                <a:gd name="T23" fmla="*/ 0 h 441"/>
                <a:gd name="T24" fmla="*/ 7 w 680"/>
                <a:gd name="T25" fmla="*/ 6 h 441"/>
                <a:gd name="T26" fmla="*/ 0 w 680"/>
                <a:gd name="T27" fmla="*/ 6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Ньютона (касательных)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0E97CF-A2CE-4237-B3C6-F33B24BA3F47}"/>
              </a:ext>
            </a:extLst>
          </p:cNvPr>
          <p:cNvSpPr txBox="1"/>
          <p:nvPr/>
        </p:nvSpPr>
        <p:spPr>
          <a:xfrm>
            <a:off x="170309" y="546217"/>
            <a:ext cx="426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Последовательность приближений строится следующим образом: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D26447B-4351-4361-9568-C0A130088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70863"/>
              </p:ext>
            </p:extLst>
          </p:nvPr>
        </p:nvGraphicFramePr>
        <p:xfrm>
          <a:off x="1017531" y="1038696"/>
          <a:ext cx="2312988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4" imgW="1815840" imgH="1015920" progId="Equation.DSMT4">
                  <p:embed/>
                </p:oleObj>
              </mc:Choice>
              <mc:Fallback>
                <p:oleObj name="Equation" r:id="rId4" imgW="1815840" imgH="101592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7531" y="1038696"/>
                        <a:ext cx="2312988" cy="1293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F7564AA-8F80-4095-A81D-B0BD5A628370}"/>
              </a:ext>
            </a:extLst>
          </p:cNvPr>
          <p:cNvSpPr txBox="1"/>
          <p:nvPr/>
        </p:nvSpPr>
        <p:spPr>
          <a:xfrm>
            <a:off x="4472196" y="568299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u="sng" dirty="0"/>
              <a:t>Выбор начальных приближений</a:t>
            </a:r>
            <a:r>
              <a:rPr lang="ru-RU" sz="1400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A6F7A-654B-4854-857E-03180F0B3413}"/>
              </a:ext>
            </a:extLst>
          </p:cNvPr>
          <p:cNvSpPr txBox="1"/>
          <p:nvPr/>
        </p:nvSpPr>
        <p:spPr>
          <a:xfrm>
            <a:off x="4449763" y="876076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ru-RU" sz="1400" dirty="0"/>
              <a:t>если </a:t>
            </a:r>
            <a:r>
              <a:rPr lang="en-US" sz="1400" b="1" i="1" dirty="0"/>
              <a:t>f(a) * f</a:t>
            </a:r>
            <a:r>
              <a:rPr lang="en-US" sz="1400" b="1" i="1" baseline="30000" dirty="0"/>
              <a:t>//</a:t>
            </a:r>
            <a:r>
              <a:rPr lang="en-US" sz="1400" b="1" i="1" dirty="0"/>
              <a:t>(a) &gt; 0</a:t>
            </a:r>
            <a:r>
              <a:rPr lang="en-US" sz="1400" dirty="0"/>
              <a:t>, </a:t>
            </a:r>
            <a:r>
              <a:rPr lang="ru-RU" sz="1400" dirty="0"/>
              <a:t>то точка </a:t>
            </a:r>
            <a:r>
              <a:rPr lang="en-US" sz="1400" b="1" i="1" dirty="0"/>
              <a:t>a</a:t>
            </a:r>
            <a:r>
              <a:rPr lang="ru-RU" sz="1400" i="1" dirty="0"/>
              <a:t>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400" dirty="0"/>
              <a:t>если </a:t>
            </a:r>
            <a:r>
              <a:rPr lang="en-US" sz="1400" b="1" i="1" dirty="0"/>
              <a:t>f(b) * f</a:t>
            </a:r>
            <a:r>
              <a:rPr lang="en-US" sz="1400" b="1" i="1" baseline="30000" dirty="0"/>
              <a:t>//</a:t>
            </a:r>
            <a:r>
              <a:rPr lang="en-US" sz="1400" b="1" i="1" dirty="0"/>
              <a:t>(b) &gt; 0</a:t>
            </a:r>
            <a:r>
              <a:rPr lang="en-US" sz="1400" dirty="0"/>
              <a:t>, </a:t>
            </a:r>
            <a:r>
              <a:rPr lang="ru-RU" sz="1400" dirty="0"/>
              <a:t>то точка </a:t>
            </a:r>
            <a:r>
              <a:rPr lang="en-US" sz="1400" b="1" i="1" dirty="0"/>
              <a:t>b</a:t>
            </a:r>
            <a:r>
              <a:rPr lang="ru-RU" sz="1400" i="1" dirty="0"/>
              <a:t>;</a:t>
            </a:r>
            <a:endParaRPr lang="ru-RU" sz="1400" i="1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0F700-F9F7-4825-93A9-A5C260AA96D6}"/>
              </a:ext>
            </a:extLst>
          </p:cNvPr>
          <p:cNvSpPr txBox="1"/>
          <p:nvPr/>
        </p:nvSpPr>
        <p:spPr>
          <a:xfrm>
            <a:off x="4472196" y="1399296"/>
            <a:ext cx="406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>
                <a:solidFill>
                  <a:srgbClr val="FF0000"/>
                </a:solidFill>
              </a:rPr>
              <a:t>Если неравенства не выполняются – метод </a:t>
            </a:r>
            <a:r>
              <a:rPr lang="ru-RU" sz="1400" b="1" i="1" dirty="0">
                <a:solidFill>
                  <a:srgbClr val="FF0000"/>
                </a:solidFill>
              </a:rPr>
              <a:t>не применим</a:t>
            </a:r>
            <a:r>
              <a:rPr lang="ru-RU" sz="1400" i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A1E4B53C-75E5-41AE-94C8-A9620A10F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42525"/>
              </p:ext>
            </p:extLst>
          </p:nvPr>
        </p:nvGraphicFramePr>
        <p:xfrm>
          <a:off x="88320" y="2049459"/>
          <a:ext cx="7921029" cy="2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3104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Реализация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ABF7A4-25FC-4B6C-B94C-DE7D223CF871}"/>
              </a:ext>
            </a:extLst>
          </p:cNvPr>
          <p:cNvSpPr/>
          <p:nvPr/>
        </p:nvSpPr>
        <p:spPr>
          <a:xfrm>
            <a:off x="192464" y="544513"/>
            <a:ext cx="32638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lab_09_example_3;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eps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1e-4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исходная функция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exp(x)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 x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первая производная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f1(x: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exp(x)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вторая производная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f2(x: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exp(x)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E35CA0-F573-47A7-8D5B-0BA7FFD51A33}"/>
              </a:ext>
            </a:extLst>
          </p:cNvPr>
          <p:cNvSpPr/>
          <p:nvPr/>
        </p:nvSpPr>
        <p:spPr>
          <a:xfrm>
            <a:off x="3600301" y="509141"/>
            <a:ext cx="48189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50" dirty="0">
                <a:solidFill>
                  <a:srgbClr val="008000"/>
                </a:solidFill>
                <a:latin typeface="Courier New" panose="02070309020205020404" pitchFamily="49" charset="0"/>
              </a:rPr>
              <a:t>// реализация метода Ньютона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newton(a, b: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 eps: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x: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f(a) * f2(a) &gt; </a:t>
            </a:r>
            <a:r>
              <a:rPr lang="en-US" sz="11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:= a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f(b) * f2(b) &gt; </a:t>
            </a:r>
            <a:r>
              <a:rPr lang="en-US" sz="11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:= b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ru-RU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1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1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150" dirty="0">
                <a:solidFill>
                  <a:srgbClr val="0000FF"/>
                </a:solidFill>
                <a:latin typeface="Courier New" panose="02070309020205020404" pitchFamily="49" charset="0"/>
              </a:rPr>
              <a:t>'Метод Ньютона, решений нет!'</a:t>
            </a:r>
            <a:r>
              <a:rPr lang="ru-RU" sz="11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50" b="1" dirty="0">
                <a:solidFill>
                  <a:srgbClr val="8B0000"/>
                </a:solidFill>
                <a:latin typeface="Courier New" panose="02070309020205020404" pitchFamily="49" charset="0"/>
              </a:rPr>
              <a:t>exit</a:t>
            </a:r>
          </a:p>
          <a:p>
            <a:r>
              <a:rPr lang="en-US" sz="1150" b="1" dirty="0">
                <a:solidFill>
                  <a:srgbClr val="8B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x :=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:= x - f(x) / f1(x)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- x) &lt;= eps;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150" dirty="0">
                <a:solidFill>
                  <a:srgbClr val="008000"/>
                </a:solidFill>
                <a:latin typeface="Courier New" panose="02070309020205020404" pitchFamily="49" charset="0"/>
              </a:rPr>
              <a:t>// основная программа, вызов функции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(newton(-</a:t>
            </a:r>
            <a:r>
              <a:rPr lang="en-US" sz="115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5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, eps))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150" dirty="0"/>
          </a:p>
        </p:txBody>
      </p:sp>
      <p:grpSp>
        <p:nvGrpSpPr>
          <p:cNvPr id="15" name="Группа 8">
            <a:extLst>
              <a:ext uri="{FF2B5EF4-FFF2-40B4-BE49-F238E27FC236}">
                <a16:creationId xmlns:a16="http://schemas.microsoft.com/office/drawing/2014/main" id="{34B8AAAE-AD3A-4543-BC60-DF149569E811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DE9C34D7-89D6-4CEC-87DD-0C2471D76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18" name="Group 34">
              <a:extLst>
                <a:ext uri="{FF2B5EF4-FFF2-40B4-BE49-F238E27FC236}">
                  <a16:creationId xmlns:a16="http://schemas.microsoft.com/office/drawing/2014/main" id="{ECEA7E52-6276-4DD4-A8D0-126D9C1EEA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B8C7652C-52DD-477A-8417-14CB2CD791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BEBEB731-1881-42A6-9242-C678D2F1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613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Задания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D89BE1-FC80-4B9A-87F5-03060D719003}"/>
              </a:ext>
            </a:extLst>
          </p:cNvPr>
          <p:cNvSpPr txBox="1"/>
          <p:nvPr/>
        </p:nvSpPr>
        <p:spPr>
          <a:xfrm>
            <a:off x="170309" y="615950"/>
            <a:ext cx="839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Составьте программу для решения нелинейных уравнений методом половинного деления, простых итераций и методом Ньютона: </a:t>
            </a:r>
            <a:endParaRPr lang="ru-RU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2D2A5-737C-4180-B388-D70B28F7C6C4}"/>
              </a:ext>
            </a:extLst>
          </p:cNvPr>
          <p:cNvSpPr txBox="1"/>
          <p:nvPr/>
        </p:nvSpPr>
        <p:spPr>
          <a:xfrm>
            <a:off x="192660" y="1418520"/>
            <a:ext cx="4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1.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FBFB05-34BC-4A38-9B23-92F92375E069}"/>
                  </a:ext>
                </a:extLst>
              </p:cNvPr>
              <p:cNvSpPr txBox="1"/>
              <p:nvPr/>
            </p:nvSpPr>
            <p:spPr>
              <a:xfrm>
                <a:off x="631280" y="1480075"/>
                <a:ext cx="21888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−20=0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FBFB05-34BC-4A38-9B23-92F92375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0" y="1480075"/>
                <a:ext cx="2188869" cy="307777"/>
              </a:xfrm>
              <a:prstGeom prst="rect">
                <a:avLst/>
              </a:prstGeom>
              <a:blipFill>
                <a:blip r:embed="rId3"/>
                <a:stretch>
                  <a:fillRect l="-1114" r="-1671" b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BA1C92B-2AB7-491D-AE91-7A6FE2D746DE}"/>
              </a:ext>
            </a:extLst>
          </p:cNvPr>
          <p:cNvSpPr txBox="1"/>
          <p:nvPr/>
        </p:nvSpPr>
        <p:spPr>
          <a:xfrm>
            <a:off x="3096245" y="1418519"/>
            <a:ext cx="537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Интервал </a:t>
            </a:r>
            <a:r>
              <a:rPr lang="en-US" sz="2000" dirty="0"/>
              <a:t>[1; 2], </a:t>
            </a:r>
            <a:r>
              <a:rPr lang="ru-RU" sz="2000" dirty="0"/>
              <a:t>допустимая точность 10</a:t>
            </a:r>
            <a:r>
              <a:rPr lang="ru-RU" sz="2000" baseline="30000" dirty="0"/>
              <a:t>-2</a:t>
            </a:r>
            <a:r>
              <a:rPr lang="ru-RU" sz="2000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16704-8E27-42A1-A072-C7FB3F7587C4}"/>
              </a:ext>
            </a:extLst>
          </p:cNvPr>
          <p:cNvSpPr txBox="1"/>
          <p:nvPr/>
        </p:nvSpPr>
        <p:spPr>
          <a:xfrm>
            <a:off x="192660" y="2071314"/>
            <a:ext cx="4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2</a:t>
            </a:r>
            <a:r>
              <a:rPr lang="en-US" sz="2000" dirty="0"/>
              <a:t>.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5CBE2-982A-4055-8CB5-5105AAF67831}"/>
                  </a:ext>
                </a:extLst>
              </p:cNvPr>
              <p:cNvSpPr txBox="1"/>
              <p:nvPr/>
            </p:nvSpPr>
            <p:spPr>
              <a:xfrm>
                <a:off x="631280" y="2132869"/>
                <a:ext cx="17200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5CBE2-982A-4055-8CB5-5105AAF6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0" y="2132869"/>
                <a:ext cx="1720086" cy="307777"/>
              </a:xfrm>
              <a:prstGeom prst="rect">
                <a:avLst/>
              </a:prstGeom>
              <a:blipFill>
                <a:blip r:embed="rId4"/>
                <a:stretch>
                  <a:fillRect l="-1418" r="-2482" b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49925F1-7A6B-46AC-9C5C-D48811731D12}"/>
              </a:ext>
            </a:extLst>
          </p:cNvPr>
          <p:cNvSpPr txBox="1"/>
          <p:nvPr/>
        </p:nvSpPr>
        <p:spPr>
          <a:xfrm>
            <a:off x="3096245" y="2071313"/>
            <a:ext cx="537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Интервал </a:t>
            </a:r>
            <a:r>
              <a:rPr lang="en-US" sz="2000" dirty="0"/>
              <a:t>[0; 1], </a:t>
            </a:r>
            <a:r>
              <a:rPr lang="ru-RU" sz="2000" dirty="0"/>
              <a:t>допустимая точность 10</a:t>
            </a:r>
            <a:r>
              <a:rPr lang="ru-RU" sz="2000" baseline="30000" dirty="0"/>
              <a:t>-</a:t>
            </a:r>
            <a:r>
              <a:rPr lang="en-US" sz="2000" baseline="30000" dirty="0"/>
              <a:t>3</a:t>
            </a:r>
            <a:r>
              <a:rPr lang="ru-RU" sz="2000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DC040-7F97-4873-B0CA-78836A36DBA0}"/>
              </a:ext>
            </a:extLst>
          </p:cNvPr>
          <p:cNvSpPr txBox="1"/>
          <p:nvPr/>
        </p:nvSpPr>
        <p:spPr>
          <a:xfrm>
            <a:off x="192660" y="2785663"/>
            <a:ext cx="4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3</a:t>
            </a:r>
            <a:r>
              <a:rPr lang="en-US" sz="2000" dirty="0"/>
              <a:t>.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EEF8B1-79F7-4594-A3D8-C5413EB00B24}"/>
                  </a:ext>
                </a:extLst>
              </p:cNvPr>
              <p:cNvSpPr txBox="1"/>
              <p:nvPr/>
            </p:nvSpPr>
            <p:spPr>
              <a:xfrm>
                <a:off x="631280" y="2847218"/>
                <a:ext cx="15669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EEF8B1-79F7-4594-A3D8-C5413EB00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0" y="2847218"/>
                <a:ext cx="1566904" cy="307777"/>
              </a:xfrm>
              <a:prstGeom prst="rect">
                <a:avLst/>
              </a:prstGeom>
              <a:blipFill>
                <a:blip r:embed="rId5"/>
                <a:stretch>
                  <a:fillRect l="-3113" r="-2724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6E1C4F4-BBED-4F6B-83A7-E3997BFC4393}"/>
              </a:ext>
            </a:extLst>
          </p:cNvPr>
          <p:cNvSpPr txBox="1"/>
          <p:nvPr/>
        </p:nvSpPr>
        <p:spPr>
          <a:xfrm>
            <a:off x="3096245" y="2785662"/>
            <a:ext cx="537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Интервал </a:t>
            </a:r>
            <a:r>
              <a:rPr lang="en-US" sz="2000" dirty="0"/>
              <a:t>[0.5; 1.5], </a:t>
            </a:r>
            <a:r>
              <a:rPr lang="ru-RU" sz="2000" dirty="0"/>
              <a:t>допустимая </a:t>
            </a:r>
            <a:br>
              <a:rPr lang="ru-RU" sz="2000" dirty="0"/>
            </a:br>
            <a:r>
              <a:rPr lang="ru-RU" sz="2000" dirty="0"/>
              <a:t>точность </a:t>
            </a:r>
            <a:r>
              <a:rPr lang="en-US" sz="2000" dirty="0"/>
              <a:t>0.2*</a:t>
            </a:r>
            <a:r>
              <a:rPr lang="ru-RU" sz="2000" dirty="0"/>
              <a:t>10</a:t>
            </a:r>
            <a:r>
              <a:rPr lang="ru-RU" sz="2000" baseline="30000" dirty="0"/>
              <a:t>-</a:t>
            </a:r>
            <a:r>
              <a:rPr lang="en-US" sz="2000" baseline="30000" dirty="0"/>
              <a:t>4</a:t>
            </a:r>
            <a:r>
              <a:rPr lang="ru-RU" sz="2000" dirty="0"/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595AB1-8972-4B82-B4D9-7F79D76468FD}"/>
              </a:ext>
            </a:extLst>
          </p:cNvPr>
          <p:cNvSpPr txBox="1"/>
          <p:nvPr/>
        </p:nvSpPr>
        <p:spPr>
          <a:xfrm>
            <a:off x="183537" y="3804875"/>
            <a:ext cx="4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4</a:t>
            </a:r>
            <a:r>
              <a:rPr lang="en-US" sz="2000" dirty="0"/>
              <a:t>.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9CA426-8833-41EC-BEEA-EE0BB23D34E5}"/>
                  </a:ext>
                </a:extLst>
              </p:cNvPr>
              <p:cNvSpPr txBox="1"/>
              <p:nvPr/>
            </p:nvSpPr>
            <p:spPr>
              <a:xfrm>
                <a:off x="564744" y="3858171"/>
                <a:ext cx="20395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−0,1∙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9CA426-8833-41EC-BEEA-EE0BB23D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4" y="3858171"/>
                <a:ext cx="2039533" cy="307777"/>
              </a:xfrm>
              <a:prstGeom prst="rect">
                <a:avLst/>
              </a:prstGeom>
              <a:blipFill>
                <a:blip r:embed="rId6"/>
                <a:stretch>
                  <a:fillRect l="-2395" r="-2096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B3743D-9E52-4D4B-BED9-842827F94722}"/>
              </a:ext>
            </a:extLst>
          </p:cNvPr>
          <p:cNvSpPr txBox="1"/>
          <p:nvPr/>
        </p:nvSpPr>
        <p:spPr>
          <a:xfrm>
            <a:off x="3096244" y="3804874"/>
            <a:ext cx="5361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Интервал </a:t>
            </a:r>
            <a:r>
              <a:rPr lang="en-US" sz="2000" dirty="0"/>
              <a:t>[0.2; 1.5], </a:t>
            </a:r>
            <a:r>
              <a:rPr lang="ru-RU" sz="2000" dirty="0"/>
              <a:t>допустимая </a:t>
            </a:r>
            <a:br>
              <a:rPr lang="ru-RU" sz="2000" dirty="0"/>
            </a:br>
            <a:r>
              <a:rPr lang="ru-RU" sz="2000" dirty="0"/>
              <a:t>точность </a:t>
            </a:r>
            <a:r>
              <a:rPr lang="en-US" sz="2000" dirty="0"/>
              <a:t>0.5*</a:t>
            </a:r>
            <a:r>
              <a:rPr lang="ru-RU" sz="2000" dirty="0"/>
              <a:t>10</a:t>
            </a:r>
            <a:r>
              <a:rPr lang="ru-RU" sz="2000" baseline="30000" dirty="0"/>
              <a:t>-</a:t>
            </a:r>
            <a:r>
              <a:rPr lang="en-US" sz="2000" baseline="30000" dirty="0"/>
              <a:t>4</a:t>
            </a:r>
            <a:r>
              <a:rPr lang="ru-RU" sz="2000" dirty="0"/>
              <a:t>;</a:t>
            </a:r>
          </a:p>
        </p:txBody>
      </p:sp>
      <p:grpSp>
        <p:nvGrpSpPr>
          <p:cNvPr id="23" name="Группа 8">
            <a:extLst>
              <a:ext uri="{FF2B5EF4-FFF2-40B4-BE49-F238E27FC236}">
                <a16:creationId xmlns:a16="http://schemas.microsoft.com/office/drawing/2014/main" id="{3C446B82-E618-41E7-9331-D1E47D23218D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ACB788FB-0AF6-4C3E-9F3B-A503F0D9B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25" name="Group 34">
              <a:extLst>
                <a:ext uri="{FF2B5EF4-FFF2-40B4-BE49-F238E27FC236}">
                  <a16:creationId xmlns:a16="http://schemas.microsoft.com/office/drawing/2014/main" id="{0ABFBB18-923C-43A4-866D-3556A76990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8F2B3CE3-6D3B-4B79-9320-A91C08D653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7D610698-232F-4E8A-82D9-E0C343B07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259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>
            <a:extLst>
              <a:ext uri="{FF2B5EF4-FFF2-40B4-BE49-F238E27FC236}">
                <a16:creationId xmlns:a16="http://schemas.microsoft.com/office/drawing/2014/main" id="{446BB6C2-86B9-482A-9840-47E8A0902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2025" y="1638300"/>
            <a:ext cx="5688013" cy="792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4000" b="1">
                <a:solidFill>
                  <a:srgbClr val="80BF44"/>
                </a:solidFill>
                <a:latin typeface="Calibri" panose="020F0502020204030204" pitchFamily="34" charset="0"/>
              </a:rPr>
              <a:t>СПАСИБО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4000" b="1">
                <a:solidFill>
                  <a:srgbClr val="80BF44"/>
                </a:solidFill>
                <a:latin typeface="Calibri" panose="020F0502020204030204" pitchFamily="34" charset="0"/>
              </a:rPr>
              <a:t>ЗА ВНИМАНИЕ!</a:t>
            </a:r>
          </a:p>
        </p:txBody>
      </p:sp>
      <p:sp>
        <p:nvSpPr>
          <p:cNvPr id="18435" name="Rectangle 14">
            <a:extLst>
              <a:ext uri="{FF2B5EF4-FFF2-40B4-BE49-F238E27FC236}">
                <a16:creationId xmlns:a16="http://schemas.microsoft.com/office/drawing/2014/main" id="{91AC84CC-CC05-4DB8-9C31-0843B3CE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>
              <a:latin typeface="PF BeauSans Pro" pitchFamily="2" charset="0"/>
            </a:endParaRPr>
          </a:p>
        </p:txBody>
      </p:sp>
      <p:sp>
        <p:nvSpPr>
          <p:cNvPr id="18436" name="Rectangle 16">
            <a:extLst>
              <a:ext uri="{FF2B5EF4-FFF2-40B4-BE49-F238E27FC236}">
                <a16:creationId xmlns:a16="http://schemas.microsoft.com/office/drawing/2014/main" id="{A1F07395-F7D8-4728-ACB7-7162574F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03238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grpSp>
        <p:nvGrpSpPr>
          <p:cNvPr id="18437" name="Группа 8">
            <a:extLst>
              <a:ext uri="{FF2B5EF4-FFF2-40B4-BE49-F238E27FC236}">
                <a16:creationId xmlns:a16="http://schemas.microsoft.com/office/drawing/2014/main" id="{0A0AA1DB-37C4-4E1A-BD57-6EE940F29AD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CCF017DB-3331-4F54-A02A-063ACA147E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18440" name="Group 34">
              <a:extLst>
                <a:ext uri="{FF2B5EF4-FFF2-40B4-BE49-F238E27FC236}">
                  <a16:creationId xmlns:a16="http://schemas.microsoft.com/office/drawing/2014/main" id="{3C3DF2DF-634E-4AF5-B95B-8FE7060C9CB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78DEA014-2215-4FB1-9937-4CDAE188C0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18442" name="Freeform 39">
                <a:extLst>
                  <a:ext uri="{FF2B5EF4-FFF2-40B4-BE49-F238E27FC236}">
                    <a16:creationId xmlns:a16="http://schemas.microsoft.com/office/drawing/2014/main" id="{AFD86F0C-8A6B-41A5-B497-31DAF8A77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8438" name="Номер слайда 1">
            <a:extLst>
              <a:ext uri="{FF2B5EF4-FFF2-40B4-BE49-F238E27FC236}">
                <a16:creationId xmlns:a16="http://schemas.microsoft.com/office/drawing/2014/main" id="{5A28D5C3-6A7D-4467-A53B-621DF86C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ADB80-4062-47DD-94B9-BB15207C6983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03238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grpSp>
        <p:nvGrpSpPr>
          <p:cNvPr id="5124" name="Группа 8">
            <a:extLst>
              <a:ext uri="{FF2B5EF4-FFF2-40B4-BE49-F238E27FC236}">
                <a16:creationId xmlns:a16="http://schemas.microsoft.com/office/drawing/2014/main" id="{6B427B7B-D8C3-45B6-8970-93CEC8D3C382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16666010-21CD-4045-AA52-2C2C20EA8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5131" name="Group 34">
              <a:extLst>
                <a:ext uri="{FF2B5EF4-FFF2-40B4-BE49-F238E27FC236}">
                  <a16:creationId xmlns:a16="http://schemas.microsoft.com/office/drawing/2014/main" id="{65DE1465-433A-4CE9-92FF-EDCF7AED99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BE4FC22C-43B2-47B7-BDA1-0A655D081D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5133" name="Freeform 39">
                <a:extLst>
                  <a:ext uri="{FF2B5EF4-FFF2-40B4-BE49-F238E27FC236}">
                    <a16:creationId xmlns:a16="http://schemas.microsoft.com/office/drawing/2014/main" id="{A9F09747-EA4D-48C7-9D9E-4A39CCF50F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деления отрезка пополам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B76F2E-BA7A-4E9D-B8A7-1A095486B0CA}"/>
              </a:ext>
            </a:extLst>
          </p:cNvPr>
          <p:cNvSpPr txBox="1"/>
          <p:nvPr/>
        </p:nvSpPr>
        <p:spPr>
          <a:xfrm>
            <a:off x="504693" y="679807"/>
            <a:ext cx="723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Пусть дана функция </a:t>
            </a:r>
            <a:r>
              <a:rPr lang="en-US" sz="1800" b="1" i="1" dirty="0"/>
              <a:t>f(x) = 0</a:t>
            </a:r>
            <a:r>
              <a:rPr lang="ru-RU" sz="1800" dirty="0"/>
              <a:t>, непрерывная на интервале </a:t>
            </a:r>
            <a:r>
              <a:rPr lang="en-US" sz="1800" b="1" i="1" dirty="0"/>
              <a:t>[a, b]</a:t>
            </a:r>
            <a:r>
              <a:rPr lang="en-US" sz="1800" dirty="0"/>
              <a:t>.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f(a)</a:t>
            </a:r>
            <a:r>
              <a:rPr lang="ru-RU" sz="1800" b="1" i="1" dirty="0"/>
              <a:t> </a:t>
            </a:r>
            <a:r>
              <a:rPr lang="en-US" sz="1800" b="1" i="1" dirty="0"/>
              <a:t>*</a:t>
            </a:r>
            <a:r>
              <a:rPr lang="ru-RU" sz="1800" b="1" i="1" dirty="0"/>
              <a:t> </a:t>
            </a:r>
            <a:r>
              <a:rPr lang="en-US" sz="1800" b="1" i="1" dirty="0"/>
              <a:t>f(b) &lt; 0 </a:t>
            </a:r>
            <a:r>
              <a:rPr lang="en-US" sz="1800" dirty="0"/>
              <a:t>– </a:t>
            </a:r>
            <a:r>
              <a:rPr lang="ru-RU" sz="1800" dirty="0"/>
              <a:t>условие наличия корня на данном интервале.</a:t>
            </a:r>
          </a:p>
        </p:txBody>
      </p: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21F45616-D28E-4821-AEE6-1F04B37A7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861549"/>
              </p:ext>
            </p:extLst>
          </p:nvPr>
        </p:nvGraphicFramePr>
        <p:xfrm>
          <a:off x="780441" y="1304688"/>
          <a:ext cx="7079881" cy="310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деления отрезка пополам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5FC04E-BD1C-4376-BF95-8DC68A4BDF36}"/>
              </a:ext>
            </a:extLst>
          </p:cNvPr>
          <p:cNvSpPr txBox="1"/>
          <p:nvPr/>
        </p:nvSpPr>
        <p:spPr>
          <a:xfrm>
            <a:off x="314325" y="49811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/>
              <a:t>Поделим отрезок </a:t>
            </a:r>
            <a:r>
              <a:rPr lang="en-US" sz="1800" b="1" i="1" dirty="0"/>
              <a:t>[a, b] </a:t>
            </a:r>
            <a:r>
              <a:rPr lang="ru-RU" sz="1800" dirty="0"/>
              <a:t>пополам точкой </a:t>
            </a:r>
            <a:r>
              <a:rPr lang="en-US" sz="1800" b="1" i="1" dirty="0"/>
              <a:t>x</a:t>
            </a:r>
            <a:r>
              <a:rPr lang="en-US" sz="1800" b="1" i="1" baseline="-25000" dirty="0"/>
              <a:t>1</a:t>
            </a:r>
            <a:r>
              <a:rPr lang="en-US" sz="1800" dirty="0"/>
              <a:t> c </a:t>
            </a:r>
            <a:r>
              <a:rPr lang="ru-RU" sz="1800" dirty="0"/>
              <a:t>координатой </a:t>
            </a:r>
            <a:br>
              <a:rPr lang="ru-RU" sz="1800" dirty="0"/>
            </a:br>
            <a:r>
              <a:rPr lang="en-US" sz="1800" b="1" i="1" dirty="0"/>
              <a:t>x</a:t>
            </a:r>
            <a:r>
              <a:rPr lang="en-US" sz="1800" b="1" i="1" baseline="-25000" dirty="0"/>
              <a:t>1</a:t>
            </a:r>
            <a:r>
              <a:rPr lang="en-US" sz="1800" b="1" i="1" dirty="0"/>
              <a:t> = (a + b) / 2 </a:t>
            </a:r>
            <a:r>
              <a:rPr lang="ru-RU" sz="1800" dirty="0"/>
              <a:t>и вычислим значение функции </a:t>
            </a:r>
            <a:r>
              <a:rPr lang="en-US" sz="1800" b="1" i="1" dirty="0"/>
              <a:t>f(x</a:t>
            </a:r>
            <a:r>
              <a:rPr lang="en-US" sz="1800" b="1" i="1" baseline="-25000" dirty="0"/>
              <a:t>1</a:t>
            </a:r>
            <a:r>
              <a:rPr lang="en-US" sz="1800" b="1" i="1" dirty="0"/>
              <a:t>)</a:t>
            </a:r>
            <a:r>
              <a:rPr lang="en-US" sz="1800" dirty="0"/>
              <a:t>.</a:t>
            </a:r>
            <a:endParaRPr lang="ru-RU" sz="1800" dirty="0"/>
          </a:p>
        </p:txBody>
      </p:sp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F3834F89-FFB8-4973-A247-DFAE3F834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0748"/>
              </p:ext>
            </p:extLst>
          </p:nvPr>
        </p:nvGraphicFramePr>
        <p:xfrm>
          <a:off x="287697" y="1042627"/>
          <a:ext cx="8065368" cy="304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DE14113-AD43-4B73-ADA0-5CEE2A2D2A33}"/>
              </a:ext>
            </a:extLst>
          </p:cNvPr>
          <p:cNvSpPr txBox="1"/>
          <p:nvPr/>
        </p:nvSpPr>
        <p:spPr>
          <a:xfrm>
            <a:off x="755749" y="3861823"/>
            <a:ext cx="712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u="sng" dirty="0"/>
              <a:t>Возможны два случая:</a:t>
            </a:r>
            <a:endParaRPr lang="ru-RU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9F830-1E40-4992-839C-1354458C7FCC}"/>
              </a:ext>
            </a:extLst>
          </p:cNvPr>
          <p:cNvSpPr txBox="1"/>
          <p:nvPr/>
        </p:nvSpPr>
        <p:spPr>
          <a:xfrm>
            <a:off x="575965" y="428350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i="1" dirty="0"/>
              <a:t> </a:t>
            </a:r>
            <a:r>
              <a:rPr lang="en-US" sz="1400" b="1" i="1" dirty="0"/>
              <a:t>f(a)</a:t>
            </a:r>
            <a:r>
              <a:rPr lang="ru-RU" sz="1400" b="1" i="1" dirty="0"/>
              <a:t> </a:t>
            </a:r>
            <a:r>
              <a:rPr lang="en-US" sz="1400" b="1" i="1" dirty="0"/>
              <a:t>*</a:t>
            </a:r>
            <a:r>
              <a:rPr lang="ru-RU" sz="1400" b="1" i="1" dirty="0"/>
              <a:t> </a:t>
            </a:r>
            <a:r>
              <a:rPr lang="en-US" sz="1400" b="1" i="1" dirty="0"/>
              <a:t>f(x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) &gt; 0</a:t>
            </a:r>
            <a:r>
              <a:rPr lang="en-US" sz="1400" i="1" dirty="0"/>
              <a:t> </a:t>
            </a:r>
            <a:r>
              <a:rPr lang="en-US" sz="1400" dirty="0"/>
              <a:t>→ </a:t>
            </a:r>
            <a:r>
              <a:rPr lang="ru-RU" sz="1400" dirty="0"/>
              <a:t>корень находится на отрезке </a:t>
            </a:r>
            <a:r>
              <a:rPr lang="en-US" sz="1400" b="1" i="1" dirty="0"/>
              <a:t>[x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, b]</a:t>
            </a:r>
            <a:r>
              <a:rPr lang="ru-RU" sz="1400" dirty="0"/>
              <a:t>,</a:t>
            </a:r>
            <a:r>
              <a:rPr lang="ru-RU" sz="1400" b="1" dirty="0"/>
              <a:t> </a:t>
            </a:r>
            <a:r>
              <a:rPr lang="ru-RU" sz="1400" dirty="0"/>
              <a:t>исключаем отрезок </a:t>
            </a:r>
            <a:r>
              <a:rPr lang="en-US" sz="1400" b="1" i="1" dirty="0"/>
              <a:t>[a, 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];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i="1" dirty="0"/>
              <a:t> </a:t>
            </a:r>
            <a:r>
              <a:rPr lang="en-US" sz="1400" b="1" i="1" dirty="0"/>
              <a:t>f(a)</a:t>
            </a:r>
            <a:r>
              <a:rPr lang="ru-RU" sz="1400" b="1" i="1" dirty="0"/>
              <a:t> </a:t>
            </a:r>
            <a:r>
              <a:rPr lang="en-US" sz="1400" b="1" i="1" dirty="0"/>
              <a:t>*</a:t>
            </a:r>
            <a:r>
              <a:rPr lang="ru-RU" sz="1400" b="1" i="1" dirty="0"/>
              <a:t> </a:t>
            </a:r>
            <a:r>
              <a:rPr lang="en-US" sz="1400" b="1" i="1" dirty="0"/>
              <a:t>f(x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) &lt; 0 </a:t>
            </a:r>
            <a:r>
              <a:rPr lang="en-US" sz="1400" dirty="0"/>
              <a:t>→ </a:t>
            </a:r>
            <a:r>
              <a:rPr lang="ru-RU" sz="1400" dirty="0"/>
              <a:t>корень находится на отрезке </a:t>
            </a:r>
            <a:r>
              <a:rPr lang="en-US" sz="1400" b="1" i="1" dirty="0"/>
              <a:t>[a, 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]</a:t>
            </a:r>
            <a:r>
              <a:rPr lang="ru-RU" sz="1400" dirty="0"/>
              <a:t>,</a:t>
            </a:r>
            <a:r>
              <a:rPr lang="ru-RU" sz="1400" b="1" dirty="0"/>
              <a:t> </a:t>
            </a:r>
            <a:r>
              <a:rPr lang="ru-RU" sz="1400" dirty="0"/>
              <a:t>исключаем отрезок </a:t>
            </a:r>
            <a:r>
              <a:rPr lang="en-US" sz="1400" b="1" i="1" dirty="0"/>
              <a:t>[x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, b].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36065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деления отрезка пополам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AEBD62-1275-4B18-9A35-F0405DBCC635}"/>
              </a:ext>
            </a:extLst>
          </p:cNvPr>
          <p:cNvSpPr txBox="1"/>
          <p:nvPr/>
        </p:nvSpPr>
        <p:spPr>
          <a:xfrm>
            <a:off x="326594" y="519113"/>
            <a:ext cx="824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Продолжаем деление пополам до тех пор, пока длина оставшегося интервала </a:t>
            </a:r>
            <a:br>
              <a:rPr lang="ru-RU" dirty="0"/>
            </a:br>
            <a:r>
              <a:rPr lang="ru-RU" b="1" i="1" dirty="0"/>
              <a:t>[a, b]</a:t>
            </a:r>
            <a:r>
              <a:rPr lang="ru-RU" dirty="0"/>
              <a:t> не станет меньше некоторой заданной малой величины </a:t>
            </a:r>
            <a:r>
              <a:rPr lang="ru-RU" b="1" i="1" dirty="0"/>
              <a:t>e</a:t>
            </a:r>
            <a:r>
              <a:rPr lang="ru-RU" dirty="0"/>
              <a:t> , т.е.  (</a:t>
            </a:r>
            <a:r>
              <a:rPr lang="ru-RU" b="1" i="1" dirty="0"/>
              <a:t>b - a) &lt; e</a:t>
            </a:r>
            <a:r>
              <a:rPr lang="ru-RU" i="1" dirty="0"/>
              <a:t> </a:t>
            </a:r>
            <a:r>
              <a:rPr lang="ru-RU" dirty="0"/>
              <a:t>, и тогда любое значение аргумента из отрезка </a:t>
            </a:r>
            <a:r>
              <a:rPr lang="ru-RU" b="1" i="1" dirty="0"/>
              <a:t>[a, b] </a:t>
            </a:r>
            <a:r>
              <a:rPr lang="ru-RU" dirty="0"/>
              <a:t>можно считать корнем с погрешностью </a:t>
            </a:r>
            <a:r>
              <a:rPr lang="ru-RU" b="1" i="1" dirty="0"/>
              <a:t>e</a:t>
            </a:r>
            <a:r>
              <a:rPr lang="ru-RU" dirty="0"/>
              <a:t>. Обычно принимают в качестве корня середину отрезка.</a:t>
            </a:r>
            <a:endParaRPr lang="ru-RU" sz="20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2DB34014-E6FB-446D-A255-E1FB7B456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317919"/>
              </p:ext>
            </p:extLst>
          </p:nvPr>
        </p:nvGraphicFramePr>
        <p:xfrm>
          <a:off x="431713" y="1493292"/>
          <a:ext cx="7777336" cy="331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Полилиния 22">
            <a:extLst>
              <a:ext uri="{FF2B5EF4-FFF2-40B4-BE49-F238E27FC236}">
                <a16:creationId xmlns:a16="http://schemas.microsoft.com/office/drawing/2014/main" id="{DF9389CA-1E33-4CAA-AAF7-30C676F5F4F4}"/>
              </a:ext>
            </a:extLst>
          </p:cNvPr>
          <p:cNvSpPr/>
          <p:nvPr/>
        </p:nvSpPr>
        <p:spPr>
          <a:xfrm>
            <a:off x="2172045" y="3390376"/>
            <a:ext cx="2364359" cy="490903"/>
          </a:xfrm>
          <a:custGeom>
            <a:avLst/>
            <a:gdLst>
              <a:gd name="connsiteX0" fmla="*/ 0 w 2432538"/>
              <a:gd name="connsiteY0" fmla="*/ 381000 h 381000"/>
              <a:gd name="connsiteX1" fmla="*/ 1201615 w 2432538"/>
              <a:gd name="connsiteY1" fmla="*/ 0 h 381000"/>
              <a:gd name="connsiteX2" fmla="*/ 2432538 w 2432538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538" h="381000">
                <a:moveTo>
                  <a:pt x="0" y="381000"/>
                </a:moveTo>
                <a:cubicBezTo>
                  <a:pt x="398096" y="190500"/>
                  <a:pt x="796192" y="0"/>
                  <a:pt x="1201615" y="0"/>
                </a:cubicBezTo>
                <a:cubicBezTo>
                  <a:pt x="1607038" y="0"/>
                  <a:pt x="2235932" y="300404"/>
                  <a:pt x="2432538" y="381000"/>
                </a:cubicBezTo>
              </a:path>
            </a:pathLst>
          </a:custGeom>
          <a:noFill/>
          <a:ln>
            <a:prstDash val="dash"/>
            <a:headEnd type="none" w="med" len="med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0731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15BA42-0E58-48B7-BDBD-E4E2EB1741DE}"/>
              </a:ext>
            </a:extLst>
          </p:cNvPr>
          <p:cNvSpPr txBox="1"/>
          <p:nvPr/>
        </p:nvSpPr>
        <p:spPr>
          <a:xfrm>
            <a:off x="359941" y="696783"/>
            <a:ext cx="820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Дано нелинейное уравнение: 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327C7DB6-8547-4B33-ACAD-0C49649E2C59}"/>
                  </a:ext>
                </a:extLst>
              </p:cNvPr>
              <p:cNvSpPr/>
              <p:nvPr/>
            </p:nvSpPr>
            <p:spPr>
              <a:xfrm>
                <a:off x="2034381" y="1533381"/>
                <a:ext cx="4572000" cy="14830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32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ru-RU" sz="3200" b="1" i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[-3,1]</a:t>
                </a:r>
                <a:endParaRPr lang="ru-R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Точность </a:t>
                </a:r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eps = 0.0001</a:t>
                </a:r>
                <a:endParaRPr lang="ru-R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327C7DB6-8547-4B33-ACAD-0C49649E2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381" y="1533381"/>
                <a:ext cx="4572000" cy="1483098"/>
              </a:xfrm>
              <a:prstGeom prst="rect">
                <a:avLst/>
              </a:prstGeom>
              <a:blipFill>
                <a:blip r:embed="rId3"/>
                <a:stretch>
                  <a:fillRect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6F403A-747E-4361-9B21-A784E5744393}"/>
              </a:ext>
            </a:extLst>
          </p:cNvPr>
          <p:cNvSpPr txBox="1"/>
          <p:nvPr/>
        </p:nvSpPr>
        <p:spPr>
          <a:xfrm>
            <a:off x="314325" y="3310001"/>
            <a:ext cx="820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Необходимо найти корень данного уравнения на данном отрезке с заданной точностью, используя метод деления отрезка пополам.</a:t>
            </a:r>
            <a:endParaRPr lang="ru-RU" sz="2400" dirty="0"/>
          </a:p>
        </p:txBody>
      </p:sp>
      <p:grpSp>
        <p:nvGrpSpPr>
          <p:cNvPr id="16" name="Группа 8">
            <a:extLst>
              <a:ext uri="{FF2B5EF4-FFF2-40B4-BE49-F238E27FC236}">
                <a16:creationId xmlns:a16="http://schemas.microsoft.com/office/drawing/2014/main" id="{9F349FDA-E396-4EED-B2F0-7C462C7673BC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58C2CA6E-7AAA-4D53-A44D-86645C007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19" name="Group 34">
              <a:extLst>
                <a:ext uri="{FF2B5EF4-FFF2-40B4-BE49-F238E27FC236}">
                  <a16:creationId xmlns:a16="http://schemas.microsoft.com/office/drawing/2014/main" id="{CB38130F-2931-406C-9BF9-0D6E68663B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8E3DDD05-B1F3-4616-A2E5-C5A55AE2C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5160BD1-4C49-47B7-A57E-5DF1CCB5EC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99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Реализация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D7B753-7077-4B19-9856-C2F6AF6F457A}"/>
              </a:ext>
            </a:extLst>
          </p:cNvPr>
          <p:cNvSpPr/>
          <p:nvPr/>
        </p:nvSpPr>
        <p:spPr>
          <a:xfrm>
            <a:off x="318005" y="519113"/>
            <a:ext cx="81068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lab_09_example;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eps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1e-4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CC00"/>
                </a:solidFill>
                <a:latin typeface="Courier New" panose="02070309020205020404" pitchFamily="49" charset="0"/>
              </a:rPr>
              <a:t>// уравнение, корень которого нужно определить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exp(x)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 x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CC00"/>
                </a:solidFill>
                <a:latin typeface="Courier New" panose="02070309020205020404" pitchFamily="49" charset="0"/>
              </a:rPr>
              <a:t>// реализация метода деления отрезка пополам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dihotomy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(a, b: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eps: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repeat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 := (a + b) /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f(a) * f(x) &gt;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:= x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:= x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(abs(a - b) &lt;= eps)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(f(x)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x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5DF08B-31C0-4C33-91E2-6078B90C5E05}"/>
              </a:ext>
            </a:extLst>
          </p:cNvPr>
          <p:cNvSpPr/>
          <p:nvPr/>
        </p:nvSpPr>
        <p:spPr>
          <a:xfrm>
            <a:off x="5329062" y="514351"/>
            <a:ext cx="3240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CC00"/>
                </a:solidFill>
                <a:latin typeface="Courier New" panose="02070309020205020404" pitchFamily="49" charset="0"/>
              </a:rPr>
              <a:t>// основная программа, вызов</a:t>
            </a:r>
          </a:p>
          <a:p>
            <a:r>
              <a:rPr lang="ru-RU" sz="1200" dirty="0">
                <a:solidFill>
                  <a:srgbClr val="00CC00"/>
                </a:solidFill>
                <a:latin typeface="Courier New" panose="02070309020205020404" pitchFamily="49" charset="0"/>
              </a:rPr>
              <a:t>// функции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dihotomy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eps))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2397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простых итераций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8C2997-B68A-4963-84B9-C34C42C0F7A9}"/>
                  </a:ext>
                </a:extLst>
              </p:cNvPr>
              <p:cNvSpPr txBox="1"/>
              <p:nvPr/>
            </p:nvSpPr>
            <p:spPr>
              <a:xfrm>
                <a:off x="313814" y="558800"/>
                <a:ext cx="8274697" cy="87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Заменим исходное уравнение </a:t>
                </a:r>
                <a:r>
                  <a:rPr lang="en-US" sz="1600" b="1" i="1" dirty="0"/>
                  <a:t>f(x) = 0</a:t>
                </a:r>
                <a:r>
                  <a:rPr lang="ru-RU" sz="1600" dirty="0"/>
                  <a:t>, на эквивалентное </a:t>
                </a:r>
                <a:r>
                  <a:rPr lang="en-US" sz="1600" b="1" i="1" dirty="0"/>
                  <a:t>g(x) = x </a:t>
                </a:r>
                <a:r>
                  <a:rPr lang="ru-RU" sz="1600" dirty="0"/>
                  <a:t>и будем строить итерации по правилу </a:t>
                </a:r>
                <a:r>
                  <a:rPr lang="en-US" sz="1600" b="1" i="1" dirty="0"/>
                  <a:t>x</a:t>
                </a:r>
                <a:r>
                  <a:rPr lang="en-US" sz="1600" b="1" i="1" baseline="-25000" dirty="0"/>
                  <a:t>n+1</a:t>
                </a:r>
                <a:r>
                  <a:rPr lang="en-US" sz="1600" b="1" i="1" dirty="0"/>
                  <a:t> = g(</a:t>
                </a:r>
                <a:r>
                  <a:rPr lang="en-US" sz="1600" b="1" i="1" dirty="0" err="1"/>
                  <a:t>x</a:t>
                </a:r>
                <a:r>
                  <a:rPr lang="en-US" sz="1600" b="1" i="1" baseline="-25000" dirty="0" err="1"/>
                  <a:t>n</a:t>
                </a:r>
                <a:r>
                  <a:rPr lang="en-US" sz="1600" b="1" i="1" dirty="0"/>
                  <a:t>)</a:t>
                </a:r>
                <a:r>
                  <a:rPr lang="en-US" sz="1600" dirty="0"/>
                  <a:t>.</a:t>
                </a:r>
                <a:endParaRPr lang="ru-RU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Условие сходимости: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8C2997-B68A-4963-84B9-C34C42C0F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4" y="558800"/>
                <a:ext cx="8274697" cy="871842"/>
              </a:xfrm>
              <a:prstGeom prst="rect">
                <a:avLst/>
              </a:prstGeom>
              <a:blipFill>
                <a:blip r:embed="rId3"/>
                <a:stretch>
                  <a:fillRect l="-295" t="-2098" r="-368" b="-5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CEF2B515-2B2A-452F-8614-1015AB95AD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313499"/>
              </p:ext>
            </p:extLst>
          </p:nvPr>
        </p:nvGraphicFramePr>
        <p:xfrm>
          <a:off x="395945" y="1278333"/>
          <a:ext cx="7848872" cy="345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054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CF2AF94-08EA-4753-B11D-972B7DE63600}"/>
                  </a:ext>
                </a:extLst>
              </p:cNvPr>
              <p:cNvSpPr/>
              <p:nvPr/>
            </p:nvSpPr>
            <p:spPr>
              <a:xfrm>
                <a:off x="2034381" y="544513"/>
                <a:ext cx="4572000" cy="9748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u-RU" sz="18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ru-RU" sz="1800" b="1" i="1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[-3,1]</a:t>
                </a:r>
                <a:endParaRPr lang="ru-RU" sz="1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Точность </a:t>
                </a:r>
                <a:r>
                  <a:rPr lang="en-US" sz="1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eps = 0.0001</a:t>
                </a:r>
                <a:endParaRPr lang="ru-RU" sz="1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CF2AF94-08EA-4753-B11D-972B7DE63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381" y="544513"/>
                <a:ext cx="4572000" cy="974819"/>
              </a:xfrm>
              <a:prstGeom prst="rect">
                <a:avLst/>
              </a:prstGeom>
              <a:blipFill>
                <a:blip r:embed="rId3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7693D00-16A6-42B1-9786-BC6D3FD25CAF}"/>
              </a:ext>
            </a:extLst>
          </p:cNvPr>
          <p:cNvSpPr txBox="1"/>
          <p:nvPr/>
        </p:nvSpPr>
        <p:spPr>
          <a:xfrm>
            <a:off x="314325" y="1494358"/>
            <a:ext cx="825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Запишем выражение для </a:t>
            </a:r>
            <a:r>
              <a:rPr lang="ru-RU" b="1" dirty="0"/>
              <a:t>эквивалентной функции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ABCEAC-E54B-4009-B904-98BEDEB86717}"/>
                  </a:ext>
                </a:extLst>
              </p:cNvPr>
              <p:cNvSpPr txBox="1"/>
              <p:nvPr/>
            </p:nvSpPr>
            <p:spPr>
              <a:xfrm>
                <a:off x="3040377" y="1863690"/>
                <a:ext cx="199497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i="1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ru-RU" i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ABCEAC-E54B-4009-B904-98BEDEB86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377" y="1863690"/>
                <a:ext cx="1994970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805A92-2761-4021-B6D2-77BB0FB5E8EB}"/>
              </a:ext>
            </a:extLst>
          </p:cNvPr>
          <p:cNvSpPr txBox="1"/>
          <p:nvPr/>
        </p:nvSpPr>
        <p:spPr>
          <a:xfrm>
            <a:off x="143917" y="2451264"/>
            <a:ext cx="4294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/>
              <a:t>Первое приближение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en-US" dirty="0"/>
              <a:t> </a:t>
            </a:r>
            <a:r>
              <a:rPr lang="ru-RU" dirty="0"/>
              <a:t>найдем как </a:t>
            </a:r>
            <a:r>
              <a:rPr lang="en-US" dirty="0"/>
              <a:t>g(</a:t>
            </a:r>
            <a:r>
              <a:rPr lang="ru-RU" dirty="0"/>
              <a:t>-3</a:t>
            </a:r>
            <a:r>
              <a:rPr lang="en-US" dirty="0"/>
              <a:t>):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FC39C9-0E4B-4DA7-A740-28147997E848}"/>
                  </a:ext>
                </a:extLst>
              </p:cNvPr>
              <p:cNvSpPr txBox="1"/>
              <p:nvPr/>
            </p:nvSpPr>
            <p:spPr>
              <a:xfrm>
                <a:off x="560770" y="2860292"/>
                <a:ext cx="3379195" cy="443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ru-RU" i="1" dirty="0"/>
                  <a:t>=-0,4917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FC39C9-0E4B-4DA7-A740-28147997E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0" y="2860292"/>
                <a:ext cx="3379195" cy="443648"/>
              </a:xfrm>
              <a:prstGeom prst="rect">
                <a:avLst/>
              </a:prstGeom>
              <a:blipFill>
                <a:blip r:embed="rId5"/>
                <a:stretch>
                  <a:fillRect l="-1444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681F16D-D896-4FC0-876E-E6BF39021560}"/>
              </a:ext>
            </a:extLst>
          </p:cNvPr>
          <p:cNvSpPr txBox="1"/>
          <p:nvPr/>
        </p:nvSpPr>
        <p:spPr>
          <a:xfrm>
            <a:off x="159108" y="3364820"/>
            <a:ext cx="46653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ru-RU" dirty="0"/>
              <a:t>Следующее приближение </a:t>
            </a:r>
            <a:r>
              <a:rPr lang="en-US" dirty="0"/>
              <a:t>x</a:t>
            </a:r>
            <a:r>
              <a:rPr lang="ru-RU" baseline="-25000" dirty="0"/>
              <a:t>2</a:t>
            </a:r>
            <a:r>
              <a:rPr lang="en-US" dirty="0"/>
              <a:t> </a:t>
            </a:r>
            <a:r>
              <a:rPr lang="ru-RU" dirty="0"/>
              <a:t>найдем как </a:t>
            </a:r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5650B7-0587-47D2-B5A7-CFCBB0FEB848}"/>
                  </a:ext>
                </a:extLst>
              </p:cNvPr>
              <p:cNvSpPr txBox="1"/>
              <p:nvPr/>
            </p:nvSpPr>
            <p:spPr>
              <a:xfrm>
                <a:off x="560770" y="3717874"/>
                <a:ext cx="3707810" cy="443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−0,4917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ru-RU" i="1" dirty="0"/>
                  <a:t>=-0,</a:t>
                </a:r>
                <a:r>
                  <a:rPr lang="en-US" i="1" dirty="0"/>
                  <a:t>3</a:t>
                </a:r>
                <a:r>
                  <a:rPr lang="ru-RU" i="1" dirty="0"/>
                  <a:t>9</a:t>
                </a:r>
                <a:r>
                  <a:rPr lang="en-US" i="1" dirty="0"/>
                  <a:t>81</a:t>
                </a:r>
                <a:endParaRPr lang="ru-RU" i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5650B7-0587-47D2-B5A7-CFCBB0FEB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0" y="3717874"/>
                <a:ext cx="3707810" cy="443648"/>
              </a:xfrm>
              <a:prstGeom prst="rect">
                <a:avLst/>
              </a:prstGeom>
              <a:blipFill>
                <a:blip r:embed="rId6"/>
                <a:stretch>
                  <a:fillRect l="-1316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79BCECA-6139-4184-AD45-536B26BEF2F4}"/>
              </a:ext>
            </a:extLst>
          </p:cNvPr>
          <p:cNvSpPr txBox="1"/>
          <p:nvPr/>
        </p:nvSpPr>
        <p:spPr>
          <a:xfrm>
            <a:off x="4582021" y="2450048"/>
            <a:ext cx="405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dirty="0"/>
              <a:t>Следующее приближение 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ru-RU" dirty="0"/>
              <a:t>найдем как </a:t>
            </a:r>
            <a:r>
              <a:rPr lang="en-US" dirty="0"/>
              <a:t>g(x</a:t>
            </a:r>
            <a:r>
              <a:rPr lang="en-US" baseline="-25000" dirty="0"/>
              <a:t>2</a:t>
            </a:r>
            <a:r>
              <a:rPr lang="en-US" dirty="0"/>
              <a:t>):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F38A0F-8B78-44AF-8FBD-E20CA64F5EAB}"/>
                  </a:ext>
                </a:extLst>
              </p:cNvPr>
              <p:cNvSpPr txBox="1"/>
              <p:nvPr/>
            </p:nvSpPr>
            <p:spPr>
              <a:xfrm>
                <a:off x="5202346" y="3133409"/>
                <a:ext cx="3707810" cy="443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−0,3981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ru-RU" i="1" dirty="0"/>
                  <a:t>=-0,</a:t>
                </a:r>
                <a:r>
                  <a:rPr lang="en-US" i="1" dirty="0"/>
                  <a:t>3881</a:t>
                </a:r>
                <a:endParaRPr lang="ru-RU" i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F38A0F-8B78-44AF-8FBD-E20CA64F5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46" y="3133409"/>
                <a:ext cx="3707810" cy="443648"/>
              </a:xfrm>
              <a:prstGeom prst="rect">
                <a:avLst/>
              </a:prstGeom>
              <a:blipFill>
                <a:blip r:embed="rId7"/>
                <a:stretch>
                  <a:fillRect l="-1314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0ECD3DF-CF0A-4A48-B509-C5EE71F0A64C}"/>
              </a:ext>
            </a:extLst>
          </p:cNvPr>
          <p:cNvSpPr txBox="1"/>
          <p:nvPr/>
        </p:nvSpPr>
        <p:spPr>
          <a:xfrm>
            <a:off x="4582021" y="3598325"/>
            <a:ext cx="3987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Аналогичным образом находим </a:t>
            </a:r>
            <a:br>
              <a:rPr lang="ru-RU" dirty="0"/>
            </a:br>
            <a:r>
              <a:rPr lang="en-US" dirty="0"/>
              <a:t>x</a:t>
            </a:r>
            <a:r>
              <a:rPr lang="ru-RU" baseline="-25000" dirty="0"/>
              <a:t>4</a:t>
            </a:r>
            <a:r>
              <a:rPr lang="ru-RU" dirty="0"/>
              <a:t> = -0,3869; х</a:t>
            </a:r>
            <a:r>
              <a:rPr lang="ru-RU" baseline="-25000" dirty="0"/>
              <a:t>5</a:t>
            </a:r>
            <a:r>
              <a:rPr lang="ru-RU" dirty="0"/>
              <a:t> = -0,3868 и х</a:t>
            </a:r>
            <a:r>
              <a:rPr lang="ru-RU" baseline="-25000" dirty="0"/>
              <a:t>6</a:t>
            </a:r>
            <a:r>
              <a:rPr lang="ru-RU" dirty="0"/>
              <a:t> = -0,3868.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EE2BB-623F-41C5-AABB-5DCB182AAA9A}"/>
              </a:ext>
            </a:extLst>
          </p:cNvPr>
          <p:cNvSpPr txBox="1"/>
          <p:nvPr/>
        </p:nvSpPr>
        <p:spPr>
          <a:xfrm>
            <a:off x="314325" y="4278376"/>
            <a:ext cx="777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70C0"/>
                </a:solidFill>
              </a:rPr>
              <a:t>Поскольку разность х</a:t>
            </a:r>
            <a:r>
              <a:rPr lang="ru-RU" i="1" baseline="-25000" dirty="0">
                <a:solidFill>
                  <a:srgbClr val="0070C0"/>
                </a:solidFill>
              </a:rPr>
              <a:t>5</a:t>
            </a:r>
            <a:r>
              <a:rPr lang="ru-RU" i="1" dirty="0">
                <a:solidFill>
                  <a:srgbClr val="0070C0"/>
                </a:solidFill>
              </a:rPr>
              <a:t> и х</a:t>
            </a:r>
            <a:r>
              <a:rPr lang="ru-RU" i="1" baseline="-25000" dirty="0">
                <a:solidFill>
                  <a:srgbClr val="0070C0"/>
                </a:solidFill>
              </a:rPr>
              <a:t>6</a:t>
            </a:r>
            <a:r>
              <a:rPr lang="ru-RU" i="1" dirty="0">
                <a:solidFill>
                  <a:srgbClr val="0070C0"/>
                </a:solidFill>
              </a:rPr>
              <a:t> по модулю меньше заданной точности, то принимаем, что решением является значение х = -0,3868. </a:t>
            </a:r>
          </a:p>
        </p:txBody>
      </p:sp>
    </p:spTree>
    <p:extLst>
      <p:ext uri="{BB962C8B-B14F-4D97-AF65-F5344CB8AC3E}">
        <p14:creationId xmlns:p14="http://schemas.microsoft.com/office/powerpoint/2010/main" val="285427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Реализация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48A420-9BDC-4ECC-B376-762E3CAFD60C}"/>
              </a:ext>
            </a:extLst>
          </p:cNvPr>
          <p:cNvSpPr/>
          <p:nvPr/>
        </p:nvSpPr>
        <p:spPr>
          <a:xfrm>
            <a:off x="5007436" y="689217"/>
            <a:ext cx="3561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основная программа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вызов функции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(iterations(-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eps))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2745A0-C405-4BC3-ACF7-82ECCFBC7C57}"/>
              </a:ext>
            </a:extLst>
          </p:cNvPr>
          <p:cNvSpPr/>
          <p:nvPr/>
        </p:nvSpPr>
        <p:spPr>
          <a:xfrm>
            <a:off x="215924" y="689217"/>
            <a:ext cx="479151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lab_09_example_2;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eps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1e-4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эквивалентная функция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(exp(x)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реализация метода простых итераций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iterations(a, b: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eps: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a;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 := g(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g(x)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- x) &lt;= eps;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200" dirty="0"/>
          </a:p>
        </p:txBody>
      </p:sp>
      <p:grpSp>
        <p:nvGrpSpPr>
          <p:cNvPr id="23" name="Группа 8">
            <a:extLst>
              <a:ext uri="{FF2B5EF4-FFF2-40B4-BE49-F238E27FC236}">
                <a16:creationId xmlns:a16="http://schemas.microsoft.com/office/drawing/2014/main" id="{FD77AAD5-A627-41DA-8EBC-557811DF65BD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EEE5F5DA-DB8F-4CE5-862F-338BF14E7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25" name="Group 34">
              <a:extLst>
                <a:ext uri="{FF2B5EF4-FFF2-40B4-BE49-F238E27FC236}">
                  <a16:creationId xmlns:a16="http://schemas.microsoft.com/office/drawing/2014/main" id="{7519C04E-5311-43DA-AEF0-62129BB9A51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CAF1B05D-8EC4-4B11-8767-3D36C6F1C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2EB0B56B-4ECC-459D-9209-ADB814CE9B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072081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1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1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1132</Words>
  <Application>Microsoft Office PowerPoint</Application>
  <PresentationFormat>Произвольный</PresentationFormat>
  <Paragraphs>219</Paragraphs>
  <Slides>13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PF BeauSans Pro</vt:lpstr>
      <vt:lpstr>Оформление по умолчанию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Holding "Digest"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Vyacheslav</cp:lastModifiedBy>
  <cp:revision>61</cp:revision>
  <dcterms:created xsi:type="dcterms:W3CDTF">2015-03-13T05:37:25Z</dcterms:created>
  <dcterms:modified xsi:type="dcterms:W3CDTF">2020-04-11T11:27:57Z</dcterms:modified>
</cp:coreProperties>
</file>