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2.xml" ContentType="application/vnd.openxmlformats-officedocument.drawingml.chartshapes+xml"/>
  <Override PartName="/ppt/notesSlides/notesSlide2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3.xml" ContentType="application/vnd.openxmlformats-officedocument.drawingml.chartshape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rawings/drawing4.xml" ContentType="application/vnd.openxmlformats-officedocument.drawingml.chartshape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drawings/drawing5.xml" ContentType="application/vnd.openxmlformats-officedocument.drawingml.chartshape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59" r:id="rId14"/>
  </p:sldIdLst>
  <p:sldSz cx="8640763" cy="4860925"/>
  <p:notesSz cx="9144000" cy="6858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sz="15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5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5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5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5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5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5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5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5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1">
          <p15:clr>
            <a:srgbClr val="A4A3A4"/>
          </p15:clr>
        </p15:guide>
        <p15:guide id="2" pos="272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y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80BF44"/>
    <a:srgbClr val="5AB414"/>
    <a:srgbClr val="969696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81" autoAdjust="0"/>
  </p:normalViewPr>
  <p:slideViewPr>
    <p:cSldViewPr>
      <p:cViewPr varScale="1">
        <p:scale>
          <a:sx n="145" d="100"/>
          <a:sy n="145" d="100"/>
        </p:scale>
        <p:origin x="774" y="120"/>
      </p:cViewPr>
      <p:guideLst>
        <p:guide orient="horz" pos="1531"/>
        <p:guide pos="272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uva\Desktop\&#1053;&#1077;&#1083;&#1080;&#1085;&#1077;&#1081;&#1085;&#1099;&#1077;%20&#1091;&#1088;&#1072;&#1074;&#1085;&#1077;&#1085;&#1080;&#1103;\&#1051;&#1080;&#1089;&#1090;%20Microsoft%20Excel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uva\Desktop\&#1053;&#1077;&#1083;&#1080;&#1085;&#1077;&#1081;&#1085;&#1099;&#1077;%20&#1091;&#1088;&#1072;&#1074;&#1085;&#1077;&#1085;&#1080;&#1103;\&#1051;&#1080;&#1089;&#1090;%20Microsoft%20Excel.xlsx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uva\Desktop\&#1053;&#1077;&#1083;&#1080;&#1085;&#1077;&#1081;&#1085;&#1099;&#1077;%20&#1091;&#1088;&#1072;&#1074;&#1085;&#1077;&#1085;&#1080;&#1103;\&#1051;&#1080;&#1089;&#1090;%20Microsoft%20Excel.xlsx" TargetMode="Externa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uva\Desktop\&#1053;&#1077;&#1083;&#1080;&#1085;&#1077;&#1081;&#1085;&#1099;&#1077;%20&#1091;&#1088;&#1072;&#1074;&#1085;&#1077;&#1085;&#1080;&#1103;\&#1051;&#1080;&#1089;&#1090;%20Microsoft%20Excel.xlsx" TargetMode="Externa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chartUserShapes" Target="../drawings/drawing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uva\Desktop\&#1053;&#1077;&#1083;&#1080;&#1085;&#1077;&#1081;&#1085;&#1099;&#1077;%20&#1091;&#1088;&#1072;&#1074;&#1085;&#1077;&#1085;&#1080;&#1103;\&#1051;&#1080;&#1089;&#1090;%20Microsoft%20Excel.xlsx" TargetMode="Externa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chartUserShapes" Target="../drawings/drawing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369060099782145E-2"/>
          <c:y val="3.3333333333333333E-2"/>
          <c:w val="0.90692318559330221"/>
          <c:h val="0.93333333333333335"/>
        </c:manualLayout>
      </c:layout>
      <c:scatterChart>
        <c:scatterStyle val="smoothMarker"/>
        <c:varyColors val="0"/>
        <c:ser>
          <c:idx val="0"/>
          <c:order val="0"/>
          <c:spPr>
            <a:ln w="12700" cap="flat" cmpd="sng" algn="ctr">
              <a:solidFill>
                <a:schemeClr val="dk1"/>
              </a:solidFill>
              <a:prstDash val="solid"/>
              <a:miter lim="800000"/>
            </a:ln>
            <a:effectLst/>
          </c:spPr>
          <c:marker>
            <c:symbol val="none"/>
          </c:marker>
          <c:xVal>
            <c:numRef>
              <c:f>'Метод деления'!$A$2:$A$42</c:f>
              <c:numCache>
                <c:formatCode>General</c:formatCode>
                <c:ptCount val="41"/>
                <c:pt idx="0">
                  <c:v>-10</c:v>
                </c:pt>
                <c:pt idx="1">
                  <c:v>-9</c:v>
                </c:pt>
                <c:pt idx="2">
                  <c:v>-8</c:v>
                </c:pt>
                <c:pt idx="3">
                  <c:v>-7</c:v>
                </c:pt>
                <c:pt idx="4">
                  <c:v>-6</c:v>
                </c:pt>
                <c:pt idx="5">
                  <c:v>-5</c:v>
                </c:pt>
                <c:pt idx="6">
                  <c:v>-4</c:v>
                </c:pt>
                <c:pt idx="7">
                  <c:v>-3</c:v>
                </c:pt>
                <c:pt idx="8">
                  <c:v>-2</c:v>
                </c:pt>
                <c:pt idx="9">
                  <c:v>-1</c:v>
                </c:pt>
                <c:pt idx="10">
                  <c:v>0</c:v>
                </c:pt>
                <c:pt idx="11">
                  <c:v>1</c:v>
                </c:pt>
                <c:pt idx="12">
                  <c:v>2</c:v>
                </c:pt>
                <c:pt idx="13">
                  <c:v>3</c:v>
                </c:pt>
                <c:pt idx="14">
                  <c:v>4</c:v>
                </c:pt>
                <c:pt idx="15">
                  <c:v>5</c:v>
                </c:pt>
                <c:pt idx="16">
                  <c:v>6</c:v>
                </c:pt>
                <c:pt idx="17">
                  <c:v>7</c:v>
                </c:pt>
                <c:pt idx="18">
                  <c:v>8</c:v>
                </c:pt>
                <c:pt idx="19">
                  <c:v>9</c:v>
                </c:pt>
                <c:pt idx="20">
                  <c:v>10</c:v>
                </c:pt>
                <c:pt idx="21">
                  <c:v>11</c:v>
                </c:pt>
                <c:pt idx="22">
                  <c:v>12</c:v>
                </c:pt>
                <c:pt idx="23">
                  <c:v>13</c:v>
                </c:pt>
                <c:pt idx="24">
                  <c:v>14</c:v>
                </c:pt>
                <c:pt idx="25">
                  <c:v>15</c:v>
                </c:pt>
                <c:pt idx="26">
                  <c:v>16</c:v>
                </c:pt>
                <c:pt idx="27">
                  <c:v>17</c:v>
                </c:pt>
                <c:pt idx="28">
                  <c:v>18</c:v>
                </c:pt>
                <c:pt idx="29">
                  <c:v>19</c:v>
                </c:pt>
                <c:pt idx="30">
                  <c:v>20</c:v>
                </c:pt>
                <c:pt idx="31">
                  <c:v>21</c:v>
                </c:pt>
                <c:pt idx="32">
                  <c:v>22</c:v>
                </c:pt>
                <c:pt idx="33">
                  <c:v>23</c:v>
                </c:pt>
                <c:pt idx="34">
                  <c:v>24</c:v>
                </c:pt>
                <c:pt idx="35">
                  <c:v>25</c:v>
                </c:pt>
                <c:pt idx="36">
                  <c:v>26</c:v>
                </c:pt>
                <c:pt idx="37">
                  <c:v>27</c:v>
                </c:pt>
                <c:pt idx="38">
                  <c:v>28</c:v>
                </c:pt>
                <c:pt idx="39">
                  <c:v>29</c:v>
                </c:pt>
                <c:pt idx="40">
                  <c:v>30</c:v>
                </c:pt>
              </c:numCache>
            </c:numRef>
          </c:xVal>
          <c:yVal>
            <c:numRef>
              <c:f>'Метод деления'!$B$2:$B$42</c:f>
              <c:numCache>
                <c:formatCode>General</c:formatCode>
                <c:ptCount val="41"/>
                <c:pt idx="0">
                  <c:v>-73.816301969302629</c:v>
                </c:pt>
                <c:pt idx="1">
                  <c:v>-62.943575266049649</c:v>
                </c:pt>
                <c:pt idx="2">
                  <c:v>-53.235934490686986</c:v>
                </c:pt>
                <c:pt idx="3">
                  <c:v>-44.630881194440008</c:v>
                </c:pt>
                <c:pt idx="4">
                  <c:v>-37.065816576913498</c:v>
                </c:pt>
                <c:pt idx="5">
                  <c:v>-30.478053032038478</c:v>
                </c:pt>
                <c:pt idx="6">
                  <c:v>-24.804826088564649</c:v>
                </c:pt>
                <c:pt idx="7">
                  <c:v>-19.983306692049386</c:v>
                </c:pt>
                <c:pt idx="8">
                  <c:v>-15.95061377377686</c:v>
                </c:pt>
                <c:pt idx="9">
                  <c:v>-12.64382705076607</c:v>
                </c:pt>
                <c:pt idx="10">
                  <c:v>-10</c:v>
                </c:pt>
                <c:pt idx="11">
                  <c:v>-7.9561729492339301</c:v>
                </c:pt>
                <c:pt idx="12">
                  <c:v>-6.4493862262231403</c:v>
                </c:pt>
                <c:pt idx="13">
                  <c:v>-5.4166933079506121</c:v>
                </c:pt>
                <c:pt idx="14">
                  <c:v>-4.7951739114353504</c:v>
                </c:pt>
                <c:pt idx="15">
                  <c:v>-4.5219469679615223</c:v>
                </c:pt>
                <c:pt idx="16">
                  <c:v>-4.534183423086505</c:v>
                </c:pt>
                <c:pt idx="17">
                  <c:v>-4.7691188055599962</c:v>
                </c:pt>
                <c:pt idx="18">
                  <c:v>-5.1640655093130121</c:v>
                </c:pt>
                <c:pt idx="19">
                  <c:v>-5.6564247339503533</c:v>
                </c:pt>
                <c:pt idx="20">
                  <c:v>-6.1836980306973697</c:v>
                </c:pt>
                <c:pt idx="21">
                  <c:v>-6.6834984025046618</c:v>
                </c:pt>
                <c:pt idx="22">
                  <c:v>-7.0935609089952276</c:v>
                </c:pt>
                <c:pt idx="23">
                  <c:v>-7.3517527291383971</c:v>
                </c:pt>
                <c:pt idx="24">
                  <c:v>-7.3960826369441124</c:v>
                </c:pt>
                <c:pt idx="25">
                  <c:v>-7.1647098480789655</c:v>
                </c:pt>
                <c:pt idx="26">
                  <c:v>-6.5959521981002549</c:v>
                </c:pt>
                <c:pt idx="27">
                  <c:v>-5.6282936159738117</c:v>
                </c:pt>
                <c:pt idx="28">
                  <c:v>-4.2003908596722619</c:v>
                </c:pt>
                <c:pt idx="29">
                  <c:v>-2.2510794839288311</c:v>
                </c:pt>
                <c:pt idx="30">
                  <c:v>0.28062098636687338</c:v>
                </c:pt>
                <c:pt idx="31">
                  <c:v>3.4555027001153995</c:v>
                </c:pt>
                <c:pt idx="32">
                  <c:v>7.3341659606494378</c:v>
                </c:pt>
                <c:pt idx="33">
                  <c:v>11.977016558707007</c:v>
                </c:pt>
                <c:pt idx="34">
                  <c:v>17.444263969584952</c:v>
                </c:pt>
                <c:pt idx="35">
                  <c:v>23.79592042248235</c:v>
                </c:pt>
                <c:pt idx="36">
                  <c:v>31.091800846168695</c:v>
                </c:pt>
                <c:pt idx="37">
                  <c:v>39.391523691218055</c:v>
                </c:pt>
                <c:pt idx="38">
                  <c:v>48.754512625156337</c:v>
                </c:pt>
                <c:pt idx="39">
                  <c:v>59.239999092990423</c:v>
                </c:pt>
                <c:pt idx="40">
                  <c:v>70.907025731743175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0AC6-4F8E-99FC-9B0752D5438D}"/>
            </c:ext>
          </c:extLst>
        </c:ser>
        <c:ser>
          <c:idx val="1"/>
          <c:order val="1"/>
          <c:spPr>
            <a:ln w="12700" cap="flat" cmpd="sng" algn="ctr">
              <a:solidFill>
                <a:schemeClr val="dk1"/>
              </a:solidFill>
              <a:prstDash val="dash"/>
              <a:miter lim="800000"/>
            </a:ln>
            <a:effectLst/>
          </c:spPr>
          <c:marker>
            <c:symbol val="none"/>
          </c:marker>
          <c:xVal>
            <c:numRef>
              <c:f>'Метод деления'!$C$2:$C$3</c:f>
              <c:numCache>
                <c:formatCode>General</c:formatCode>
                <c:ptCount val="2"/>
                <c:pt idx="0">
                  <c:v>5</c:v>
                </c:pt>
                <c:pt idx="1">
                  <c:v>5</c:v>
                </c:pt>
              </c:numCache>
            </c:numRef>
          </c:xVal>
          <c:yVal>
            <c:numRef>
              <c:f>'Метод деления'!$D$2:$D$3</c:f>
              <c:numCache>
                <c:formatCode>General</c:formatCode>
                <c:ptCount val="2"/>
                <c:pt idx="0">
                  <c:v>0</c:v>
                </c:pt>
                <c:pt idx="1">
                  <c:v>-4.5219469679615223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0AC6-4F8E-99FC-9B0752D5438D}"/>
            </c:ext>
          </c:extLst>
        </c:ser>
        <c:ser>
          <c:idx val="2"/>
          <c:order val="2"/>
          <c:spPr>
            <a:ln w="12700" cap="flat" cmpd="sng" algn="ctr">
              <a:solidFill>
                <a:schemeClr val="dk1"/>
              </a:solidFill>
              <a:prstDash val="dash"/>
              <a:miter lim="800000"/>
            </a:ln>
            <a:effectLst/>
          </c:spPr>
          <c:marker>
            <c:symbol val="none"/>
          </c:marker>
          <c:xVal>
            <c:numRef>
              <c:f>'Метод деления'!$E$2:$E$3</c:f>
              <c:numCache>
                <c:formatCode>General</c:formatCode>
                <c:ptCount val="2"/>
                <c:pt idx="0">
                  <c:v>25</c:v>
                </c:pt>
                <c:pt idx="1">
                  <c:v>25</c:v>
                </c:pt>
              </c:numCache>
            </c:numRef>
          </c:xVal>
          <c:yVal>
            <c:numRef>
              <c:f>'Метод деления'!$F$2:$F$3</c:f>
              <c:numCache>
                <c:formatCode>General</c:formatCode>
                <c:ptCount val="2"/>
                <c:pt idx="0">
                  <c:v>0</c:v>
                </c:pt>
                <c:pt idx="1">
                  <c:v>23.79592042248235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0AC6-4F8E-99FC-9B0752D5438D}"/>
            </c:ext>
          </c:extLst>
        </c:ser>
        <c:ser>
          <c:idx val="3"/>
          <c:order val="3"/>
          <c:spPr>
            <a:ln w="12700" cap="flat" cmpd="sng" algn="ctr">
              <a:solidFill>
                <a:schemeClr val="dk1"/>
              </a:solidFill>
              <a:prstDash val="dash"/>
              <a:miter lim="800000"/>
            </a:ln>
            <a:effectLst/>
          </c:spPr>
          <c:marker>
            <c:symbol val="none"/>
          </c:marker>
          <c:xVal>
            <c:numRef>
              <c:f>'Метод деления'!$C$5:$C$6</c:f>
              <c:numCache>
                <c:formatCode>General</c:formatCode>
                <c:ptCount val="2"/>
                <c:pt idx="0">
                  <c:v>0</c:v>
                </c:pt>
                <c:pt idx="1">
                  <c:v>5</c:v>
                </c:pt>
              </c:numCache>
            </c:numRef>
          </c:xVal>
          <c:yVal>
            <c:numRef>
              <c:f>'Метод деления'!$D$5:$D$6</c:f>
              <c:numCache>
                <c:formatCode>General</c:formatCode>
                <c:ptCount val="2"/>
                <c:pt idx="0">
                  <c:v>-4.5219469679615223</c:v>
                </c:pt>
                <c:pt idx="1">
                  <c:v>-4.5219469679615223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0AC6-4F8E-99FC-9B0752D5438D}"/>
            </c:ext>
          </c:extLst>
        </c:ser>
        <c:ser>
          <c:idx val="4"/>
          <c:order val="4"/>
          <c:spPr>
            <a:ln w="12700" cap="flat" cmpd="sng" algn="ctr">
              <a:solidFill>
                <a:schemeClr val="dk1"/>
              </a:solidFill>
              <a:prstDash val="dash"/>
              <a:miter lim="800000"/>
            </a:ln>
            <a:effectLst/>
          </c:spPr>
          <c:marker>
            <c:symbol val="none"/>
          </c:marker>
          <c:xVal>
            <c:numRef>
              <c:f>'Метод деления'!$E$5:$E$6</c:f>
              <c:numCache>
                <c:formatCode>General</c:formatCode>
                <c:ptCount val="2"/>
                <c:pt idx="0">
                  <c:v>0</c:v>
                </c:pt>
                <c:pt idx="1">
                  <c:v>25</c:v>
                </c:pt>
              </c:numCache>
            </c:numRef>
          </c:xVal>
          <c:yVal>
            <c:numRef>
              <c:f>'Метод деления'!$F$5:$F$6</c:f>
              <c:numCache>
                <c:formatCode>General</c:formatCode>
                <c:ptCount val="2"/>
                <c:pt idx="0">
                  <c:v>23.79592042248235</c:v>
                </c:pt>
                <c:pt idx="1">
                  <c:v>23.79592042248235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0AC6-4F8E-99FC-9B0752D543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3659136"/>
        <c:axId val="103659712"/>
      </c:scatterChart>
      <c:valAx>
        <c:axId val="103659136"/>
        <c:scaling>
          <c:orientation val="minMax"/>
          <c:max val="30"/>
          <c:min val="0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noFill/>
                <a:latin typeface="+mn-lt"/>
                <a:ea typeface="+mn-ea"/>
                <a:cs typeface="+mn-cs"/>
              </a:defRPr>
            </a:pPr>
            <a:endParaRPr lang="ru-RU"/>
          </a:p>
        </c:txPr>
        <c:crossAx val="103659712"/>
        <c:crosses val="autoZero"/>
        <c:crossBetween val="midCat"/>
      </c:valAx>
      <c:valAx>
        <c:axId val="103659712"/>
        <c:scaling>
          <c:orientation val="minMax"/>
          <c:max val="30"/>
          <c:min val="-10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noFill/>
                <a:latin typeface="+mn-lt"/>
                <a:ea typeface="+mn-ea"/>
                <a:cs typeface="+mn-cs"/>
              </a:defRPr>
            </a:pPr>
            <a:endParaRPr lang="ru-RU"/>
          </a:p>
        </c:txPr>
        <c:crossAx val="10365913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369060099782145E-2"/>
          <c:y val="3.3333333333333333E-2"/>
          <c:w val="0.90692318559330221"/>
          <c:h val="0.93333333333333335"/>
        </c:manualLayout>
      </c:layout>
      <c:scatterChart>
        <c:scatterStyle val="smoothMarker"/>
        <c:varyColors val="0"/>
        <c:ser>
          <c:idx val="0"/>
          <c:order val="0"/>
          <c:spPr>
            <a:ln w="12700" cap="flat" cmpd="sng" algn="ctr">
              <a:solidFill>
                <a:schemeClr val="dk1"/>
              </a:solidFill>
              <a:prstDash val="solid"/>
              <a:miter lim="800000"/>
            </a:ln>
            <a:effectLst/>
          </c:spPr>
          <c:marker>
            <c:symbol val="none"/>
          </c:marker>
          <c:xVal>
            <c:numRef>
              <c:f>'Метод деления'!$A$2:$A$42</c:f>
              <c:numCache>
                <c:formatCode>General</c:formatCode>
                <c:ptCount val="41"/>
                <c:pt idx="0">
                  <c:v>-10</c:v>
                </c:pt>
                <c:pt idx="1">
                  <c:v>-9</c:v>
                </c:pt>
                <c:pt idx="2">
                  <c:v>-8</c:v>
                </c:pt>
                <c:pt idx="3">
                  <c:v>-7</c:v>
                </c:pt>
                <c:pt idx="4">
                  <c:v>-6</c:v>
                </c:pt>
                <c:pt idx="5">
                  <c:v>-5</c:v>
                </c:pt>
                <c:pt idx="6">
                  <c:v>-4</c:v>
                </c:pt>
                <c:pt idx="7">
                  <c:v>-3</c:v>
                </c:pt>
                <c:pt idx="8">
                  <c:v>-2</c:v>
                </c:pt>
                <c:pt idx="9">
                  <c:v>-1</c:v>
                </c:pt>
                <c:pt idx="10">
                  <c:v>0</c:v>
                </c:pt>
                <c:pt idx="11">
                  <c:v>1</c:v>
                </c:pt>
                <c:pt idx="12">
                  <c:v>2</c:v>
                </c:pt>
                <c:pt idx="13">
                  <c:v>3</c:v>
                </c:pt>
                <c:pt idx="14">
                  <c:v>4</c:v>
                </c:pt>
                <c:pt idx="15">
                  <c:v>5</c:v>
                </c:pt>
                <c:pt idx="16">
                  <c:v>6</c:v>
                </c:pt>
                <c:pt idx="17">
                  <c:v>7</c:v>
                </c:pt>
                <c:pt idx="18">
                  <c:v>8</c:v>
                </c:pt>
                <c:pt idx="19">
                  <c:v>9</c:v>
                </c:pt>
                <c:pt idx="20">
                  <c:v>10</c:v>
                </c:pt>
                <c:pt idx="21">
                  <c:v>11</c:v>
                </c:pt>
                <c:pt idx="22">
                  <c:v>12</c:v>
                </c:pt>
                <c:pt idx="23">
                  <c:v>13</c:v>
                </c:pt>
                <c:pt idx="24">
                  <c:v>14</c:v>
                </c:pt>
                <c:pt idx="25">
                  <c:v>15</c:v>
                </c:pt>
                <c:pt idx="26">
                  <c:v>16</c:v>
                </c:pt>
                <c:pt idx="27">
                  <c:v>17</c:v>
                </c:pt>
                <c:pt idx="28">
                  <c:v>18</c:v>
                </c:pt>
                <c:pt idx="29">
                  <c:v>19</c:v>
                </c:pt>
                <c:pt idx="30">
                  <c:v>20</c:v>
                </c:pt>
                <c:pt idx="31">
                  <c:v>21</c:v>
                </c:pt>
                <c:pt idx="32">
                  <c:v>22</c:v>
                </c:pt>
                <c:pt idx="33">
                  <c:v>23</c:v>
                </c:pt>
                <c:pt idx="34">
                  <c:v>24</c:v>
                </c:pt>
                <c:pt idx="35">
                  <c:v>25</c:v>
                </c:pt>
                <c:pt idx="36">
                  <c:v>26</c:v>
                </c:pt>
                <c:pt idx="37">
                  <c:v>27</c:v>
                </c:pt>
                <c:pt idx="38">
                  <c:v>28</c:v>
                </c:pt>
                <c:pt idx="39">
                  <c:v>29</c:v>
                </c:pt>
                <c:pt idx="40">
                  <c:v>30</c:v>
                </c:pt>
              </c:numCache>
            </c:numRef>
          </c:xVal>
          <c:yVal>
            <c:numRef>
              <c:f>'Метод деления'!$B$2:$B$42</c:f>
              <c:numCache>
                <c:formatCode>General</c:formatCode>
                <c:ptCount val="41"/>
                <c:pt idx="0">
                  <c:v>-73.816301969302629</c:v>
                </c:pt>
                <c:pt idx="1">
                  <c:v>-62.943575266049649</c:v>
                </c:pt>
                <c:pt idx="2">
                  <c:v>-53.235934490686986</c:v>
                </c:pt>
                <c:pt idx="3">
                  <c:v>-44.630881194440008</c:v>
                </c:pt>
                <c:pt idx="4">
                  <c:v>-37.065816576913498</c:v>
                </c:pt>
                <c:pt idx="5">
                  <c:v>-30.478053032038478</c:v>
                </c:pt>
                <c:pt idx="6">
                  <c:v>-24.804826088564649</c:v>
                </c:pt>
                <c:pt idx="7">
                  <c:v>-19.983306692049386</c:v>
                </c:pt>
                <c:pt idx="8">
                  <c:v>-15.95061377377686</c:v>
                </c:pt>
                <c:pt idx="9">
                  <c:v>-12.64382705076607</c:v>
                </c:pt>
                <c:pt idx="10">
                  <c:v>-10</c:v>
                </c:pt>
                <c:pt idx="11">
                  <c:v>-7.9561729492339301</c:v>
                </c:pt>
                <c:pt idx="12">
                  <c:v>-6.4493862262231403</c:v>
                </c:pt>
                <c:pt idx="13">
                  <c:v>-5.4166933079506121</c:v>
                </c:pt>
                <c:pt idx="14">
                  <c:v>-4.7951739114353504</c:v>
                </c:pt>
                <c:pt idx="15">
                  <c:v>-4.5219469679615223</c:v>
                </c:pt>
                <c:pt idx="16">
                  <c:v>-4.534183423086505</c:v>
                </c:pt>
                <c:pt idx="17">
                  <c:v>-4.7691188055599962</c:v>
                </c:pt>
                <c:pt idx="18">
                  <c:v>-5.1640655093130121</c:v>
                </c:pt>
                <c:pt idx="19">
                  <c:v>-5.6564247339503533</c:v>
                </c:pt>
                <c:pt idx="20">
                  <c:v>-6.1836980306973697</c:v>
                </c:pt>
                <c:pt idx="21">
                  <c:v>-6.6834984025046618</c:v>
                </c:pt>
                <c:pt idx="22">
                  <c:v>-7.0935609089952276</c:v>
                </c:pt>
                <c:pt idx="23">
                  <c:v>-7.3517527291383971</c:v>
                </c:pt>
                <c:pt idx="24">
                  <c:v>-7.3960826369441124</c:v>
                </c:pt>
                <c:pt idx="25">
                  <c:v>-7.1647098480789655</c:v>
                </c:pt>
                <c:pt idx="26">
                  <c:v>-6.5959521981002549</c:v>
                </c:pt>
                <c:pt idx="27">
                  <c:v>-5.6282936159738117</c:v>
                </c:pt>
                <c:pt idx="28">
                  <c:v>-4.2003908596722619</c:v>
                </c:pt>
                <c:pt idx="29">
                  <c:v>-2.2510794839288311</c:v>
                </c:pt>
                <c:pt idx="30">
                  <c:v>0.28062098636687338</c:v>
                </c:pt>
                <c:pt idx="31">
                  <c:v>3.4555027001153995</c:v>
                </c:pt>
                <c:pt idx="32">
                  <c:v>7.3341659606494378</c:v>
                </c:pt>
                <c:pt idx="33">
                  <c:v>11.977016558707007</c:v>
                </c:pt>
                <c:pt idx="34">
                  <c:v>17.444263969584952</c:v>
                </c:pt>
                <c:pt idx="35">
                  <c:v>23.79592042248235</c:v>
                </c:pt>
                <c:pt idx="36">
                  <c:v>31.091800846168695</c:v>
                </c:pt>
                <c:pt idx="37">
                  <c:v>39.391523691218055</c:v>
                </c:pt>
                <c:pt idx="38">
                  <c:v>48.754512625156337</c:v>
                </c:pt>
                <c:pt idx="39">
                  <c:v>59.239999092990423</c:v>
                </c:pt>
                <c:pt idx="40">
                  <c:v>70.907025731743175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19DE-45BB-B5F9-7771536886A0}"/>
            </c:ext>
          </c:extLst>
        </c:ser>
        <c:ser>
          <c:idx val="1"/>
          <c:order val="1"/>
          <c:spPr>
            <a:ln w="12700" cap="flat" cmpd="sng" algn="ctr">
              <a:solidFill>
                <a:schemeClr val="dk1"/>
              </a:solidFill>
              <a:prstDash val="dash"/>
              <a:miter lim="800000"/>
            </a:ln>
            <a:effectLst/>
          </c:spPr>
          <c:marker>
            <c:symbol val="none"/>
          </c:marker>
          <c:xVal>
            <c:numRef>
              <c:f>'Метод деления'!$C$2:$C$3</c:f>
              <c:numCache>
                <c:formatCode>General</c:formatCode>
                <c:ptCount val="2"/>
                <c:pt idx="0">
                  <c:v>5</c:v>
                </c:pt>
                <c:pt idx="1">
                  <c:v>5</c:v>
                </c:pt>
              </c:numCache>
            </c:numRef>
          </c:xVal>
          <c:yVal>
            <c:numRef>
              <c:f>'Метод деления'!$D$2:$D$3</c:f>
              <c:numCache>
                <c:formatCode>General</c:formatCode>
                <c:ptCount val="2"/>
                <c:pt idx="0">
                  <c:v>0</c:v>
                </c:pt>
                <c:pt idx="1">
                  <c:v>-4.5219469679615223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19DE-45BB-B5F9-7771536886A0}"/>
            </c:ext>
          </c:extLst>
        </c:ser>
        <c:ser>
          <c:idx val="2"/>
          <c:order val="2"/>
          <c:spPr>
            <a:ln w="12700" cap="flat" cmpd="sng" algn="ctr">
              <a:solidFill>
                <a:schemeClr val="dk1"/>
              </a:solidFill>
              <a:prstDash val="dash"/>
              <a:miter lim="800000"/>
            </a:ln>
            <a:effectLst/>
          </c:spPr>
          <c:marker>
            <c:symbol val="none"/>
          </c:marker>
          <c:xVal>
            <c:numRef>
              <c:f>'Метод деления'!$E$2:$E$3</c:f>
              <c:numCache>
                <c:formatCode>General</c:formatCode>
                <c:ptCount val="2"/>
                <c:pt idx="0">
                  <c:v>25</c:v>
                </c:pt>
                <c:pt idx="1">
                  <c:v>25</c:v>
                </c:pt>
              </c:numCache>
            </c:numRef>
          </c:xVal>
          <c:yVal>
            <c:numRef>
              <c:f>'Метод деления'!$F$2:$F$3</c:f>
              <c:numCache>
                <c:formatCode>General</c:formatCode>
                <c:ptCount val="2"/>
                <c:pt idx="0">
                  <c:v>0</c:v>
                </c:pt>
                <c:pt idx="1">
                  <c:v>23.79592042248235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19DE-45BB-B5F9-7771536886A0}"/>
            </c:ext>
          </c:extLst>
        </c:ser>
        <c:ser>
          <c:idx val="3"/>
          <c:order val="3"/>
          <c:spPr>
            <a:ln w="12700" cap="flat" cmpd="sng" algn="ctr">
              <a:solidFill>
                <a:schemeClr val="dk1"/>
              </a:solidFill>
              <a:prstDash val="dash"/>
              <a:miter lim="800000"/>
            </a:ln>
            <a:effectLst/>
          </c:spPr>
          <c:marker>
            <c:symbol val="none"/>
          </c:marker>
          <c:xVal>
            <c:numRef>
              <c:f>'Метод деления'!$C$5:$C$6</c:f>
              <c:numCache>
                <c:formatCode>General</c:formatCode>
                <c:ptCount val="2"/>
                <c:pt idx="0">
                  <c:v>0</c:v>
                </c:pt>
                <c:pt idx="1">
                  <c:v>5</c:v>
                </c:pt>
              </c:numCache>
            </c:numRef>
          </c:xVal>
          <c:yVal>
            <c:numRef>
              <c:f>'Метод деления'!$D$5:$D$6</c:f>
              <c:numCache>
                <c:formatCode>General</c:formatCode>
                <c:ptCount val="2"/>
                <c:pt idx="0">
                  <c:v>-4.5219469679615223</c:v>
                </c:pt>
                <c:pt idx="1">
                  <c:v>-4.5219469679615223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19DE-45BB-B5F9-7771536886A0}"/>
            </c:ext>
          </c:extLst>
        </c:ser>
        <c:ser>
          <c:idx val="4"/>
          <c:order val="4"/>
          <c:spPr>
            <a:ln w="12700" cap="flat" cmpd="sng" algn="ctr">
              <a:solidFill>
                <a:schemeClr val="dk1"/>
              </a:solidFill>
              <a:prstDash val="dash"/>
              <a:miter lim="800000"/>
            </a:ln>
            <a:effectLst/>
          </c:spPr>
          <c:marker>
            <c:symbol val="none"/>
          </c:marker>
          <c:xVal>
            <c:numRef>
              <c:f>'Метод деления'!$E$5:$E$6</c:f>
              <c:numCache>
                <c:formatCode>General</c:formatCode>
                <c:ptCount val="2"/>
                <c:pt idx="0">
                  <c:v>0</c:v>
                </c:pt>
                <c:pt idx="1">
                  <c:v>25</c:v>
                </c:pt>
              </c:numCache>
            </c:numRef>
          </c:xVal>
          <c:yVal>
            <c:numRef>
              <c:f>'Метод деления'!$F$5:$F$6</c:f>
              <c:numCache>
                <c:formatCode>General</c:formatCode>
                <c:ptCount val="2"/>
                <c:pt idx="0">
                  <c:v>23.79592042248235</c:v>
                </c:pt>
                <c:pt idx="1">
                  <c:v>23.79592042248235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19DE-45BB-B5F9-7771536886A0}"/>
            </c:ext>
          </c:extLst>
        </c:ser>
        <c:ser>
          <c:idx val="5"/>
          <c:order val="5"/>
          <c:spPr>
            <a:ln w="12700" cap="flat" cmpd="sng" algn="ctr">
              <a:solidFill>
                <a:srgbClr val="FF0000"/>
              </a:solidFill>
              <a:prstDash val="dash"/>
              <a:miter lim="800000"/>
            </a:ln>
            <a:effectLst/>
          </c:spPr>
          <c:marker>
            <c:symbol val="none"/>
          </c:marker>
          <c:xVal>
            <c:numRef>
              <c:f>'Метод деления'!$C$8:$C$9</c:f>
              <c:numCache>
                <c:formatCode>General</c:formatCode>
                <c:ptCount val="2"/>
                <c:pt idx="0">
                  <c:v>15</c:v>
                </c:pt>
                <c:pt idx="1">
                  <c:v>15</c:v>
                </c:pt>
              </c:numCache>
            </c:numRef>
          </c:xVal>
          <c:yVal>
            <c:numRef>
              <c:f>'Метод деления'!$D$8:$D$9</c:f>
              <c:numCache>
                <c:formatCode>General</c:formatCode>
                <c:ptCount val="2"/>
                <c:pt idx="0">
                  <c:v>0</c:v>
                </c:pt>
                <c:pt idx="1">
                  <c:v>-7.1647098480789655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19DE-45BB-B5F9-7771536886A0}"/>
            </c:ext>
          </c:extLst>
        </c:ser>
        <c:ser>
          <c:idx val="6"/>
          <c:order val="6"/>
          <c:spPr>
            <a:ln w="12700" cap="flat" cmpd="sng" algn="ctr">
              <a:solidFill>
                <a:srgbClr val="FF0000"/>
              </a:solidFill>
              <a:prstDash val="dash"/>
              <a:miter lim="800000"/>
            </a:ln>
            <a:effectLst/>
          </c:spPr>
          <c:marker>
            <c:symbol val="none"/>
          </c:marker>
          <c:xVal>
            <c:numRef>
              <c:f>'Метод деления'!$C$11:$C$12</c:f>
              <c:numCache>
                <c:formatCode>General</c:formatCode>
                <c:ptCount val="2"/>
                <c:pt idx="0">
                  <c:v>0</c:v>
                </c:pt>
                <c:pt idx="1">
                  <c:v>15</c:v>
                </c:pt>
              </c:numCache>
            </c:numRef>
          </c:xVal>
          <c:yVal>
            <c:numRef>
              <c:f>'Метод деления'!$D$11:$D$12</c:f>
              <c:numCache>
                <c:formatCode>General</c:formatCode>
                <c:ptCount val="2"/>
                <c:pt idx="0">
                  <c:v>-7.1647098480789655</c:v>
                </c:pt>
                <c:pt idx="1">
                  <c:v>-7.1647098480789655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6-19DE-45BB-B5F9-7771536886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4677632"/>
        <c:axId val="134678208"/>
      </c:scatterChart>
      <c:valAx>
        <c:axId val="134677632"/>
        <c:scaling>
          <c:orientation val="minMax"/>
          <c:max val="30"/>
          <c:min val="0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noFill/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4678208"/>
        <c:crosses val="autoZero"/>
        <c:crossBetween val="midCat"/>
      </c:valAx>
      <c:valAx>
        <c:axId val="134678208"/>
        <c:scaling>
          <c:orientation val="minMax"/>
          <c:max val="30"/>
          <c:min val="-10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noFill/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467763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3133471630493774E-2"/>
          <c:y val="2.4242424242424242E-2"/>
          <c:w val="0.90692318559330221"/>
          <c:h val="0.93333333333333335"/>
        </c:manualLayout>
      </c:layout>
      <c:scatterChart>
        <c:scatterStyle val="smoothMarker"/>
        <c:varyColors val="0"/>
        <c:ser>
          <c:idx val="0"/>
          <c:order val="0"/>
          <c:spPr>
            <a:ln w="12700" cap="flat" cmpd="sng" algn="ctr">
              <a:solidFill>
                <a:schemeClr val="dk1"/>
              </a:solidFill>
              <a:prstDash val="solid"/>
              <a:miter lim="800000"/>
            </a:ln>
            <a:effectLst/>
          </c:spPr>
          <c:marker>
            <c:symbol val="none"/>
          </c:marker>
          <c:xVal>
            <c:numRef>
              <c:f>'Метод деления'!$A$2:$A$42</c:f>
              <c:numCache>
                <c:formatCode>General</c:formatCode>
                <c:ptCount val="41"/>
                <c:pt idx="0">
                  <c:v>-10</c:v>
                </c:pt>
                <c:pt idx="1">
                  <c:v>-9</c:v>
                </c:pt>
                <c:pt idx="2">
                  <c:v>-8</c:v>
                </c:pt>
                <c:pt idx="3">
                  <c:v>-7</c:v>
                </c:pt>
                <c:pt idx="4">
                  <c:v>-6</c:v>
                </c:pt>
                <c:pt idx="5">
                  <c:v>-5</c:v>
                </c:pt>
                <c:pt idx="6">
                  <c:v>-4</c:v>
                </c:pt>
                <c:pt idx="7">
                  <c:v>-3</c:v>
                </c:pt>
                <c:pt idx="8">
                  <c:v>-2</c:v>
                </c:pt>
                <c:pt idx="9">
                  <c:v>-1</c:v>
                </c:pt>
                <c:pt idx="10">
                  <c:v>0</c:v>
                </c:pt>
                <c:pt idx="11">
                  <c:v>1</c:v>
                </c:pt>
                <c:pt idx="12">
                  <c:v>2</c:v>
                </c:pt>
                <c:pt idx="13">
                  <c:v>3</c:v>
                </c:pt>
                <c:pt idx="14">
                  <c:v>4</c:v>
                </c:pt>
                <c:pt idx="15">
                  <c:v>5</c:v>
                </c:pt>
                <c:pt idx="16">
                  <c:v>6</c:v>
                </c:pt>
                <c:pt idx="17">
                  <c:v>7</c:v>
                </c:pt>
                <c:pt idx="18">
                  <c:v>8</c:v>
                </c:pt>
                <c:pt idx="19">
                  <c:v>9</c:v>
                </c:pt>
                <c:pt idx="20">
                  <c:v>10</c:v>
                </c:pt>
                <c:pt idx="21">
                  <c:v>11</c:v>
                </c:pt>
                <c:pt idx="22">
                  <c:v>12</c:v>
                </c:pt>
                <c:pt idx="23">
                  <c:v>13</c:v>
                </c:pt>
                <c:pt idx="24">
                  <c:v>14</c:v>
                </c:pt>
                <c:pt idx="25">
                  <c:v>15</c:v>
                </c:pt>
                <c:pt idx="26">
                  <c:v>16</c:v>
                </c:pt>
                <c:pt idx="27">
                  <c:v>17</c:v>
                </c:pt>
                <c:pt idx="28">
                  <c:v>18</c:v>
                </c:pt>
                <c:pt idx="29">
                  <c:v>19</c:v>
                </c:pt>
                <c:pt idx="30">
                  <c:v>20</c:v>
                </c:pt>
                <c:pt idx="31">
                  <c:v>21</c:v>
                </c:pt>
                <c:pt idx="32">
                  <c:v>22</c:v>
                </c:pt>
                <c:pt idx="33">
                  <c:v>23</c:v>
                </c:pt>
                <c:pt idx="34">
                  <c:v>24</c:v>
                </c:pt>
                <c:pt idx="35">
                  <c:v>25</c:v>
                </c:pt>
                <c:pt idx="36">
                  <c:v>26</c:v>
                </c:pt>
                <c:pt idx="37">
                  <c:v>27</c:v>
                </c:pt>
                <c:pt idx="38">
                  <c:v>28</c:v>
                </c:pt>
                <c:pt idx="39">
                  <c:v>29</c:v>
                </c:pt>
                <c:pt idx="40">
                  <c:v>30</c:v>
                </c:pt>
              </c:numCache>
            </c:numRef>
          </c:xVal>
          <c:yVal>
            <c:numRef>
              <c:f>'Метод деления'!$B$2:$B$42</c:f>
              <c:numCache>
                <c:formatCode>General</c:formatCode>
                <c:ptCount val="41"/>
                <c:pt idx="0">
                  <c:v>-73.816301969302629</c:v>
                </c:pt>
                <c:pt idx="1">
                  <c:v>-62.943575266049649</c:v>
                </c:pt>
                <c:pt idx="2">
                  <c:v>-53.235934490686986</c:v>
                </c:pt>
                <c:pt idx="3">
                  <c:v>-44.630881194440008</c:v>
                </c:pt>
                <c:pt idx="4">
                  <c:v>-37.065816576913498</c:v>
                </c:pt>
                <c:pt idx="5">
                  <c:v>-30.478053032038478</c:v>
                </c:pt>
                <c:pt idx="6">
                  <c:v>-24.804826088564649</c:v>
                </c:pt>
                <c:pt idx="7">
                  <c:v>-19.983306692049386</c:v>
                </c:pt>
                <c:pt idx="8">
                  <c:v>-15.95061377377686</c:v>
                </c:pt>
                <c:pt idx="9">
                  <c:v>-12.64382705076607</c:v>
                </c:pt>
                <c:pt idx="10">
                  <c:v>-10</c:v>
                </c:pt>
                <c:pt idx="11">
                  <c:v>-7.9561729492339301</c:v>
                </c:pt>
                <c:pt idx="12">
                  <c:v>-6.4493862262231403</c:v>
                </c:pt>
                <c:pt idx="13">
                  <c:v>-5.4166933079506121</c:v>
                </c:pt>
                <c:pt idx="14">
                  <c:v>-4.7951739114353504</c:v>
                </c:pt>
                <c:pt idx="15">
                  <c:v>-4.5219469679615223</c:v>
                </c:pt>
                <c:pt idx="16">
                  <c:v>-4.534183423086505</c:v>
                </c:pt>
                <c:pt idx="17">
                  <c:v>-4.7691188055599962</c:v>
                </c:pt>
                <c:pt idx="18">
                  <c:v>-5.1640655093130121</c:v>
                </c:pt>
                <c:pt idx="19">
                  <c:v>-5.6564247339503533</c:v>
                </c:pt>
                <c:pt idx="20">
                  <c:v>-6.1836980306973697</c:v>
                </c:pt>
                <c:pt idx="21">
                  <c:v>-6.6834984025046618</c:v>
                </c:pt>
                <c:pt idx="22">
                  <c:v>-7.0935609089952276</c:v>
                </c:pt>
                <c:pt idx="23">
                  <c:v>-7.3517527291383971</c:v>
                </c:pt>
                <c:pt idx="24">
                  <c:v>-7.3960826369441124</c:v>
                </c:pt>
                <c:pt idx="25">
                  <c:v>-7.1647098480789655</c:v>
                </c:pt>
                <c:pt idx="26">
                  <c:v>-6.5959521981002549</c:v>
                </c:pt>
                <c:pt idx="27">
                  <c:v>-5.6282936159738117</c:v>
                </c:pt>
                <c:pt idx="28">
                  <c:v>-4.2003908596722619</c:v>
                </c:pt>
                <c:pt idx="29">
                  <c:v>-2.2510794839288311</c:v>
                </c:pt>
                <c:pt idx="30">
                  <c:v>0.28062098636687338</c:v>
                </c:pt>
                <c:pt idx="31">
                  <c:v>3.4555027001153995</c:v>
                </c:pt>
                <c:pt idx="32">
                  <c:v>7.3341659606494378</c:v>
                </c:pt>
                <c:pt idx="33">
                  <c:v>11.977016558707007</c:v>
                </c:pt>
                <c:pt idx="34">
                  <c:v>17.444263969584952</c:v>
                </c:pt>
                <c:pt idx="35">
                  <c:v>23.79592042248235</c:v>
                </c:pt>
                <c:pt idx="36">
                  <c:v>31.091800846168695</c:v>
                </c:pt>
                <c:pt idx="37">
                  <c:v>39.391523691218055</c:v>
                </c:pt>
                <c:pt idx="38">
                  <c:v>48.754512625156337</c:v>
                </c:pt>
                <c:pt idx="39">
                  <c:v>59.239999092990423</c:v>
                </c:pt>
                <c:pt idx="40">
                  <c:v>70.907025731743175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92A1-48BB-9512-243E41A2DE68}"/>
            </c:ext>
          </c:extLst>
        </c:ser>
        <c:ser>
          <c:idx val="1"/>
          <c:order val="1"/>
          <c:spPr>
            <a:ln w="12700" cap="flat" cmpd="sng" algn="ctr">
              <a:solidFill>
                <a:schemeClr val="dk1"/>
              </a:solidFill>
              <a:prstDash val="dash"/>
              <a:miter lim="800000"/>
            </a:ln>
            <a:effectLst/>
          </c:spPr>
          <c:marker>
            <c:symbol val="none"/>
          </c:marker>
          <c:xVal>
            <c:numRef>
              <c:f>'Метод деления'!$C$2:$C$3</c:f>
              <c:numCache>
                <c:formatCode>General</c:formatCode>
                <c:ptCount val="2"/>
                <c:pt idx="0">
                  <c:v>5</c:v>
                </c:pt>
                <c:pt idx="1">
                  <c:v>5</c:v>
                </c:pt>
              </c:numCache>
            </c:numRef>
          </c:xVal>
          <c:yVal>
            <c:numRef>
              <c:f>'Метод деления'!$D$2:$D$3</c:f>
              <c:numCache>
                <c:formatCode>General</c:formatCode>
                <c:ptCount val="2"/>
                <c:pt idx="0">
                  <c:v>0</c:v>
                </c:pt>
                <c:pt idx="1">
                  <c:v>-4.5219469679615223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92A1-48BB-9512-243E41A2DE68}"/>
            </c:ext>
          </c:extLst>
        </c:ser>
        <c:ser>
          <c:idx val="2"/>
          <c:order val="2"/>
          <c:spPr>
            <a:ln w="12700" cap="flat" cmpd="sng" algn="ctr">
              <a:solidFill>
                <a:schemeClr val="dk1"/>
              </a:solidFill>
              <a:prstDash val="dash"/>
              <a:miter lim="800000"/>
            </a:ln>
            <a:effectLst/>
          </c:spPr>
          <c:marker>
            <c:symbol val="none"/>
          </c:marker>
          <c:xVal>
            <c:numRef>
              <c:f>'Метод деления'!$E$2:$E$3</c:f>
              <c:numCache>
                <c:formatCode>General</c:formatCode>
                <c:ptCount val="2"/>
                <c:pt idx="0">
                  <c:v>25</c:v>
                </c:pt>
                <c:pt idx="1">
                  <c:v>25</c:v>
                </c:pt>
              </c:numCache>
            </c:numRef>
          </c:xVal>
          <c:yVal>
            <c:numRef>
              <c:f>'Метод деления'!$F$2:$F$3</c:f>
              <c:numCache>
                <c:formatCode>General</c:formatCode>
                <c:ptCount val="2"/>
                <c:pt idx="0">
                  <c:v>0</c:v>
                </c:pt>
                <c:pt idx="1">
                  <c:v>23.79592042248235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92A1-48BB-9512-243E41A2DE68}"/>
            </c:ext>
          </c:extLst>
        </c:ser>
        <c:ser>
          <c:idx val="3"/>
          <c:order val="3"/>
          <c:spPr>
            <a:ln w="12700" cap="flat" cmpd="sng" algn="ctr">
              <a:solidFill>
                <a:schemeClr val="dk1"/>
              </a:solidFill>
              <a:prstDash val="dash"/>
              <a:miter lim="800000"/>
            </a:ln>
            <a:effectLst/>
          </c:spPr>
          <c:marker>
            <c:symbol val="none"/>
          </c:marker>
          <c:xVal>
            <c:numRef>
              <c:f>'Метод деления'!$C$5:$C$6</c:f>
              <c:numCache>
                <c:formatCode>General</c:formatCode>
                <c:ptCount val="2"/>
                <c:pt idx="0">
                  <c:v>0</c:v>
                </c:pt>
                <c:pt idx="1">
                  <c:v>5</c:v>
                </c:pt>
              </c:numCache>
            </c:numRef>
          </c:xVal>
          <c:yVal>
            <c:numRef>
              <c:f>'Метод деления'!$D$5:$D$6</c:f>
              <c:numCache>
                <c:formatCode>General</c:formatCode>
                <c:ptCount val="2"/>
                <c:pt idx="0">
                  <c:v>-4.5219469679615223</c:v>
                </c:pt>
                <c:pt idx="1">
                  <c:v>-4.5219469679615223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92A1-48BB-9512-243E41A2DE68}"/>
            </c:ext>
          </c:extLst>
        </c:ser>
        <c:ser>
          <c:idx val="4"/>
          <c:order val="4"/>
          <c:spPr>
            <a:ln w="12700" cap="flat" cmpd="sng" algn="ctr">
              <a:solidFill>
                <a:schemeClr val="dk1"/>
              </a:solidFill>
              <a:prstDash val="dash"/>
              <a:miter lim="800000"/>
            </a:ln>
            <a:effectLst/>
          </c:spPr>
          <c:marker>
            <c:symbol val="none"/>
          </c:marker>
          <c:xVal>
            <c:numRef>
              <c:f>'Метод деления'!$E$5:$E$6</c:f>
              <c:numCache>
                <c:formatCode>General</c:formatCode>
                <c:ptCount val="2"/>
                <c:pt idx="0">
                  <c:v>0</c:v>
                </c:pt>
                <c:pt idx="1">
                  <c:v>25</c:v>
                </c:pt>
              </c:numCache>
            </c:numRef>
          </c:xVal>
          <c:yVal>
            <c:numRef>
              <c:f>'Метод деления'!$F$5:$F$6</c:f>
              <c:numCache>
                <c:formatCode>General</c:formatCode>
                <c:ptCount val="2"/>
                <c:pt idx="0">
                  <c:v>23.79592042248235</c:v>
                </c:pt>
                <c:pt idx="1">
                  <c:v>23.79592042248235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92A1-48BB-9512-243E41A2DE68}"/>
            </c:ext>
          </c:extLst>
        </c:ser>
        <c:ser>
          <c:idx val="5"/>
          <c:order val="5"/>
          <c:spPr>
            <a:ln w="12700" cap="flat" cmpd="sng" algn="ctr">
              <a:solidFill>
                <a:srgbClr val="FF0000"/>
              </a:solidFill>
              <a:prstDash val="dash"/>
              <a:miter lim="800000"/>
            </a:ln>
            <a:effectLst/>
          </c:spPr>
          <c:marker>
            <c:symbol val="none"/>
          </c:marker>
          <c:xVal>
            <c:numRef>
              <c:f>'Метод деления'!$C$8:$C$9</c:f>
              <c:numCache>
                <c:formatCode>General</c:formatCode>
                <c:ptCount val="2"/>
                <c:pt idx="0">
                  <c:v>15</c:v>
                </c:pt>
                <c:pt idx="1">
                  <c:v>15</c:v>
                </c:pt>
              </c:numCache>
            </c:numRef>
          </c:xVal>
          <c:yVal>
            <c:numRef>
              <c:f>'Метод деления'!$D$8:$D$9</c:f>
              <c:numCache>
                <c:formatCode>General</c:formatCode>
                <c:ptCount val="2"/>
                <c:pt idx="0">
                  <c:v>0</c:v>
                </c:pt>
                <c:pt idx="1">
                  <c:v>-7.1647098480789655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92A1-48BB-9512-243E41A2DE68}"/>
            </c:ext>
          </c:extLst>
        </c:ser>
        <c:ser>
          <c:idx val="6"/>
          <c:order val="6"/>
          <c:spPr>
            <a:ln w="12700" cap="flat" cmpd="sng" algn="ctr">
              <a:solidFill>
                <a:srgbClr val="FF0000"/>
              </a:solidFill>
              <a:prstDash val="dash"/>
              <a:miter lim="800000"/>
            </a:ln>
            <a:effectLst/>
          </c:spPr>
          <c:marker>
            <c:symbol val="none"/>
          </c:marker>
          <c:xVal>
            <c:numRef>
              <c:f>'Метод деления'!$C$11:$C$12</c:f>
              <c:numCache>
                <c:formatCode>General</c:formatCode>
                <c:ptCount val="2"/>
                <c:pt idx="0">
                  <c:v>0</c:v>
                </c:pt>
                <c:pt idx="1">
                  <c:v>15</c:v>
                </c:pt>
              </c:numCache>
            </c:numRef>
          </c:xVal>
          <c:yVal>
            <c:numRef>
              <c:f>'Метод деления'!$D$11:$D$12</c:f>
              <c:numCache>
                <c:formatCode>General</c:formatCode>
                <c:ptCount val="2"/>
                <c:pt idx="0">
                  <c:v>-7.1647098480789655</c:v>
                </c:pt>
                <c:pt idx="1">
                  <c:v>-7.1647098480789655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6-92A1-48BB-9512-243E41A2DE68}"/>
            </c:ext>
          </c:extLst>
        </c:ser>
        <c:ser>
          <c:idx val="7"/>
          <c:order val="7"/>
          <c:spPr>
            <a:ln w="38100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9"/>
            <c:spPr>
              <a:noFill/>
              <a:ln w="25400">
                <a:solidFill>
                  <a:srgbClr val="FF0000"/>
                </a:solidFill>
              </a:ln>
              <a:effectLst/>
            </c:spPr>
          </c:marker>
          <c:xVal>
            <c:numRef>
              <c:f>'Метод деления'!$C$13</c:f>
              <c:numCache>
                <c:formatCode>General</c:formatCode>
                <c:ptCount val="1"/>
                <c:pt idx="0">
                  <c:v>20</c:v>
                </c:pt>
              </c:numCache>
            </c:numRef>
          </c:xVal>
          <c:yVal>
            <c:numRef>
              <c:f>'Метод деления'!$D$13</c:f>
              <c:numCache>
                <c:formatCode>General</c:formatCode>
                <c:ptCount val="1"/>
                <c:pt idx="0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7-92A1-48BB-9512-243E41A2DE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4681088"/>
        <c:axId val="103660864"/>
      </c:scatterChart>
      <c:valAx>
        <c:axId val="134681088"/>
        <c:scaling>
          <c:orientation val="minMax"/>
          <c:max val="30"/>
          <c:min val="0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noFill/>
                <a:latin typeface="+mn-lt"/>
                <a:ea typeface="+mn-ea"/>
                <a:cs typeface="+mn-cs"/>
              </a:defRPr>
            </a:pPr>
            <a:endParaRPr lang="ru-RU"/>
          </a:p>
        </c:txPr>
        <c:crossAx val="103660864"/>
        <c:crosses val="autoZero"/>
        <c:crossBetween val="midCat"/>
      </c:valAx>
      <c:valAx>
        <c:axId val="103660864"/>
        <c:scaling>
          <c:orientation val="minMax"/>
          <c:max val="30"/>
          <c:min val="-10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noFill/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46810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  <c:userShapes r:id="rId4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12700" cap="flat" cmpd="sng" algn="ctr">
              <a:solidFill>
                <a:schemeClr val="dk1"/>
              </a:solidFill>
              <a:prstDash val="solid"/>
              <a:miter lim="800000"/>
            </a:ln>
            <a:effectLst/>
          </c:spPr>
          <c:marker>
            <c:symbol val="none"/>
          </c:marker>
          <c:xVal>
            <c:numRef>
              <c:f>'Простая итерация'!$A$12:$A$37</c:f>
              <c:numCache>
                <c:formatCode>General</c:formatCode>
                <c:ptCount val="26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</c:numCache>
            </c:numRef>
          </c:xVal>
          <c:yVal>
            <c:numRef>
              <c:f>'Простая итерация'!$A$12:$A$37</c:f>
              <c:numCache>
                <c:formatCode>General</c:formatCode>
                <c:ptCount val="26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C1BF-4213-8841-D750E84D0C4F}"/>
            </c:ext>
          </c:extLst>
        </c:ser>
        <c:ser>
          <c:idx val="1"/>
          <c:order val="1"/>
          <c:spPr>
            <a:ln w="12700" cap="flat" cmpd="sng" algn="ctr">
              <a:solidFill>
                <a:schemeClr val="dk1"/>
              </a:solidFill>
              <a:prstDash val="solid"/>
              <a:miter lim="800000"/>
            </a:ln>
            <a:effectLst/>
          </c:spPr>
          <c:marker>
            <c:symbol val="none"/>
          </c:marker>
          <c:xVal>
            <c:numRef>
              <c:f>'Простая итерация'!$A$12:$A$37</c:f>
              <c:numCache>
                <c:formatCode>General</c:formatCode>
                <c:ptCount val="26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</c:numCache>
            </c:numRef>
          </c:xVal>
          <c:yVal>
            <c:numRef>
              <c:f>'Простая итерация'!$B$12:$B$37</c:f>
              <c:numCache>
                <c:formatCode>General</c:formatCode>
                <c:ptCount val="26"/>
                <c:pt idx="0">
                  <c:v>1</c:v>
                </c:pt>
                <c:pt idx="1">
                  <c:v>2.4147134373939312</c:v>
                </c:pt>
                <c:pt idx="2">
                  <c:v>3.0009995001667082</c:v>
                </c:pt>
                <c:pt idx="3">
                  <c:v>3.4509886183458884</c:v>
                </c:pt>
                <c:pt idx="4">
                  <c:v>3.8304251260801907</c:v>
                </c:pt>
                <c:pt idx="5">
                  <c:v>4.1647745377741741</c:v>
                </c:pt>
                <c:pt idx="6">
                  <c:v>4.4670971196411315</c:v>
                </c:pt>
                <c:pt idx="7">
                  <c:v>4.7451512689260316</c:v>
                </c:pt>
                <c:pt idx="8">
                  <c:v>5.0039920106773419</c:v>
                </c:pt>
                <c:pt idx="9">
                  <c:v>5.2471305773238859</c:v>
                </c:pt>
                <c:pt idx="10">
                  <c:v>5.4771234758589813</c:v>
                </c:pt>
                <c:pt idx="11">
                  <c:v>5.6959006625907662</c:v>
                </c:pt>
                <c:pt idx="12">
                  <c:v>5.9049615216204199</c:v>
                </c:pt>
                <c:pt idx="13">
                  <c:v>6.1054984344380925</c:v>
                </c:pt>
                <c:pt idx="14">
                  <c:v>6.2984781793960298</c:v>
                </c:pt>
                <c:pt idx="15">
                  <c:v>6.4846975204961952</c:v>
                </c:pt>
                <c:pt idx="16">
                  <c:v>6.6648223349966527</c:v>
                </c:pt>
                <c:pt idx="17">
                  <c:v>6.8394158724173391</c:v>
                </c:pt>
                <c:pt idx="18">
                  <c:v>7.0089596217738661</c:v>
                </c:pt>
                <c:pt idx="19">
                  <c:v>7.1738690212048306</c:v>
                </c:pt>
                <c:pt idx="20">
                  <c:v>7.3345054874209241</c:v>
                </c:pt>
                <c:pt idx="21">
                  <c:v>7.4911857668528832</c:v>
                </c:pt>
                <c:pt idx="22">
                  <c:v>7.6441893031555139</c:v>
                </c:pt>
                <c:pt idx="23">
                  <c:v>7.79376411233486</c:v>
                </c:pt>
                <c:pt idx="24">
                  <c:v>7.9401315191415778</c:v>
                </c:pt>
                <c:pt idx="25">
                  <c:v>8.0834900134060987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C1BF-4213-8841-D750E84D0C4F}"/>
            </c:ext>
          </c:extLst>
        </c:ser>
        <c:ser>
          <c:idx val="2"/>
          <c:order val="2"/>
          <c:spPr>
            <a:ln w="12700" cap="flat" cmpd="sng" algn="ctr">
              <a:solidFill>
                <a:srgbClr val="FF0000"/>
              </a:solidFill>
              <a:prstDash val="dash"/>
              <a:miter lim="800000"/>
            </a:ln>
            <a:effectLst/>
          </c:spPr>
          <c:marker>
            <c:symbol val="none"/>
          </c:marker>
          <c:xVal>
            <c:numRef>
              <c:f>'Простая итерация'!$C$14:$C$15</c:f>
              <c:numCache>
                <c:formatCode>General</c:formatCode>
                <c:ptCount val="2"/>
                <c:pt idx="0">
                  <c:v>3</c:v>
                </c:pt>
                <c:pt idx="1">
                  <c:v>3</c:v>
                </c:pt>
              </c:numCache>
            </c:numRef>
          </c:xVal>
          <c:yVal>
            <c:numRef>
              <c:f>'Простая итерация'!$D$14:$D$15</c:f>
              <c:numCache>
                <c:formatCode>General</c:formatCode>
                <c:ptCount val="2"/>
                <c:pt idx="0">
                  <c:v>0</c:v>
                </c:pt>
                <c:pt idx="1">
                  <c:v>4.4670971196411315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C1BF-4213-8841-D750E84D0C4F}"/>
            </c:ext>
          </c:extLst>
        </c:ser>
        <c:ser>
          <c:idx val="4"/>
          <c:order val="4"/>
          <c:spPr>
            <a:ln w="12700" cap="flat" cmpd="sng" algn="ctr">
              <a:solidFill>
                <a:srgbClr val="FF0000"/>
              </a:solidFill>
              <a:prstDash val="dash"/>
              <a:miter lim="800000"/>
            </a:ln>
            <a:effectLst/>
          </c:spPr>
          <c:marker>
            <c:symbol val="none"/>
          </c:marker>
          <c:xVal>
            <c:numRef>
              <c:f>'Простая итерация'!$G$17:$G$18</c:f>
              <c:numCache>
                <c:formatCode>General</c:formatCode>
                <c:ptCount val="2"/>
                <c:pt idx="0">
                  <c:v>4.4670971196411315</c:v>
                </c:pt>
                <c:pt idx="1">
                  <c:v>4.4670971196411315</c:v>
                </c:pt>
              </c:numCache>
            </c:numRef>
          </c:xVal>
          <c:yVal>
            <c:numRef>
              <c:f>'Простая итерация'!$H$17:$H$18</c:f>
              <c:numCache>
                <c:formatCode>General</c:formatCode>
                <c:ptCount val="2"/>
                <c:pt idx="0">
                  <c:v>0</c:v>
                </c:pt>
                <c:pt idx="1">
                  <c:v>5.2315587986061267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C1BF-4213-8841-D750E84D0C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4683392"/>
        <c:axId val="134683968"/>
      </c:scatterChart>
      <c:scatterChart>
        <c:scatterStyle val="lineMarker"/>
        <c:varyColors val="0"/>
        <c:ser>
          <c:idx val="3"/>
          <c:order val="3"/>
          <c:spPr>
            <a:ln w="12700" cap="flat" cmpd="sng" algn="ctr">
              <a:solidFill>
                <a:srgbClr val="FF0000"/>
              </a:solidFill>
              <a:prstDash val="dash"/>
              <a:miter lim="800000"/>
            </a:ln>
            <a:effectLst/>
          </c:spPr>
          <c:marker>
            <c:symbol val="circle"/>
            <c:size val="5"/>
            <c:spPr>
              <a:solidFill>
                <a:schemeClr val="bg1"/>
              </a:solidFill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c:spPr>
          </c:marker>
          <c:xVal>
            <c:numRef>
              <c:f>'Простая итерация'!$C$16:$C$18</c:f>
              <c:numCache>
                <c:formatCode>General</c:formatCode>
                <c:ptCount val="3"/>
                <c:pt idx="0">
                  <c:v>3</c:v>
                </c:pt>
                <c:pt idx="1">
                  <c:v>4.4670971196411315</c:v>
                </c:pt>
                <c:pt idx="2">
                  <c:v>4.4670971196411315</c:v>
                </c:pt>
              </c:numCache>
            </c:numRef>
          </c:xVal>
          <c:yVal>
            <c:numRef>
              <c:f>'Простая итерация'!$D$16:$D$18</c:f>
              <c:numCache>
                <c:formatCode>General</c:formatCode>
                <c:ptCount val="3"/>
                <c:pt idx="0">
                  <c:v>4.4670971196411315</c:v>
                </c:pt>
                <c:pt idx="1">
                  <c:v>4.4670971196411315</c:v>
                </c:pt>
                <c:pt idx="2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C1BF-4213-8841-D750E84D0C4F}"/>
            </c:ext>
          </c:extLst>
        </c:ser>
        <c:ser>
          <c:idx val="5"/>
          <c:order val="5"/>
          <c:spPr>
            <a:ln w="12700" cap="flat" cmpd="sng" algn="ctr">
              <a:solidFill>
                <a:srgbClr val="FF0000"/>
              </a:solidFill>
              <a:prstDash val="dash"/>
              <a:miter lim="800000"/>
            </a:ln>
            <a:effectLst/>
          </c:spPr>
          <c:marker>
            <c:symbol val="circle"/>
            <c:size val="5"/>
            <c:spPr>
              <a:solidFill>
                <a:schemeClr val="lt1"/>
              </a:solidFill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c:spPr>
          </c:marker>
          <c:xVal>
            <c:numRef>
              <c:f>'Простая итерация'!$G$19:$G$21</c:f>
              <c:numCache>
                <c:formatCode>General</c:formatCode>
                <c:ptCount val="3"/>
                <c:pt idx="0">
                  <c:v>4.4670971196411315</c:v>
                </c:pt>
                <c:pt idx="1">
                  <c:v>5.2315587986061267</c:v>
                </c:pt>
                <c:pt idx="2">
                  <c:v>5.2315587986061267</c:v>
                </c:pt>
              </c:numCache>
            </c:numRef>
          </c:xVal>
          <c:yVal>
            <c:numRef>
              <c:f>'Простая итерация'!$H$19:$H$21</c:f>
              <c:numCache>
                <c:formatCode>General</c:formatCode>
                <c:ptCount val="3"/>
                <c:pt idx="0">
                  <c:v>5.2315587986061267</c:v>
                </c:pt>
                <c:pt idx="1">
                  <c:v>5.2315587986061267</c:v>
                </c:pt>
                <c:pt idx="2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C1BF-4213-8841-D750E84D0C4F}"/>
            </c:ext>
          </c:extLst>
        </c:ser>
        <c:ser>
          <c:idx val="7"/>
          <c:order val="6"/>
          <c:spPr>
            <a:ln w="12700" cap="flat" cmpd="sng" algn="ctr">
              <a:solidFill>
                <a:srgbClr val="FF0000"/>
              </a:solidFill>
              <a:prstDash val="solid"/>
              <a:miter lim="800000"/>
            </a:ln>
            <a:effectLst/>
          </c:spPr>
          <c:marker>
            <c:symbol val="circle"/>
            <c:size val="5"/>
            <c:spPr>
              <a:solidFill>
                <a:schemeClr val="lt1"/>
              </a:solidFill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c:spPr>
          </c:marker>
          <c:xVal>
            <c:numRef>
              <c:f>'Простая итерация'!$C$22:$C$23</c:f>
              <c:numCache>
                <c:formatCode>General</c:formatCode>
                <c:ptCount val="2"/>
                <c:pt idx="0">
                  <c:v>5.8383340523651368</c:v>
                </c:pt>
                <c:pt idx="1">
                  <c:v>5.8383340523651368</c:v>
                </c:pt>
              </c:numCache>
            </c:numRef>
          </c:xVal>
          <c:yVal>
            <c:numRef>
              <c:f>'Простая итерация'!$D$22:$D$23</c:f>
              <c:numCache>
                <c:formatCode>General</c:formatCode>
                <c:ptCount val="2"/>
                <c:pt idx="0">
                  <c:v>0</c:v>
                </c:pt>
                <c:pt idx="1">
                  <c:v>5.8383502904271802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C1BF-4213-8841-D750E84D0C4F}"/>
            </c:ext>
          </c:extLst>
        </c:ser>
        <c:ser>
          <c:idx val="8"/>
          <c:order val="7"/>
          <c:spPr>
            <a:ln w="12700" cap="flat" cmpd="sng" algn="ctr">
              <a:solidFill>
                <a:srgbClr val="FF0000"/>
              </a:solidFill>
              <a:prstDash val="dash"/>
              <a:miter lim="800000"/>
            </a:ln>
            <a:effectLst/>
          </c:spPr>
          <c:marker>
            <c:symbol val="circle"/>
            <c:size val="5"/>
            <c:spPr>
              <a:solidFill>
                <a:schemeClr val="lt1"/>
              </a:solidFill>
              <a:ln w="1270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c:spPr>
          </c:marker>
          <c:xVal>
            <c:numRef>
              <c:f>'Простая итерация'!$C$28:$C$29</c:f>
              <c:numCache>
                <c:formatCode>General</c:formatCode>
                <c:ptCount val="2"/>
                <c:pt idx="0">
                  <c:v>7</c:v>
                </c:pt>
                <c:pt idx="1">
                  <c:v>7</c:v>
                </c:pt>
              </c:numCache>
            </c:numRef>
          </c:xVal>
          <c:yVal>
            <c:numRef>
              <c:f>'Простая итерация'!$D$28:$D$29</c:f>
              <c:numCache>
                <c:formatCode>General</c:formatCode>
                <c:ptCount val="2"/>
                <c:pt idx="0">
                  <c:v>0</c:v>
                </c:pt>
                <c:pt idx="1">
                  <c:v>6.2984781793960298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C1BF-4213-8841-D750E84D0C4F}"/>
            </c:ext>
          </c:extLst>
        </c:ser>
        <c:ser>
          <c:idx val="6"/>
          <c:order val="8"/>
          <c:spPr>
            <a:ln w="12700" cap="flat" cmpd="sng" algn="ctr">
              <a:solidFill>
                <a:srgbClr val="FF0000"/>
              </a:solidFill>
              <a:prstDash val="dash"/>
              <a:miter lim="800000"/>
            </a:ln>
            <a:effectLst/>
          </c:spPr>
          <c:marker>
            <c:symbol val="circle"/>
            <c:size val="5"/>
            <c:spPr>
              <a:solidFill>
                <a:schemeClr val="lt1"/>
              </a:solidFill>
              <a:ln w="19050">
                <a:solidFill>
                  <a:srgbClr val="FF0000"/>
                </a:solidFill>
              </a:ln>
              <a:effectLst/>
            </c:spPr>
          </c:marker>
          <c:xVal>
            <c:numRef>
              <c:f>'Простая итерация'!$I$21:$I$22</c:f>
              <c:numCache>
                <c:formatCode>General</c:formatCode>
                <c:ptCount val="2"/>
                <c:pt idx="0">
                  <c:v>5.2315587986061267</c:v>
                </c:pt>
                <c:pt idx="1">
                  <c:v>5.2315587986061267</c:v>
                </c:pt>
              </c:numCache>
            </c:numRef>
          </c:xVal>
          <c:yVal>
            <c:numRef>
              <c:f>'Простая итерация'!$J$21:$J$22</c:f>
              <c:numCache>
                <c:formatCode>General</c:formatCode>
                <c:ptCount val="2"/>
                <c:pt idx="0">
                  <c:v>0</c:v>
                </c:pt>
                <c:pt idx="1">
                  <c:v>5.5797381127600598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8-C1BF-4213-8841-D750E84D0C4F}"/>
            </c:ext>
          </c:extLst>
        </c:ser>
        <c:ser>
          <c:idx val="9"/>
          <c:order val="9"/>
          <c:spPr>
            <a:ln w="12700" cap="flat" cmpd="sng" algn="ctr">
              <a:solidFill>
                <a:srgbClr val="FF0000"/>
              </a:solidFill>
              <a:prstDash val="dash"/>
              <a:miter lim="800000"/>
            </a:ln>
            <a:effectLst/>
          </c:spPr>
          <c:marker>
            <c:symbol val="circle"/>
            <c:size val="5"/>
            <c:spPr>
              <a:solidFill>
                <a:schemeClr val="lt1"/>
              </a:solidFill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c:spPr>
          </c:marker>
          <c:xVal>
            <c:numRef>
              <c:f>'Простая итерация'!$I$22:$I$24</c:f>
              <c:numCache>
                <c:formatCode>General</c:formatCode>
                <c:ptCount val="3"/>
                <c:pt idx="0">
                  <c:v>5.2315587986061267</c:v>
                </c:pt>
                <c:pt idx="1">
                  <c:v>5.5797381127600598</c:v>
                </c:pt>
                <c:pt idx="2">
                  <c:v>5.5797381127600598</c:v>
                </c:pt>
              </c:numCache>
            </c:numRef>
          </c:xVal>
          <c:yVal>
            <c:numRef>
              <c:f>'Простая итерация'!$J$22:$J$24</c:f>
              <c:numCache>
                <c:formatCode>General</c:formatCode>
                <c:ptCount val="3"/>
                <c:pt idx="0">
                  <c:v>5.5797381127600598</c:v>
                </c:pt>
                <c:pt idx="1">
                  <c:v>5.5797381127600598</c:v>
                </c:pt>
                <c:pt idx="2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C1BF-4213-8841-D750E84D0C4F}"/>
            </c:ext>
          </c:extLst>
        </c:ser>
        <c:ser>
          <c:idx val="10"/>
          <c:order val="10"/>
          <c:spPr>
            <a:ln w="12700" cap="flat" cmpd="sng" algn="ctr">
              <a:solidFill>
                <a:srgbClr val="FF0000"/>
              </a:solidFill>
              <a:prstDash val="dash"/>
              <a:miter lim="800000"/>
            </a:ln>
            <a:effectLst/>
          </c:spPr>
          <c:marker>
            <c:symbol val="circle"/>
            <c:size val="5"/>
            <c:spPr>
              <a:solidFill>
                <a:schemeClr val="lt1"/>
              </a:solidFill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c:spPr>
          </c:marker>
          <c:xVal>
            <c:numRef>
              <c:f>'Простая итерация'!$I$24:$I$25</c:f>
              <c:numCache>
                <c:formatCode>General</c:formatCode>
                <c:ptCount val="2"/>
                <c:pt idx="0">
                  <c:v>5.5797381127600598</c:v>
                </c:pt>
                <c:pt idx="1">
                  <c:v>5.5797381127600598</c:v>
                </c:pt>
              </c:numCache>
            </c:numRef>
          </c:xVal>
          <c:yVal>
            <c:numRef>
              <c:f>'Простая итерация'!$J$24:$J$25</c:f>
              <c:numCache>
                <c:formatCode>General</c:formatCode>
                <c:ptCount val="2"/>
                <c:pt idx="0">
                  <c:v>0</c:v>
                </c:pt>
                <c:pt idx="1">
                  <c:v>5.7298580577643925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C1BF-4213-8841-D750E84D0C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4683392"/>
        <c:axId val="134683968"/>
      </c:scatterChart>
      <c:valAx>
        <c:axId val="134683392"/>
        <c:scaling>
          <c:orientation val="minMax"/>
          <c:max val="8"/>
          <c:min val="2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  <a:tailEnd type="stealth" w="med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noFill/>
                </a:ln>
                <a:noFill/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4683968"/>
        <c:crosses val="autoZero"/>
        <c:crossBetween val="midCat"/>
      </c:valAx>
      <c:valAx>
        <c:axId val="134683968"/>
        <c:scaling>
          <c:orientation val="minMax"/>
          <c:max val="8"/>
          <c:min val="2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  <a:tailEnd type="stealth" w="med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noFill/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468339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  <c:userShapes r:id="rId4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369060099782145E-2"/>
          <c:y val="3.3333333333333333E-2"/>
          <c:w val="0.90692318559330221"/>
          <c:h val="0.93333333333333335"/>
        </c:manualLayout>
      </c:layout>
      <c:scatterChart>
        <c:scatterStyle val="smoothMarker"/>
        <c:varyColors val="0"/>
        <c:ser>
          <c:idx val="0"/>
          <c:order val="0"/>
          <c:spPr>
            <a:ln w="12700" cap="flat" cmpd="sng" algn="ctr">
              <a:solidFill>
                <a:schemeClr val="dk1"/>
              </a:solidFill>
              <a:prstDash val="solid"/>
              <a:miter lim="800000"/>
            </a:ln>
            <a:effectLst/>
          </c:spPr>
          <c:marker>
            <c:symbol val="none"/>
          </c:marker>
          <c:xVal>
            <c:numRef>
              <c:f>'Метод деления'!$A$2:$A$42</c:f>
              <c:numCache>
                <c:formatCode>General</c:formatCode>
                <c:ptCount val="41"/>
                <c:pt idx="0">
                  <c:v>-10</c:v>
                </c:pt>
                <c:pt idx="1">
                  <c:v>-9</c:v>
                </c:pt>
                <c:pt idx="2">
                  <c:v>-8</c:v>
                </c:pt>
                <c:pt idx="3">
                  <c:v>-7</c:v>
                </c:pt>
                <c:pt idx="4">
                  <c:v>-6</c:v>
                </c:pt>
                <c:pt idx="5">
                  <c:v>-5</c:v>
                </c:pt>
                <c:pt idx="6">
                  <c:v>-4</c:v>
                </c:pt>
                <c:pt idx="7">
                  <c:v>-3</c:v>
                </c:pt>
                <c:pt idx="8">
                  <c:v>-2</c:v>
                </c:pt>
                <c:pt idx="9">
                  <c:v>-1</c:v>
                </c:pt>
                <c:pt idx="10">
                  <c:v>0</c:v>
                </c:pt>
                <c:pt idx="11">
                  <c:v>1</c:v>
                </c:pt>
                <c:pt idx="12">
                  <c:v>2</c:v>
                </c:pt>
                <c:pt idx="13">
                  <c:v>3</c:v>
                </c:pt>
                <c:pt idx="14">
                  <c:v>4</c:v>
                </c:pt>
                <c:pt idx="15">
                  <c:v>5</c:v>
                </c:pt>
                <c:pt idx="16">
                  <c:v>6</c:v>
                </c:pt>
                <c:pt idx="17">
                  <c:v>7</c:v>
                </c:pt>
                <c:pt idx="18">
                  <c:v>8</c:v>
                </c:pt>
                <c:pt idx="19">
                  <c:v>9</c:v>
                </c:pt>
                <c:pt idx="20">
                  <c:v>10</c:v>
                </c:pt>
                <c:pt idx="21">
                  <c:v>11</c:v>
                </c:pt>
                <c:pt idx="22">
                  <c:v>12</c:v>
                </c:pt>
                <c:pt idx="23">
                  <c:v>13</c:v>
                </c:pt>
                <c:pt idx="24">
                  <c:v>14</c:v>
                </c:pt>
                <c:pt idx="25">
                  <c:v>15</c:v>
                </c:pt>
                <c:pt idx="26">
                  <c:v>16</c:v>
                </c:pt>
                <c:pt idx="27">
                  <c:v>17</c:v>
                </c:pt>
                <c:pt idx="28">
                  <c:v>18</c:v>
                </c:pt>
                <c:pt idx="29">
                  <c:v>19</c:v>
                </c:pt>
                <c:pt idx="30">
                  <c:v>20</c:v>
                </c:pt>
                <c:pt idx="31">
                  <c:v>21</c:v>
                </c:pt>
                <c:pt idx="32">
                  <c:v>22</c:v>
                </c:pt>
                <c:pt idx="33">
                  <c:v>23</c:v>
                </c:pt>
                <c:pt idx="34">
                  <c:v>24</c:v>
                </c:pt>
                <c:pt idx="35">
                  <c:v>25</c:v>
                </c:pt>
                <c:pt idx="36">
                  <c:v>26</c:v>
                </c:pt>
                <c:pt idx="37">
                  <c:v>27</c:v>
                </c:pt>
                <c:pt idx="38">
                  <c:v>28</c:v>
                </c:pt>
                <c:pt idx="39">
                  <c:v>29</c:v>
                </c:pt>
                <c:pt idx="40">
                  <c:v>30</c:v>
                </c:pt>
              </c:numCache>
            </c:numRef>
          </c:xVal>
          <c:yVal>
            <c:numRef>
              <c:f>'Метод деления'!$B$2:$B$42</c:f>
              <c:numCache>
                <c:formatCode>General</c:formatCode>
                <c:ptCount val="41"/>
                <c:pt idx="0">
                  <c:v>-73.816301969302629</c:v>
                </c:pt>
                <c:pt idx="1">
                  <c:v>-62.943575266049649</c:v>
                </c:pt>
                <c:pt idx="2">
                  <c:v>-53.235934490686986</c:v>
                </c:pt>
                <c:pt idx="3">
                  <c:v>-44.630881194440008</c:v>
                </c:pt>
                <c:pt idx="4">
                  <c:v>-37.065816576913498</c:v>
                </c:pt>
                <c:pt idx="5">
                  <c:v>-30.478053032038478</c:v>
                </c:pt>
                <c:pt idx="6">
                  <c:v>-24.804826088564649</c:v>
                </c:pt>
                <c:pt idx="7">
                  <c:v>-19.983306692049386</c:v>
                </c:pt>
                <c:pt idx="8">
                  <c:v>-15.95061377377686</c:v>
                </c:pt>
                <c:pt idx="9">
                  <c:v>-12.64382705076607</c:v>
                </c:pt>
                <c:pt idx="10">
                  <c:v>-10</c:v>
                </c:pt>
                <c:pt idx="11">
                  <c:v>-7.9561729492339301</c:v>
                </c:pt>
                <c:pt idx="12">
                  <c:v>-6.4493862262231403</c:v>
                </c:pt>
                <c:pt idx="13">
                  <c:v>-5.4166933079506121</c:v>
                </c:pt>
                <c:pt idx="14">
                  <c:v>-4.7951739114353504</c:v>
                </c:pt>
                <c:pt idx="15">
                  <c:v>-4.5219469679615223</c:v>
                </c:pt>
                <c:pt idx="16">
                  <c:v>-4.534183423086505</c:v>
                </c:pt>
                <c:pt idx="17">
                  <c:v>-4.7691188055599962</c:v>
                </c:pt>
                <c:pt idx="18">
                  <c:v>-5.1640655093130121</c:v>
                </c:pt>
                <c:pt idx="19">
                  <c:v>-5.6564247339503533</c:v>
                </c:pt>
                <c:pt idx="20">
                  <c:v>-6.1836980306973697</c:v>
                </c:pt>
                <c:pt idx="21">
                  <c:v>-6.6834984025046618</c:v>
                </c:pt>
                <c:pt idx="22">
                  <c:v>-7.0935609089952276</c:v>
                </c:pt>
                <c:pt idx="23">
                  <c:v>-7.3517527291383971</c:v>
                </c:pt>
                <c:pt idx="24">
                  <c:v>-7.3960826369441124</c:v>
                </c:pt>
                <c:pt idx="25">
                  <c:v>-7.1647098480789655</c:v>
                </c:pt>
                <c:pt idx="26">
                  <c:v>-6.5959521981002549</c:v>
                </c:pt>
                <c:pt idx="27">
                  <c:v>-5.6282936159738117</c:v>
                </c:pt>
                <c:pt idx="28">
                  <c:v>-4.2003908596722619</c:v>
                </c:pt>
                <c:pt idx="29">
                  <c:v>-2.2510794839288311</c:v>
                </c:pt>
                <c:pt idx="30">
                  <c:v>0.28062098636687338</c:v>
                </c:pt>
                <c:pt idx="31">
                  <c:v>3.4555027001153995</c:v>
                </c:pt>
                <c:pt idx="32">
                  <c:v>7.3341659606494378</c:v>
                </c:pt>
                <c:pt idx="33">
                  <c:v>11.977016558707007</c:v>
                </c:pt>
                <c:pt idx="34">
                  <c:v>17.444263969584952</c:v>
                </c:pt>
                <c:pt idx="35">
                  <c:v>23.79592042248235</c:v>
                </c:pt>
                <c:pt idx="36">
                  <c:v>31.091800846168695</c:v>
                </c:pt>
                <c:pt idx="37">
                  <c:v>39.391523691218055</c:v>
                </c:pt>
                <c:pt idx="38">
                  <c:v>48.754512625156337</c:v>
                </c:pt>
                <c:pt idx="39">
                  <c:v>59.239999092990423</c:v>
                </c:pt>
                <c:pt idx="40">
                  <c:v>70.907025731743175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9479-4EB7-883A-A5B87CA6E8FA}"/>
            </c:ext>
          </c:extLst>
        </c:ser>
        <c:ser>
          <c:idx val="1"/>
          <c:order val="1"/>
          <c:spPr>
            <a:ln w="12700" cap="flat" cmpd="sng" algn="ctr">
              <a:solidFill>
                <a:schemeClr val="dk1"/>
              </a:solidFill>
              <a:prstDash val="dash"/>
              <a:miter lim="800000"/>
            </a:ln>
            <a:effectLst/>
          </c:spPr>
          <c:marker>
            <c:symbol val="none"/>
          </c:marker>
          <c:xVal>
            <c:numRef>
              <c:f>Ньютон!$C$2:$C$3</c:f>
              <c:numCache>
                <c:formatCode>General</c:formatCode>
                <c:ptCount val="2"/>
                <c:pt idx="0">
                  <c:v>28</c:v>
                </c:pt>
                <c:pt idx="1">
                  <c:v>28</c:v>
                </c:pt>
              </c:numCache>
            </c:numRef>
          </c:xVal>
          <c:yVal>
            <c:numRef>
              <c:f>Ньютон!$D$2:$D$3</c:f>
              <c:numCache>
                <c:formatCode>General</c:formatCode>
                <c:ptCount val="2"/>
                <c:pt idx="0">
                  <c:v>0</c:v>
                </c:pt>
                <c:pt idx="1">
                  <c:v>48.754512625156337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9479-4EB7-883A-A5B87CA6E8FA}"/>
            </c:ext>
          </c:extLst>
        </c:ser>
        <c:ser>
          <c:idx val="3"/>
          <c:order val="2"/>
          <c:spPr>
            <a:ln w="12700" cap="flat" cmpd="sng" algn="ctr">
              <a:solidFill>
                <a:schemeClr val="dk1"/>
              </a:solidFill>
              <a:prstDash val="dash"/>
              <a:miter lim="800000"/>
            </a:ln>
            <a:effectLst/>
          </c:spPr>
          <c:marker>
            <c:symbol val="none"/>
          </c:marker>
          <c:xVal>
            <c:numRef>
              <c:f>'Метод деления'!$C$5:$C$6</c:f>
              <c:numCache>
                <c:formatCode>General</c:formatCode>
                <c:ptCount val="2"/>
                <c:pt idx="0">
                  <c:v>0</c:v>
                </c:pt>
                <c:pt idx="1">
                  <c:v>5</c:v>
                </c:pt>
              </c:numCache>
            </c:numRef>
          </c:xVal>
          <c:yVal>
            <c:numRef>
              <c:f>'Метод деления'!$D$5:$D$6</c:f>
              <c:numCache>
                <c:formatCode>General</c:formatCode>
                <c:ptCount val="2"/>
                <c:pt idx="0">
                  <c:v>-4.5219469679615223</c:v>
                </c:pt>
                <c:pt idx="1">
                  <c:v>-4.5219469679615223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9479-4EB7-883A-A5B87CA6E8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5292608"/>
        <c:axId val="135293184"/>
      </c:scatterChart>
      <c:valAx>
        <c:axId val="135292608"/>
        <c:scaling>
          <c:orientation val="minMax"/>
          <c:max val="30"/>
          <c:min val="18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tailEnd type="stealth" w="med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noFill/>
                </a:ln>
                <a:noFill/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5293184"/>
        <c:crosses val="autoZero"/>
        <c:crossBetween val="midCat"/>
      </c:valAx>
      <c:valAx>
        <c:axId val="135293184"/>
        <c:scaling>
          <c:orientation val="minMax"/>
          <c:max val="70"/>
          <c:min val="-1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tailEnd type="stealth" w="med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noFill/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529260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0.16524</cdr:x>
      <cdr:y>0.72273</cdr:y>
    </cdr:from>
    <cdr:to>
      <cdr:x>0.2094</cdr:x>
      <cdr:y>0.82932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169880" y="2246651"/>
          <a:ext cx="312647" cy="33133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800" b="1" i="1" dirty="0"/>
            <a:t>a</a:t>
          </a:r>
          <a:endParaRPr lang="ru-RU" sz="1800" b="1" i="1" dirty="0"/>
        </a:p>
      </cdr:txBody>
    </cdr:sp>
  </cdr:relSizeAnchor>
  <cdr:relSizeAnchor xmlns:cdr="http://schemas.openxmlformats.org/drawingml/2006/chartDrawing">
    <cdr:from>
      <cdr:x>0.7849</cdr:x>
      <cdr:y>0.73182</cdr:y>
    </cdr:from>
    <cdr:to>
      <cdr:x>0.82906</cdr:x>
      <cdr:y>0.82932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5556999" y="2274907"/>
          <a:ext cx="312647" cy="30307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800" b="1" i="1" dirty="0"/>
            <a:t>b</a:t>
          </a:r>
          <a:endParaRPr lang="ru-RU" sz="1800" b="1" i="1" dirty="0"/>
        </a:p>
      </cdr:txBody>
    </cdr:sp>
  </cdr:relSizeAnchor>
  <cdr:relSizeAnchor xmlns:cdr="http://schemas.openxmlformats.org/drawingml/2006/chartDrawing">
    <cdr:from>
      <cdr:x>0</cdr:x>
      <cdr:y>0.79318</cdr:y>
    </cdr:from>
    <cdr:to>
      <cdr:x>0.04131</cdr:x>
      <cdr:y>0.8659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0" y="3324236"/>
          <a:ext cx="276239" cy="30477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400" b="1" i="1"/>
            <a:t>f(a)</a:t>
          </a:r>
          <a:endParaRPr lang="ru-RU" sz="1400" b="1" i="1"/>
        </a:p>
      </cdr:txBody>
    </cdr:sp>
  </cdr:relSizeAnchor>
  <cdr:relSizeAnchor xmlns:cdr="http://schemas.openxmlformats.org/drawingml/2006/chartDrawing">
    <cdr:from>
      <cdr:x>0</cdr:x>
      <cdr:y>0.14091</cdr:y>
    </cdr:from>
    <cdr:to>
      <cdr:x>0.04131</cdr:x>
      <cdr:y>0.21363</cdr:y>
    </cdr:to>
    <cdr:sp macro="" textlink="">
      <cdr:nvSpPr>
        <cdr:cNvPr id="5" name="TextBox 4"/>
        <cdr:cNvSpPr txBox="1"/>
      </cdr:nvSpPr>
      <cdr:spPr>
        <a:xfrm xmlns:a="http://schemas.openxmlformats.org/drawingml/2006/main">
          <a:off x="0" y="590561"/>
          <a:ext cx="277813" cy="30477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400" b="1" i="1"/>
            <a:t>f(b)</a:t>
          </a:r>
          <a:endParaRPr lang="ru-RU" sz="1400" b="1" i="1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0.16524</cdr:x>
      <cdr:y>0.72273</cdr:y>
    </cdr:from>
    <cdr:to>
      <cdr:x>0.2094</cdr:x>
      <cdr:y>0.83441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332721" y="2200004"/>
          <a:ext cx="356167" cy="33995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800" b="1" i="1" dirty="0"/>
            <a:t>a</a:t>
          </a:r>
          <a:endParaRPr lang="ru-RU" sz="1800" b="1" i="1" dirty="0"/>
        </a:p>
      </cdr:txBody>
    </cdr:sp>
  </cdr:relSizeAnchor>
  <cdr:relSizeAnchor xmlns:cdr="http://schemas.openxmlformats.org/drawingml/2006/chartDrawing">
    <cdr:from>
      <cdr:x>0.7849</cdr:x>
      <cdr:y>0.73182</cdr:y>
    </cdr:from>
    <cdr:to>
      <cdr:x>0.82906</cdr:x>
      <cdr:y>0.83441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6330507" y="2227674"/>
          <a:ext cx="356167" cy="31228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800" b="1" i="1" dirty="0"/>
            <a:t>b</a:t>
          </a:r>
          <a:endParaRPr lang="ru-RU" sz="1800" b="1" i="1" dirty="0"/>
        </a:p>
      </cdr:txBody>
    </cdr:sp>
  </cdr:relSizeAnchor>
  <cdr:relSizeAnchor xmlns:cdr="http://schemas.openxmlformats.org/drawingml/2006/chartDrawing">
    <cdr:from>
      <cdr:x>0</cdr:x>
      <cdr:y>0.79318</cdr:y>
    </cdr:from>
    <cdr:to>
      <cdr:x>0.04131</cdr:x>
      <cdr:y>0.8659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0" y="3324236"/>
          <a:ext cx="276239" cy="30477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400" b="1" i="1"/>
            <a:t>f(a)</a:t>
          </a:r>
          <a:endParaRPr lang="ru-RU" sz="1400" b="1" i="1"/>
        </a:p>
      </cdr:txBody>
    </cdr:sp>
  </cdr:relSizeAnchor>
  <cdr:relSizeAnchor xmlns:cdr="http://schemas.openxmlformats.org/drawingml/2006/chartDrawing">
    <cdr:from>
      <cdr:x>0</cdr:x>
      <cdr:y>0.14091</cdr:y>
    </cdr:from>
    <cdr:to>
      <cdr:x>0.04131</cdr:x>
      <cdr:y>0.21363</cdr:y>
    </cdr:to>
    <cdr:sp macro="" textlink="">
      <cdr:nvSpPr>
        <cdr:cNvPr id="5" name="TextBox 4"/>
        <cdr:cNvSpPr txBox="1"/>
      </cdr:nvSpPr>
      <cdr:spPr>
        <a:xfrm xmlns:a="http://schemas.openxmlformats.org/drawingml/2006/main">
          <a:off x="0" y="590561"/>
          <a:ext cx="277813" cy="30477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400" b="1" i="1"/>
            <a:t>f(b)</a:t>
          </a:r>
          <a:endParaRPr lang="ru-RU" sz="1400" b="1" i="1"/>
        </a:p>
      </cdr:txBody>
    </cdr:sp>
  </cdr:relSizeAnchor>
  <cdr:relSizeAnchor xmlns:cdr="http://schemas.openxmlformats.org/drawingml/2006/chartDrawing">
    <cdr:from>
      <cdr:x>0.46835</cdr:x>
      <cdr:y>0.71364</cdr:y>
    </cdr:from>
    <cdr:to>
      <cdr:x>0.51252</cdr:x>
      <cdr:y>0.83441</cdr:y>
    </cdr:to>
    <cdr:sp macro="" textlink="">
      <cdr:nvSpPr>
        <cdr:cNvPr id="6" name="TextBox 5"/>
        <cdr:cNvSpPr txBox="1"/>
      </cdr:nvSpPr>
      <cdr:spPr>
        <a:xfrm xmlns:a="http://schemas.openxmlformats.org/drawingml/2006/main">
          <a:off x="3777415" y="2172334"/>
          <a:ext cx="356247" cy="36762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800" b="1" i="1" dirty="0">
              <a:solidFill>
                <a:srgbClr val="FF0000"/>
              </a:solidFill>
            </a:rPr>
            <a:t>x</a:t>
          </a:r>
          <a:r>
            <a:rPr lang="en-US" sz="1800" b="1" i="1" baseline="-25000" dirty="0">
              <a:solidFill>
                <a:srgbClr val="FF0000"/>
              </a:solidFill>
            </a:rPr>
            <a:t>1</a:t>
          </a:r>
          <a:endParaRPr lang="ru-RU" sz="1800" b="1" i="1" baseline="-25000" dirty="0">
            <a:solidFill>
              <a:srgbClr val="FF0000"/>
            </a:solidFill>
          </a:endParaRPr>
        </a:p>
      </cdr:txBody>
    </cdr:sp>
  </cdr:relSizeAnchor>
  <cdr:relSizeAnchor xmlns:cdr="http://schemas.openxmlformats.org/drawingml/2006/chartDrawing">
    <cdr:from>
      <cdr:x>0</cdr:x>
      <cdr:y>0.86311</cdr:y>
    </cdr:from>
    <cdr:to>
      <cdr:x>0.04131</cdr:x>
      <cdr:y>0.95269</cdr:y>
    </cdr:to>
    <cdr:sp macro="" textlink="">
      <cdr:nvSpPr>
        <cdr:cNvPr id="7" name="TextBox 6"/>
        <cdr:cNvSpPr txBox="1"/>
      </cdr:nvSpPr>
      <cdr:spPr>
        <a:xfrm xmlns:a="http://schemas.openxmlformats.org/drawingml/2006/main">
          <a:off x="0" y="2627323"/>
          <a:ext cx="333180" cy="27268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400" b="1" i="1" dirty="0">
              <a:solidFill>
                <a:srgbClr val="FF0000"/>
              </a:solidFill>
            </a:rPr>
            <a:t>f(x</a:t>
          </a:r>
          <a:r>
            <a:rPr lang="en-US" sz="1400" b="1" i="1" baseline="-25000" dirty="0">
              <a:solidFill>
                <a:srgbClr val="FF0000"/>
              </a:solidFill>
            </a:rPr>
            <a:t>1</a:t>
          </a:r>
          <a:r>
            <a:rPr lang="en-US" sz="1400" b="1" i="1" dirty="0">
              <a:solidFill>
                <a:srgbClr val="FF0000"/>
              </a:solidFill>
            </a:rPr>
            <a:t>)</a:t>
          </a:r>
          <a:endParaRPr lang="ru-RU" sz="1400" b="1" i="1" dirty="0">
            <a:solidFill>
              <a:srgbClr val="FF0000"/>
            </a:solidFill>
          </a:endParaRP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0.16524</cdr:x>
      <cdr:y>0.72273</cdr:y>
    </cdr:from>
    <cdr:to>
      <cdr:x>0.2094</cdr:x>
      <cdr:y>0.82641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285127" y="2393947"/>
          <a:ext cx="343447" cy="34342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800" b="1" i="1" dirty="0"/>
            <a:t>a</a:t>
          </a:r>
          <a:endParaRPr lang="ru-RU" sz="1800" b="1" i="1" dirty="0"/>
        </a:p>
      </cdr:txBody>
    </cdr:sp>
  </cdr:relSizeAnchor>
  <cdr:relSizeAnchor xmlns:cdr="http://schemas.openxmlformats.org/drawingml/2006/chartDrawing">
    <cdr:from>
      <cdr:x>0.7849</cdr:x>
      <cdr:y>0.73182</cdr:y>
    </cdr:from>
    <cdr:to>
      <cdr:x>0.82906</cdr:x>
      <cdr:y>0.8339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6104431" y="2424056"/>
          <a:ext cx="343447" cy="33813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800" b="1" i="1" dirty="0"/>
            <a:t>b</a:t>
          </a:r>
          <a:endParaRPr lang="ru-RU" sz="1800" b="1" i="1" dirty="0"/>
        </a:p>
      </cdr:txBody>
    </cdr:sp>
  </cdr:relSizeAnchor>
  <cdr:relSizeAnchor xmlns:cdr="http://schemas.openxmlformats.org/drawingml/2006/chartDrawing">
    <cdr:from>
      <cdr:x>0</cdr:x>
      <cdr:y>0.79318</cdr:y>
    </cdr:from>
    <cdr:to>
      <cdr:x>0.04131</cdr:x>
      <cdr:y>0.8659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0" y="3324236"/>
          <a:ext cx="276239" cy="30477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400" b="1" i="1"/>
            <a:t>f(a)</a:t>
          </a:r>
          <a:endParaRPr lang="ru-RU" sz="1400" b="1" i="1"/>
        </a:p>
      </cdr:txBody>
    </cdr:sp>
  </cdr:relSizeAnchor>
  <cdr:relSizeAnchor xmlns:cdr="http://schemas.openxmlformats.org/drawingml/2006/chartDrawing">
    <cdr:from>
      <cdr:x>0</cdr:x>
      <cdr:y>0.14091</cdr:y>
    </cdr:from>
    <cdr:to>
      <cdr:x>0.04131</cdr:x>
      <cdr:y>0.21363</cdr:y>
    </cdr:to>
    <cdr:sp macro="" textlink="">
      <cdr:nvSpPr>
        <cdr:cNvPr id="5" name="TextBox 4"/>
        <cdr:cNvSpPr txBox="1"/>
      </cdr:nvSpPr>
      <cdr:spPr>
        <a:xfrm xmlns:a="http://schemas.openxmlformats.org/drawingml/2006/main">
          <a:off x="0" y="590561"/>
          <a:ext cx="277813" cy="30477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400" b="1" i="1"/>
            <a:t>f(b)</a:t>
          </a:r>
          <a:endParaRPr lang="ru-RU" sz="1400" b="1" i="1"/>
        </a:p>
      </cdr:txBody>
    </cdr:sp>
  </cdr:relSizeAnchor>
  <cdr:relSizeAnchor xmlns:cdr="http://schemas.openxmlformats.org/drawingml/2006/chartDrawing">
    <cdr:from>
      <cdr:x>0.46694</cdr:x>
      <cdr:y>0.71364</cdr:y>
    </cdr:from>
    <cdr:to>
      <cdr:x>0.5111</cdr:x>
      <cdr:y>0.82641</cdr:y>
    </cdr:to>
    <cdr:sp macro="" textlink="">
      <cdr:nvSpPr>
        <cdr:cNvPr id="6" name="TextBox 5"/>
        <cdr:cNvSpPr txBox="1"/>
      </cdr:nvSpPr>
      <cdr:spPr>
        <a:xfrm xmlns:a="http://schemas.openxmlformats.org/drawingml/2006/main">
          <a:off x="3631549" y="2363838"/>
          <a:ext cx="343447" cy="37353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800" b="1" i="1" dirty="0">
              <a:solidFill>
                <a:srgbClr val="FF0000"/>
              </a:solidFill>
            </a:rPr>
            <a:t>x</a:t>
          </a:r>
          <a:r>
            <a:rPr lang="en-US" sz="1800" b="1" i="1" baseline="-25000" dirty="0">
              <a:solidFill>
                <a:srgbClr val="FF0000"/>
              </a:solidFill>
            </a:rPr>
            <a:t>1</a:t>
          </a:r>
          <a:endParaRPr lang="ru-RU" sz="1800" b="1" i="1" baseline="-25000" dirty="0">
            <a:solidFill>
              <a:srgbClr val="FF0000"/>
            </a:solidFill>
          </a:endParaRPr>
        </a:p>
      </cdr:txBody>
    </cdr:sp>
  </cdr:relSizeAnchor>
  <cdr:relSizeAnchor xmlns:cdr="http://schemas.openxmlformats.org/drawingml/2006/chartDrawing">
    <cdr:from>
      <cdr:x>0</cdr:x>
      <cdr:y>0.86311</cdr:y>
    </cdr:from>
    <cdr:to>
      <cdr:x>0.04131</cdr:x>
      <cdr:y>0.93583</cdr:y>
    </cdr:to>
    <cdr:sp macro="" textlink="">
      <cdr:nvSpPr>
        <cdr:cNvPr id="7" name="TextBox 6"/>
        <cdr:cNvSpPr txBox="1"/>
      </cdr:nvSpPr>
      <cdr:spPr>
        <a:xfrm xmlns:a="http://schemas.openxmlformats.org/drawingml/2006/main">
          <a:off x="0" y="3617294"/>
          <a:ext cx="277129" cy="30477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400" b="1" i="1">
              <a:solidFill>
                <a:srgbClr val="FF0000"/>
              </a:solidFill>
            </a:rPr>
            <a:t>f(x</a:t>
          </a:r>
          <a:r>
            <a:rPr lang="en-US" sz="1400" b="1" i="1" baseline="-25000">
              <a:solidFill>
                <a:srgbClr val="FF0000"/>
              </a:solidFill>
            </a:rPr>
            <a:t>1</a:t>
          </a:r>
          <a:r>
            <a:rPr lang="en-US" sz="1400" b="1" i="1">
              <a:solidFill>
                <a:srgbClr val="FF0000"/>
              </a:solidFill>
            </a:rPr>
            <a:t>)</a:t>
          </a:r>
          <a:endParaRPr lang="ru-RU" sz="1400" b="1" i="1">
            <a:solidFill>
              <a:srgbClr val="FF0000"/>
            </a:solidFill>
          </a:endParaRPr>
        </a:p>
      </cdr:txBody>
    </cdr:sp>
  </cdr:relSizeAnchor>
  <cdr:relSizeAnchor xmlns:cdr="http://schemas.openxmlformats.org/drawingml/2006/chartDrawing">
    <cdr:from>
      <cdr:x>0.61992</cdr:x>
      <cdr:y>0.61294</cdr:y>
    </cdr:from>
    <cdr:to>
      <cdr:x>0.66408</cdr:x>
      <cdr:y>0.71771</cdr:y>
    </cdr:to>
    <cdr:sp macro="" textlink="">
      <cdr:nvSpPr>
        <cdr:cNvPr id="8" name="TextBox 7"/>
        <cdr:cNvSpPr txBox="1"/>
      </cdr:nvSpPr>
      <cdr:spPr>
        <a:xfrm xmlns:a="http://schemas.openxmlformats.org/drawingml/2006/main">
          <a:off x="4821326" y="2030282"/>
          <a:ext cx="343447" cy="34704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800" b="1" i="1" dirty="0">
              <a:solidFill>
                <a:srgbClr val="FF0000"/>
              </a:solidFill>
            </a:rPr>
            <a:t>x</a:t>
          </a:r>
          <a:r>
            <a:rPr lang="en-US" sz="1800" b="1" i="1" baseline="-25000" dirty="0">
              <a:solidFill>
                <a:srgbClr val="FF0000"/>
              </a:solidFill>
            </a:rPr>
            <a:t>2</a:t>
          </a:r>
          <a:endParaRPr lang="ru-RU" sz="1800" b="1" i="1" baseline="-25000" dirty="0">
            <a:solidFill>
              <a:srgbClr val="FF0000"/>
            </a:solidFill>
          </a:endParaRPr>
        </a:p>
      </cdr:txBody>
    </cdr:sp>
  </cdr:relSizeAnchor>
  <cdr:relSizeAnchor xmlns:cdr="http://schemas.openxmlformats.org/drawingml/2006/chartDrawing">
    <cdr:from>
      <cdr:x>0.5057</cdr:x>
      <cdr:y>0.61087</cdr:y>
    </cdr:from>
    <cdr:to>
      <cdr:x>0.54986</cdr:x>
      <cdr:y>0.71249</cdr:y>
    </cdr:to>
    <cdr:sp macro="" textlink="">
      <cdr:nvSpPr>
        <cdr:cNvPr id="10" name="TextBox 9"/>
        <cdr:cNvSpPr txBox="1"/>
      </cdr:nvSpPr>
      <cdr:spPr>
        <a:xfrm xmlns:a="http://schemas.openxmlformats.org/drawingml/2006/main">
          <a:off x="3932967" y="2023417"/>
          <a:ext cx="343448" cy="33661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800" b="1" i="1" dirty="0">
              <a:solidFill>
                <a:srgbClr val="FF0000"/>
              </a:solidFill>
            </a:rPr>
            <a:t>a</a:t>
          </a:r>
          <a:endParaRPr lang="ru-RU" sz="1800" b="1" i="1" baseline="30000" dirty="0">
            <a:solidFill>
              <a:srgbClr val="FF0000"/>
            </a:solidFill>
          </a:endParaRPr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0.1712</cdr:x>
      <cdr:y>0.92191</cdr:y>
    </cdr:from>
    <cdr:to>
      <cdr:x>0.2128</cdr:x>
      <cdr:y>1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019176" y="3486150"/>
          <a:ext cx="247650" cy="29527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800" b="1" i="1"/>
            <a:t>a</a:t>
          </a:r>
          <a:endParaRPr lang="ru-RU" sz="1800" b="1" i="1"/>
        </a:p>
      </cdr:txBody>
    </cdr:sp>
  </cdr:relSizeAnchor>
  <cdr:relSizeAnchor xmlns:cdr="http://schemas.openxmlformats.org/drawingml/2006/chartDrawing">
    <cdr:from>
      <cdr:x>0.7952</cdr:x>
      <cdr:y>0.92191</cdr:y>
    </cdr:from>
    <cdr:to>
      <cdr:x>0.8368</cdr:x>
      <cdr:y>1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4733926" y="3486150"/>
          <a:ext cx="247650" cy="29527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800" b="1" i="1"/>
            <a:t>b</a:t>
          </a:r>
          <a:endParaRPr lang="ru-RU" sz="1800" b="1" i="1"/>
        </a:p>
      </cdr:txBody>
    </cdr:sp>
  </cdr:relSizeAnchor>
  <cdr:relSizeAnchor xmlns:cdr="http://schemas.openxmlformats.org/drawingml/2006/chartDrawing">
    <cdr:from>
      <cdr:x>0.6144</cdr:x>
      <cdr:y>0.9068</cdr:y>
    </cdr:from>
    <cdr:to>
      <cdr:x>0.656</cdr:x>
      <cdr:y>1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3657601" y="3429000"/>
          <a:ext cx="247650" cy="35242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800" b="1" i="1">
              <a:solidFill>
                <a:srgbClr val="FF0000"/>
              </a:solidFill>
            </a:rPr>
            <a:t>x</a:t>
          </a:r>
          <a:endParaRPr lang="ru-RU" sz="1800" b="1" i="1">
            <a:solidFill>
              <a:srgbClr val="FF0000"/>
            </a:solidFill>
          </a:endParaRPr>
        </a:p>
      </cdr:txBody>
    </cdr:sp>
  </cdr:relSizeAnchor>
  <cdr:relSizeAnchor xmlns:cdr="http://schemas.openxmlformats.org/drawingml/2006/chartDrawing">
    <cdr:from>
      <cdr:x>0.4</cdr:x>
      <cdr:y>0.9068</cdr:y>
    </cdr:from>
    <cdr:to>
      <cdr:x>0.4416</cdr:x>
      <cdr:y>1</cdr:y>
    </cdr:to>
    <cdr:sp macro="" textlink="">
      <cdr:nvSpPr>
        <cdr:cNvPr id="5" name="TextBox 4"/>
        <cdr:cNvSpPr txBox="1"/>
      </cdr:nvSpPr>
      <cdr:spPr>
        <a:xfrm xmlns:a="http://schemas.openxmlformats.org/drawingml/2006/main">
          <a:off x="2381251" y="3429000"/>
          <a:ext cx="247650" cy="35242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800" b="1" i="1">
              <a:solidFill>
                <a:srgbClr val="FF0000"/>
              </a:solidFill>
            </a:rPr>
            <a:t>x</a:t>
          </a:r>
          <a:r>
            <a:rPr lang="en-US" sz="1800" b="1" i="1" baseline="-25000">
              <a:solidFill>
                <a:srgbClr val="FF0000"/>
              </a:solidFill>
            </a:rPr>
            <a:t>1</a:t>
          </a:r>
          <a:endParaRPr lang="ru-RU" sz="1800" b="1" i="1" baseline="-25000">
            <a:solidFill>
              <a:srgbClr val="FF0000"/>
            </a:solidFill>
          </a:endParaRPr>
        </a:p>
      </cdr:txBody>
    </cdr:sp>
  </cdr:relSizeAnchor>
  <cdr:relSizeAnchor xmlns:cdr="http://schemas.openxmlformats.org/drawingml/2006/chartDrawing">
    <cdr:from>
      <cdr:x>0.5184</cdr:x>
      <cdr:y>0.9068</cdr:y>
    </cdr:from>
    <cdr:to>
      <cdr:x>0.56</cdr:x>
      <cdr:y>1</cdr:y>
    </cdr:to>
    <cdr:sp macro="" textlink="">
      <cdr:nvSpPr>
        <cdr:cNvPr id="6" name="TextBox 5"/>
        <cdr:cNvSpPr txBox="1"/>
      </cdr:nvSpPr>
      <cdr:spPr>
        <a:xfrm xmlns:a="http://schemas.openxmlformats.org/drawingml/2006/main">
          <a:off x="3086101" y="3429000"/>
          <a:ext cx="247650" cy="35242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800" b="1" i="1">
              <a:solidFill>
                <a:srgbClr val="FF0000"/>
              </a:solidFill>
            </a:rPr>
            <a:t>x</a:t>
          </a:r>
          <a:r>
            <a:rPr lang="en-US" sz="1800" b="1" i="1" baseline="-25000">
              <a:solidFill>
                <a:srgbClr val="FF0000"/>
              </a:solidFill>
            </a:rPr>
            <a:t>2</a:t>
          </a:r>
          <a:endParaRPr lang="ru-RU" sz="1800" b="1" i="1" baseline="-25000">
            <a:solidFill>
              <a:srgbClr val="FF0000"/>
            </a:solidFill>
          </a:endParaRPr>
        </a:p>
      </cdr:txBody>
    </cdr:sp>
  </cdr:relSizeAnchor>
  <cdr:relSizeAnchor xmlns:cdr="http://schemas.openxmlformats.org/drawingml/2006/chartDrawing">
    <cdr:from>
      <cdr:x>0.57234</cdr:x>
      <cdr:y>0.9068</cdr:y>
    </cdr:from>
    <cdr:to>
      <cdr:x>0.61394</cdr:x>
      <cdr:y>1</cdr:y>
    </cdr:to>
    <cdr:sp macro="" textlink="">
      <cdr:nvSpPr>
        <cdr:cNvPr id="7" name="TextBox 6"/>
        <cdr:cNvSpPr txBox="1"/>
      </cdr:nvSpPr>
      <cdr:spPr>
        <a:xfrm xmlns:a="http://schemas.openxmlformats.org/drawingml/2006/main">
          <a:off x="3407229" y="3429000"/>
          <a:ext cx="247650" cy="35242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800" b="1" i="1">
              <a:solidFill>
                <a:srgbClr val="FF0000"/>
              </a:solidFill>
            </a:rPr>
            <a:t>x</a:t>
          </a:r>
          <a:r>
            <a:rPr lang="en-US" sz="1800" b="1" i="1" baseline="-25000">
              <a:solidFill>
                <a:srgbClr val="FF0000"/>
              </a:solidFill>
            </a:rPr>
            <a:t>3</a:t>
          </a:r>
          <a:endParaRPr lang="ru-RU" sz="1800" b="1" i="1" baseline="-25000">
            <a:solidFill>
              <a:srgbClr val="FF0000"/>
            </a:solidFill>
          </a:endParaRPr>
        </a:p>
      </cdr:txBody>
    </cdr:sp>
  </cdr:relSizeAnchor>
  <cdr:relSizeAnchor xmlns:cdr="http://schemas.openxmlformats.org/drawingml/2006/chartDrawing">
    <cdr:from>
      <cdr:x>0.1504</cdr:x>
      <cdr:y>0.45052</cdr:y>
    </cdr:from>
    <cdr:to>
      <cdr:x>0.23131</cdr:x>
      <cdr:y>0.54372</cdr:y>
    </cdr:to>
    <cdr:sp macro="" textlink="">
      <cdr:nvSpPr>
        <cdr:cNvPr id="8" name="TextBox 7"/>
        <cdr:cNvSpPr txBox="1"/>
      </cdr:nvSpPr>
      <cdr:spPr>
        <a:xfrm xmlns:a="http://schemas.openxmlformats.org/drawingml/2006/main">
          <a:off x="895351" y="1703615"/>
          <a:ext cx="481692" cy="35242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800" b="1" i="1">
              <a:solidFill>
                <a:srgbClr val="FF0000"/>
              </a:solidFill>
            </a:rPr>
            <a:t>g(a</a:t>
          </a:r>
          <a:r>
            <a:rPr lang="en-US" sz="1800" b="1" i="1" baseline="0">
              <a:solidFill>
                <a:srgbClr val="FF0000"/>
              </a:solidFill>
            </a:rPr>
            <a:t>)</a:t>
          </a:r>
          <a:endParaRPr lang="ru-RU" sz="1800" b="1" i="1" baseline="0">
            <a:solidFill>
              <a:srgbClr val="FF0000"/>
            </a:solidFill>
          </a:endParaRPr>
        </a:p>
      </cdr:txBody>
    </cdr:sp>
  </cdr:relSizeAnchor>
  <cdr:relSizeAnchor xmlns:cdr="http://schemas.openxmlformats.org/drawingml/2006/chartDrawing">
    <cdr:from>
      <cdr:x>0.34813</cdr:x>
      <cdr:y>0.33483</cdr:y>
    </cdr:from>
    <cdr:to>
      <cdr:x>0.42904</cdr:x>
      <cdr:y>0.42803</cdr:y>
    </cdr:to>
    <cdr:sp macro="" textlink="">
      <cdr:nvSpPr>
        <cdr:cNvPr id="9" name="TextBox 8"/>
        <cdr:cNvSpPr txBox="1"/>
      </cdr:nvSpPr>
      <cdr:spPr>
        <a:xfrm xmlns:a="http://schemas.openxmlformats.org/drawingml/2006/main">
          <a:off x="2064987" y="1266145"/>
          <a:ext cx="479958" cy="35242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800" b="1" i="1">
              <a:solidFill>
                <a:srgbClr val="FF0000"/>
              </a:solidFill>
            </a:rPr>
            <a:t>g(x</a:t>
          </a:r>
          <a:r>
            <a:rPr lang="en-US" sz="1800" b="1" i="1" baseline="-25000">
              <a:solidFill>
                <a:srgbClr val="FF0000"/>
              </a:solidFill>
            </a:rPr>
            <a:t>1</a:t>
          </a:r>
          <a:r>
            <a:rPr lang="en-US" sz="1800" b="1" i="1" baseline="0">
              <a:solidFill>
                <a:srgbClr val="FF0000"/>
              </a:solidFill>
            </a:rPr>
            <a:t>)</a:t>
          </a:r>
          <a:endParaRPr lang="ru-RU" sz="1800" b="1" i="1" baseline="0">
            <a:solidFill>
              <a:srgbClr val="FF0000"/>
            </a:solidFill>
          </a:endParaRPr>
        </a:p>
      </cdr:txBody>
    </cdr:sp>
  </cdr:relSizeAnchor>
  <cdr:relSizeAnchor xmlns:cdr="http://schemas.openxmlformats.org/drawingml/2006/chartDrawing">
    <cdr:from>
      <cdr:x>0.45548</cdr:x>
      <cdr:y>0.28958</cdr:y>
    </cdr:from>
    <cdr:to>
      <cdr:x>0.53639</cdr:x>
      <cdr:y>0.38278</cdr:y>
    </cdr:to>
    <cdr:sp macro="" textlink="">
      <cdr:nvSpPr>
        <cdr:cNvPr id="10" name="TextBox 9"/>
        <cdr:cNvSpPr txBox="1"/>
      </cdr:nvSpPr>
      <cdr:spPr>
        <a:xfrm xmlns:a="http://schemas.openxmlformats.org/drawingml/2006/main">
          <a:off x="2701752" y="1095036"/>
          <a:ext cx="479958" cy="35242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800" b="1" i="1">
              <a:solidFill>
                <a:srgbClr val="FF0000"/>
              </a:solidFill>
            </a:rPr>
            <a:t>g(x</a:t>
          </a:r>
          <a:r>
            <a:rPr lang="en-US" sz="1800" b="1" i="1" baseline="-25000">
              <a:solidFill>
                <a:srgbClr val="FF0000"/>
              </a:solidFill>
            </a:rPr>
            <a:t>2</a:t>
          </a:r>
          <a:r>
            <a:rPr lang="en-US" sz="1800" b="1" i="1" baseline="0">
              <a:solidFill>
                <a:srgbClr val="FF0000"/>
              </a:solidFill>
            </a:rPr>
            <a:t>)</a:t>
          </a:r>
          <a:endParaRPr lang="ru-RU" sz="1800" b="1" i="1" baseline="0">
            <a:solidFill>
              <a:srgbClr val="FF0000"/>
            </a:solidFill>
          </a:endParaRPr>
        </a:p>
      </cdr:txBody>
    </cdr:sp>
  </cdr:relSizeAnchor>
  <cdr:relSizeAnchor xmlns:cdr="http://schemas.openxmlformats.org/drawingml/2006/chartDrawing">
    <cdr:from>
      <cdr:x>0.77063</cdr:x>
      <cdr:y>0.19234</cdr:y>
    </cdr:from>
    <cdr:to>
      <cdr:x>0.85155</cdr:x>
      <cdr:y>0.28553</cdr:y>
    </cdr:to>
    <cdr:sp macro="" textlink="">
      <cdr:nvSpPr>
        <cdr:cNvPr id="11" name="TextBox 10"/>
        <cdr:cNvSpPr txBox="1"/>
      </cdr:nvSpPr>
      <cdr:spPr>
        <a:xfrm xmlns:a="http://schemas.openxmlformats.org/drawingml/2006/main">
          <a:off x="4571159" y="727303"/>
          <a:ext cx="479958" cy="35242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800" b="1" i="1">
              <a:solidFill>
                <a:srgbClr val="FF0000"/>
              </a:solidFill>
            </a:rPr>
            <a:t>g(b</a:t>
          </a:r>
          <a:r>
            <a:rPr lang="en-US" sz="1800" b="1" i="1" baseline="0">
              <a:solidFill>
                <a:srgbClr val="FF0000"/>
              </a:solidFill>
            </a:rPr>
            <a:t>)</a:t>
          </a:r>
          <a:endParaRPr lang="ru-RU" sz="1800" b="1" i="1" baseline="0">
            <a:solidFill>
              <a:srgbClr val="FF0000"/>
            </a:solidFill>
          </a:endParaRPr>
        </a:p>
      </cdr:txBody>
    </cdr:sp>
  </cdr:relSizeAnchor>
  <cdr:relSizeAnchor xmlns:cdr="http://schemas.openxmlformats.org/drawingml/2006/chartDrawing">
    <cdr:from>
      <cdr:x>0.86196</cdr:x>
      <cdr:y>0.14353</cdr:y>
    </cdr:from>
    <cdr:to>
      <cdr:x>0.98254</cdr:x>
      <cdr:y>0.23673</cdr:y>
    </cdr:to>
    <cdr:sp macro="" textlink="">
      <cdr:nvSpPr>
        <cdr:cNvPr id="12" name="TextBox 11"/>
        <cdr:cNvSpPr txBox="1"/>
      </cdr:nvSpPr>
      <cdr:spPr>
        <a:xfrm xmlns:a="http://schemas.openxmlformats.org/drawingml/2006/main" rot="20885147">
          <a:off x="5112894" y="542756"/>
          <a:ext cx="715216" cy="35242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800" b="1" i="1">
              <a:solidFill>
                <a:sysClr val="windowText" lastClr="000000"/>
              </a:solidFill>
            </a:rPr>
            <a:t>f = g(x</a:t>
          </a:r>
          <a:r>
            <a:rPr lang="en-US" sz="1800" b="1" i="1" baseline="0">
              <a:solidFill>
                <a:sysClr val="windowText" lastClr="000000"/>
              </a:solidFill>
            </a:rPr>
            <a:t>)</a:t>
          </a:r>
          <a:endParaRPr lang="ru-RU" sz="1800" b="1" i="1" baseline="0">
            <a:solidFill>
              <a:sysClr val="windowText" lastClr="000000"/>
            </a:solidFill>
          </a:endParaRPr>
        </a:p>
      </cdr:txBody>
    </cdr:sp>
  </cdr:relSizeAnchor>
  <cdr:relSizeAnchor xmlns:cdr="http://schemas.openxmlformats.org/drawingml/2006/chartDrawing">
    <cdr:from>
      <cdr:x>0.82583</cdr:x>
      <cdr:y>0.02632</cdr:y>
    </cdr:from>
    <cdr:to>
      <cdr:x>0.90675</cdr:x>
      <cdr:y>0.11952</cdr:y>
    </cdr:to>
    <cdr:sp macro="" textlink="">
      <cdr:nvSpPr>
        <cdr:cNvPr id="13" name="TextBox 12"/>
        <cdr:cNvSpPr txBox="1"/>
      </cdr:nvSpPr>
      <cdr:spPr>
        <a:xfrm xmlns:a="http://schemas.openxmlformats.org/drawingml/2006/main" rot="19706489">
          <a:off x="4898581" y="99537"/>
          <a:ext cx="479958" cy="35242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800" b="1" i="1">
              <a:solidFill>
                <a:sysClr val="windowText" lastClr="000000"/>
              </a:solidFill>
            </a:rPr>
            <a:t>y = x</a:t>
          </a:r>
          <a:endParaRPr lang="ru-RU" sz="1800" b="1" i="1" baseline="0">
            <a:solidFill>
              <a:sysClr val="windowText" lastClr="000000"/>
            </a:solidFill>
          </a:endParaRPr>
        </a:p>
      </cdr:txBody>
    </cdr:sp>
  </cdr:relSizeAnchor>
  <cdr:relSizeAnchor xmlns:cdr="http://schemas.openxmlformats.org/drawingml/2006/chartDrawing">
    <cdr:from>
      <cdr:x>0.53777</cdr:x>
      <cdr:y>0.27069</cdr:y>
    </cdr:from>
    <cdr:to>
      <cdr:x>0.61869</cdr:x>
      <cdr:y>0.36389</cdr:y>
    </cdr:to>
    <cdr:sp macro="" textlink="">
      <cdr:nvSpPr>
        <cdr:cNvPr id="14" name="TextBox 13"/>
        <cdr:cNvSpPr txBox="1"/>
      </cdr:nvSpPr>
      <cdr:spPr>
        <a:xfrm xmlns:a="http://schemas.openxmlformats.org/drawingml/2006/main">
          <a:off x="3189908" y="1023598"/>
          <a:ext cx="479958" cy="35242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800" b="1" i="1">
              <a:solidFill>
                <a:srgbClr val="FF0000"/>
              </a:solidFill>
            </a:rPr>
            <a:t>g(x</a:t>
          </a:r>
          <a:r>
            <a:rPr lang="en-US" sz="1800" b="1" i="1" baseline="-25000">
              <a:solidFill>
                <a:srgbClr val="FF0000"/>
              </a:solidFill>
            </a:rPr>
            <a:t>3</a:t>
          </a:r>
          <a:r>
            <a:rPr lang="en-US" sz="1800" b="1" i="1" baseline="0">
              <a:solidFill>
                <a:srgbClr val="FF0000"/>
              </a:solidFill>
            </a:rPr>
            <a:t>)</a:t>
          </a:r>
          <a:endParaRPr lang="ru-RU" sz="1800" b="1" i="1" baseline="0">
            <a:solidFill>
              <a:srgbClr val="FF0000"/>
            </a:solidFill>
          </a:endParaRPr>
        </a:p>
      </cdr:txBody>
    </cdr:sp>
  </cdr:relSizeAnchor>
  <cdr:relSizeAnchor xmlns:cdr="http://schemas.openxmlformats.org/drawingml/2006/chartDrawing">
    <cdr:from>
      <cdr:x>0.57507</cdr:x>
      <cdr:y>0.89263</cdr:y>
    </cdr:from>
    <cdr:to>
      <cdr:x>0.65636</cdr:x>
      <cdr:y>0.93671</cdr:y>
    </cdr:to>
    <cdr:sp macro="" textlink="">
      <cdr:nvSpPr>
        <cdr:cNvPr id="15" name="Овал 14"/>
        <cdr:cNvSpPr/>
      </cdr:nvSpPr>
      <cdr:spPr>
        <a:xfrm xmlns:a="http://schemas.openxmlformats.org/drawingml/2006/main">
          <a:off x="3411140" y="3375421"/>
          <a:ext cx="482203" cy="166688"/>
        </a:xfrm>
        <a:prstGeom xmlns:a="http://schemas.openxmlformats.org/drawingml/2006/main" prst="ellipse">
          <a:avLst/>
        </a:prstGeom>
        <a:noFill xmlns:a="http://schemas.openxmlformats.org/drawingml/2006/main"/>
        <a:ln xmlns:a="http://schemas.openxmlformats.org/drawingml/2006/main" w="6350">
          <a:prstDash val="dash"/>
        </a:ln>
      </cdr:spPr>
      <cdr:style>
        <a:lnRef xmlns:a="http://schemas.openxmlformats.org/drawingml/2006/main" idx="2">
          <a:schemeClr val="dk1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0.64871</cdr:x>
      <cdr:y>0.75</cdr:y>
    </cdr:from>
    <cdr:to>
      <cdr:x>0.83945</cdr:x>
      <cdr:y>0.84783</cdr:y>
    </cdr:to>
    <cdr:sp macro="" textlink="">
      <cdr:nvSpPr>
        <cdr:cNvPr id="16" name="TextBox 15"/>
        <cdr:cNvSpPr txBox="1"/>
      </cdr:nvSpPr>
      <cdr:spPr>
        <a:xfrm xmlns:a="http://schemas.openxmlformats.org/drawingml/2006/main">
          <a:off x="5091667" y="2592289"/>
          <a:ext cx="1497065" cy="33813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800" b="1" i="0" dirty="0"/>
            <a:t>|x - </a:t>
          </a:r>
          <a:r>
            <a:rPr lang="en-US" sz="1800" b="1" i="0" dirty="0" err="1"/>
            <a:t>x</a:t>
          </a:r>
          <a:r>
            <a:rPr lang="en-US" sz="1800" b="1" i="0" baseline="-25000" dirty="0" err="1"/>
            <a:t>n</a:t>
          </a:r>
          <a:r>
            <a:rPr lang="en-US" sz="1800" b="1" i="0" dirty="0"/>
            <a:t>| ≤ ɛ</a:t>
          </a:r>
          <a:endParaRPr lang="ru-RU" sz="1800" b="1" i="0" dirty="0"/>
        </a:p>
      </cdr:txBody>
    </cdr:sp>
  </cdr:relSizeAnchor>
  <cdr:relSizeAnchor xmlns:cdr="http://schemas.openxmlformats.org/drawingml/2006/chartDrawing">
    <cdr:from>
      <cdr:x>0.64446</cdr:x>
      <cdr:y>0.87464</cdr:y>
    </cdr:from>
    <cdr:to>
      <cdr:x>0.72086</cdr:x>
      <cdr:y>0.89909</cdr:y>
    </cdr:to>
    <cdr:cxnSp macro="">
      <cdr:nvCxnSpPr>
        <cdr:cNvPr id="20" name="Прямая соединительная линия 19">
          <a:extLst xmlns:a="http://schemas.openxmlformats.org/drawingml/2006/main">
            <a:ext uri="{FF2B5EF4-FFF2-40B4-BE49-F238E27FC236}">
              <a16:creationId xmlns:a16="http://schemas.microsoft.com/office/drawing/2014/main" id="{306DE31C-9CA0-4CA4-AEC2-3EB80C5FFBE0}"/>
            </a:ext>
          </a:extLst>
        </cdr:cNvPr>
        <cdr:cNvCxnSpPr>
          <a:stCxn xmlns:a="http://schemas.openxmlformats.org/drawingml/2006/main" id="15" idx="7"/>
          <a:endCxn xmlns:a="http://schemas.openxmlformats.org/drawingml/2006/main" id="21" idx="4"/>
        </cdr:cNvCxnSpPr>
      </cdr:nvCxnSpPr>
      <cdr:spPr>
        <a:xfrm xmlns:a="http://schemas.openxmlformats.org/drawingml/2006/main" flipV="1">
          <a:off x="3836538" y="3307386"/>
          <a:ext cx="454842" cy="92446"/>
        </a:xfrm>
        <a:prstGeom xmlns:a="http://schemas.openxmlformats.org/drawingml/2006/main" prst="line">
          <a:avLst/>
        </a:prstGeom>
        <a:ln xmlns:a="http://schemas.openxmlformats.org/drawingml/2006/main">
          <a:prstDash val="dash"/>
        </a:ln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0.62451</cdr:x>
      <cdr:y>0.75184</cdr:y>
    </cdr:from>
    <cdr:to>
      <cdr:x>0.81721</cdr:x>
      <cdr:y>0.87464</cdr:y>
    </cdr:to>
    <cdr:sp macro="" textlink="">
      <cdr:nvSpPr>
        <cdr:cNvPr id="21" name="Овал 20"/>
        <cdr:cNvSpPr/>
      </cdr:nvSpPr>
      <cdr:spPr>
        <a:xfrm xmlns:a="http://schemas.openxmlformats.org/drawingml/2006/main">
          <a:off x="3717815" y="2843042"/>
          <a:ext cx="1147130" cy="464344"/>
        </a:xfrm>
        <a:prstGeom xmlns:a="http://schemas.openxmlformats.org/drawingml/2006/main" prst="ellipse">
          <a:avLst/>
        </a:prstGeom>
        <a:noFill xmlns:a="http://schemas.openxmlformats.org/drawingml/2006/main"/>
        <a:ln xmlns:a="http://schemas.openxmlformats.org/drawingml/2006/main" w="6350">
          <a:prstDash val="dash"/>
        </a:ln>
      </cdr:spPr>
      <cdr:style>
        <a:lnRef xmlns:a="http://schemas.openxmlformats.org/drawingml/2006/main" idx="2">
          <a:schemeClr val="dk1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ru-RU"/>
        </a:p>
      </cdr:txBody>
    </cdr:sp>
  </cdr:relSizeAnchor>
</c:userShapes>
</file>

<file path=ppt/drawings/drawing5.xml><?xml version="1.0" encoding="utf-8"?>
<c:userShapes xmlns:c="http://schemas.openxmlformats.org/drawingml/2006/chart">
  <cdr:relSizeAnchor xmlns:cdr="http://schemas.openxmlformats.org/drawingml/2006/chartDrawing">
    <cdr:from>
      <cdr:x>0.05759</cdr:x>
      <cdr:y>0.71664</cdr:y>
    </cdr:from>
    <cdr:to>
      <cdr:x>0.10175</cdr:x>
      <cdr:y>0.84318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456172" y="1893171"/>
          <a:ext cx="349793" cy="33427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800" b="1" i="1" dirty="0"/>
            <a:t>a</a:t>
          </a:r>
          <a:endParaRPr lang="ru-RU" sz="1800" b="1" i="1" dirty="0"/>
        </a:p>
      </cdr:txBody>
    </cdr:sp>
  </cdr:relSizeAnchor>
  <cdr:relSizeAnchor xmlns:cdr="http://schemas.openxmlformats.org/drawingml/2006/chartDrawing">
    <cdr:from>
      <cdr:x>0.76507</cdr:x>
      <cdr:y>0.71664</cdr:y>
    </cdr:from>
    <cdr:to>
      <cdr:x>0.80923</cdr:x>
      <cdr:y>0.83637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6060142" y="1893171"/>
          <a:ext cx="349792" cy="31628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800" b="1" i="1" dirty="0"/>
            <a:t>b</a:t>
          </a:r>
          <a:endParaRPr lang="ru-RU" sz="1800" b="1" i="1" dirty="0"/>
        </a:p>
      </cdr:txBody>
    </cdr:sp>
  </cdr:relSizeAnchor>
  <cdr:relSizeAnchor xmlns:cdr="http://schemas.openxmlformats.org/drawingml/2006/chartDrawing">
    <cdr:from>
      <cdr:x>0.43201</cdr:x>
      <cdr:y>0.05227</cdr:y>
    </cdr:from>
    <cdr:to>
      <cdr:x>0.97025</cdr:x>
      <cdr:y>0.87273</cdr:y>
    </cdr:to>
    <cdr:cxnSp macro="">
      <cdr:nvCxnSpPr>
        <cdr:cNvPr id="7" name="Прямая соединительная линия 6">
          <a:extLst xmlns:a="http://schemas.openxmlformats.org/drawingml/2006/main">
            <a:ext uri="{FF2B5EF4-FFF2-40B4-BE49-F238E27FC236}">
              <a16:creationId xmlns:a16="http://schemas.microsoft.com/office/drawing/2014/main" id="{5F5EF432-BBD2-4DC4-B14C-6CC54219B658}"/>
            </a:ext>
          </a:extLst>
        </cdr:cNvPr>
        <cdr:cNvCxnSpPr/>
      </cdr:nvCxnSpPr>
      <cdr:spPr>
        <a:xfrm xmlns:a="http://schemas.openxmlformats.org/drawingml/2006/main" flipH="1">
          <a:off x="2905127" y="219075"/>
          <a:ext cx="3619498" cy="3438525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0.44932</cdr:x>
      <cdr:y>0.70962</cdr:y>
    </cdr:from>
    <cdr:to>
      <cdr:x>0.44932</cdr:x>
      <cdr:y>0.84948</cdr:y>
    </cdr:to>
    <cdr:cxnSp macro="">
      <cdr:nvCxnSpPr>
        <cdr:cNvPr id="22" name="Прямая соединительная линия 21">
          <a:extLst xmlns:a="http://schemas.openxmlformats.org/drawingml/2006/main">
            <a:ext uri="{FF2B5EF4-FFF2-40B4-BE49-F238E27FC236}">
              <a16:creationId xmlns:a16="http://schemas.microsoft.com/office/drawing/2014/main" id="{72FE95D8-F9A0-4C54-AD07-6E571AFD335A}"/>
            </a:ext>
          </a:extLst>
        </cdr:cNvPr>
        <cdr:cNvCxnSpPr/>
      </cdr:nvCxnSpPr>
      <cdr:spPr>
        <a:xfrm xmlns:a="http://schemas.openxmlformats.org/drawingml/2006/main">
          <a:off x="3014296" y="2973998"/>
          <a:ext cx="0" cy="586154"/>
        </a:xfrm>
        <a:prstGeom xmlns:a="http://schemas.openxmlformats.org/drawingml/2006/main" prst="line">
          <a:avLst/>
        </a:prstGeom>
        <a:ln xmlns:a="http://schemas.openxmlformats.org/drawingml/2006/main" w="12700">
          <a:prstDash val="dash"/>
        </a:ln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0.24184</cdr:x>
      <cdr:y>0.59979</cdr:y>
    </cdr:from>
    <cdr:to>
      <cdr:x>0.5803</cdr:x>
      <cdr:y>0.87281</cdr:y>
    </cdr:to>
    <cdr:cxnSp macro="">
      <cdr:nvCxnSpPr>
        <cdr:cNvPr id="25" name="Прямая соединительная линия 24">
          <a:extLst xmlns:a="http://schemas.openxmlformats.org/drawingml/2006/main">
            <a:ext uri="{FF2B5EF4-FFF2-40B4-BE49-F238E27FC236}">
              <a16:creationId xmlns:a16="http://schemas.microsoft.com/office/drawing/2014/main" id="{501F2E70-DAAA-442E-B919-E69761BACBF3}"/>
            </a:ext>
          </a:extLst>
        </cdr:cNvPr>
        <cdr:cNvCxnSpPr/>
      </cdr:nvCxnSpPr>
      <cdr:spPr>
        <a:xfrm xmlns:a="http://schemas.openxmlformats.org/drawingml/2006/main" flipH="1">
          <a:off x="1628570" y="2513734"/>
          <a:ext cx="2279278" cy="1144194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0.27074</cdr:x>
      <cdr:y>0.81777</cdr:y>
    </cdr:from>
    <cdr:to>
      <cdr:x>0.27094</cdr:x>
      <cdr:y>0.85162</cdr:y>
    </cdr:to>
    <cdr:cxnSp macro="">
      <cdr:nvCxnSpPr>
        <cdr:cNvPr id="34" name="Прямая соединительная линия 33">
          <a:extLst xmlns:a="http://schemas.openxmlformats.org/drawingml/2006/main">
            <a:ext uri="{FF2B5EF4-FFF2-40B4-BE49-F238E27FC236}">
              <a16:creationId xmlns:a16="http://schemas.microsoft.com/office/drawing/2014/main" id="{D1ECC36C-9878-402D-AF01-4A717D6A2334}"/>
            </a:ext>
          </a:extLst>
        </cdr:cNvPr>
        <cdr:cNvCxnSpPr/>
      </cdr:nvCxnSpPr>
      <cdr:spPr>
        <a:xfrm xmlns:a="http://schemas.openxmlformats.org/drawingml/2006/main" flipH="1">
          <a:off x="1820635" y="3427256"/>
          <a:ext cx="1362" cy="141898"/>
        </a:xfrm>
        <a:prstGeom xmlns:a="http://schemas.openxmlformats.org/drawingml/2006/main" prst="line">
          <a:avLst/>
        </a:prstGeom>
        <a:ln xmlns:a="http://schemas.openxmlformats.org/drawingml/2006/main" w="12700">
          <a:prstDash val="dash"/>
        </a:ln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0.07966</cdr:x>
      <cdr:y>0.84958</cdr:y>
    </cdr:from>
    <cdr:to>
      <cdr:x>0.07972</cdr:x>
      <cdr:y>0.89318</cdr:y>
    </cdr:to>
    <cdr:cxnSp macro="">
      <cdr:nvCxnSpPr>
        <cdr:cNvPr id="39" name="Прямая соединительная линия 38">
          <a:extLst xmlns:a="http://schemas.openxmlformats.org/drawingml/2006/main">
            <a:ext uri="{FF2B5EF4-FFF2-40B4-BE49-F238E27FC236}">
              <a16:creationId xmlns:a16="http://schemas.microsoft.com/office/drawing/2014/main" id="{6068EFAE-19A4-48ED-A2DF-6B71228ABA36}"/>
            </a:ext>
          </a:extLst>
        </cdr:cNvPr>
        <cdr:cNvCxnSpPr/>
      </cdr:nvCxnSpPr>
      <cdr:spPr>
        <a:xfrm xmlns:a="http://schemas.openxmlformats.org/drawingml/2006/main" flipH="1">
          <a:off x="537411" y="3560606"/>
          <a:ext cx="470" cy="182719"/>
        </a:xfrm>
        <a:prstGeom xmlns:a="http://schemas.openxmlformats.org/drawingml/2006/main" prst="line">
          <a:avLst/>
        </a:prstGeom>
        <a:ln xmlns:a="http://schemas.openxmlformats.org/drawingml/2006/main" w="12700">
          <a:prstDash val="dash"/>
        </a:ln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0.81072</cdr:x>
      <cdr:y>0.81361</cdr:y>
    </cdr:from>
    <cdr:to>
      <cdr:x>0.85488</cdr:x>
      <cdr:y>0.94161</cdr:y>
    </cdr:to>
    <cdr:sp macro="" textlink="">
      <cdr:nvSpPr>
        <cdr:cNvPr id="44" name="TextBox 43"/>
        <cdr:cNvSpPr txBox="1"/>
      </cdr:nvSpPr>
      <cdr:spPr>
        <a:xfrm xmlns:a="http://schemas.openxmlformats.org/drawingml/2006/main">
          <a:off x="6421737" y="2149334"/>
          <a:ext cx="349792" cy="33813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800" b="1" i="1" dirty="0">
              <a:solidFill>
                <a:srgbClr val="FF0000"/>
              </a:solidFill>
            </a:rPr>
            <a:t>x</a:t>
          </a:r>
          <a:r>
            <a:rPr lang="en-US" sz="1800" b="1" i="1" baseline="-25000" dirty="0">
              <a:solidFill>
                <a:srgbClr val="FF0000"/>
              </a:solidFill>
            </a:rPr>
            <a:t>0</a:t>
          </a:r>
          <a:endParaRPr lang="ru-RU" sz="1800" b="1" i="1" baseline="-25000" dirty="0">
            <a:solidFill>
              <a:srgbClr val="FF0000"/>
            </a:solidFill>
          </a:endParaRPr>
        </a:p>
      </cdr:txBody>
    </cdr:sp>
  </cdr:relSizeAnchor>
  <cdr:relSizeAnchor xmlns:cdr="http://schemas.openxmlformats.org/drawingml/2006/chartDrawing">
    <cdr:from>
      <cdr:x>0.44245</cdr:x>
      <cdr:y>0.81589</cdr:y>
    </cdr:from>
    <cdr:to>
      <cdr:x>0.48661</cdr:x>
      <cdr:y>0.94389</cdr:y>
    </cdr:to>
    <cdr:sp macro="" textlink="">
      <cdr:nvSpPr>
        <cdr:cNvPr id="45" name="TextBox 44"/>
        <cdr:cNvSpPr txBox="1"/>
      </cdr:nvSpPr>
      <cdr:spPr>
        <a:xfrm xmlns:a="http://schemas.openxmlformats.org/drawingml/2006/main">
          <a:off x="3504659" y="2155356"/>
          <a:ext cx="349793" cy="33813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800" b="1" i="1" dirty="0">
              <a:solidFill>
                <a:srgbClr val="FF0000"/>
              </a:solidFill>
            </a:rPr>
            <a:t>x</a:t>
          </a:r>
          <a:r>
            <a:rPr lang="en-US" sz="1800" b="1" i="1" baseline="-25000" dirty="0">
              <a:solidFill>
                <a:srgbClr val="FF0000"/>
              </a:solidFill>
            </a:rPr>
            <a:t>1</a:t>
          </a:r>
          <a:endParaRPr lang="ru-RU" sz="1800" b="1" i="1" baseline="-25000" dirty="0">
            <a:solidFill>
              <a:srgbClr val="FF0000"/>
            </a:solidFill>
          </a:endParaRPr>
        </a:p>
      </cdr:txBody>
    </cdr:sp>
  </cdr:relSizeAnchor>
  <cdr:relSizeAnchor xmlns:cdr="http://schemas.openxmlformats.org/drawingml/2006/chartDrawing">
    <cdr:from>
      <cdr:x>0.26398</cdr:x>
      <cdr:y>0.81589</cdr:y>
    </cdr:from>
    <cdr:to>
      <cdr:x>0.30814</cdr:x>
      <cdr:y>0.94389</cdr:y>
    </cdr:to>
    <cdr:sp macro="" textlink="">
      <cdr:nvSpPr>
        <cdr:cNvPr id="46" name="TextBox 45"/>
        <cdr:cNvSpPr txBox="1"/>
      </cdr:nvSpPr>
      <cdr:spPr>
        <a:xfrm xmlns:a="http://schemas.openxmlformats.org/drawingml/2006/main">
          <a:off x="2090993" y="2155356"/>
          <a:ext cx="349793" cy="33813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800" b="1" i="1" dirty="0">
              <a:solidFill>
                <a:srgbClr val="FF0000"/>
              </a:solidFill>
            </a:rPr>
            <a:t>x</a:t>
          </a:r>
          <a:r>
            <a:rPr lang="en-US" sz="1800" b="1" i="1" baseline="-25000" dirty="0">
              <a:solidFill>
                <a:srgbClr val="FF0000"/>
              </a:solidFill>
            </a:rPr>
            <a:t>2</a:t>
          </a:r>
          <a:endParaRPr lang="ru-RU" sz="1800" b="1" i="1" baseline="-25000" dirty="0">
            <a:solidFill>
              <a:srgbClr val="FF0000"/>
            </a:solidFill>
          </a:endParaRPr>
        </a:p>
      </cdr:txBody>
    </cdr:sp>
  </cdr:relSizeAnchor>
  <cdr:relSizeAnchor xmlns:cdr="http://schemas.openxmlformats.org/drawingml/2006/chartDrawing">
    <cdr:from>
      <cdr:x>0.74504</cdr:x>
      <cdr:y>0.15001</cdr:y>
    </cdr:from>
    <cdr:to>
      <cdr:x>0.81631</cdr:x>
      <cdr:y>0.28636</cdr:y>
    </cdr:to>
    <cdr:sp macro="" textlink="">
      <cdr:nvSpPr>
        <cdr:cNvPr id="47" name="TextBox 46"/>
        <cdr:cNvSpPr txBox="1"/>
      </cdr:nvSpPr>
      <cdr:spPr>
        <a:xfrm xmlns:a="http://schemas.openxmlformats.org/drawingml/2006/main">
          <a:off x="5901483" y="396277"/>
          <a:ext cx="564532" cy="36020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800" b="1" i="1" dirty="0">
              <a:solidFill>
                <a:srgbClr val="FF0000"/>
              </a:solidFill>
            </a:rPr>
            <a:t>f(x</a:t>
          </a:r>
          <a:r>
            <a:rPr lang="en-US" sz="1800" b="1" i="1" baseline="-25000" dirty="0">
              <a:solidFill>
                <a:srgbClr val="FF0000"/>
              </a:solidFill>
            </a:rPr>
            <a:t>0</a:t>
          </a:r>
          <a:r>
            <a:rPr lang="en-US" sz="1800" b="1" i="1" baseline="0" dirty="0">
              <a:solidFill>
                <a:srgbClr val="FF0000"/>
              </a:solidFill>
            </a:rPr>
            <a:t>)</a:t>
          </a:r>
          <a:endParaRPr lang="ru-RU" sz="1800" b="1" i="1" baseline="0" dirty="0">
            <a:solidFill>
              <a:srgbClr val="FF0000"/>
            </a:solidFill>
          </a:endParaRPr>
        </a:p>
      </cdr:txBody>
    </cdr:sp>
  </cdr:relSizeAnchor>
  <cdr:relSizeAnchor xmlns:cdr="http://schemas.openxmlformats.org/drawingml/2006/chartDrawing">
    <cdr:from>
      <cdr:x>0.3881</cdr:x>
      <cdr:y>0.55309</cdr:y>
    </cdr:from>
    <cdr:to>
      <cdr:x>0.45937</cdr:x>
      <cdr:y>0.68636</cdr:y>
    </cdr:to>
    <cdr:sp macro="" textlink="">
      <cdr:nvSpPr>
        <cdr:cNvPr id="48" name="TextBox 47"/>
        <cdr:cNvSpPr txBox="1"/>
      </cdr:nvSpPr>
      <cdr:spPr>
        <a:xfrm xmlns:a="http://schemas.openxmlformats.org/drawingml/2006/main">
          <a:off x="3074151" y="1461123"/>
          <a:ext cx="564532" cy="35205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800" b="1" i="1" dirty="0">
              <a:solidFill>
                <a:srgbClr val="FF0000"/>
              </a:solidFill>
            </a:rPr>
            <a:t>f(x</a:t>
          </a:r>
          <a:r>
            <a:rPr lang="en-US" sz="1800" b="1" i="1" baseline="-25000" dirty="0">
              <a:solidFill>
                <a:srgbClr val="FF0000"/>
              </a:solidFill>
            </a:rPr>
            <a:t>1</a:t>
          </a:r>
          <a:r>
            <a:rPr lang="en-US" sz="1800" b="1" i="1" baseline="0" dirty="0">
              <a:solidFill>
                <a:srgbClr val="FF0000"/>
              </a:solidFill>
            </a:rPr>
            <a:t>)</a:t>
          </a:r>
          <a:endParaRPr lang="ru-RU" sz="1800" b="1" i="1" baseline="0" dirty="0">
            <a:solidFill>
              <a:srgbClr val="FF0000"/>
            </a:solidFill>
          </a:endParaRPr>
        </a:p>
      </cdr:txBody>
    </cdr:sp>
  </cdr:relSizeAnchor>
  <cdr:relSizeAnchor xmlns:cdr="http://schemas.openxmlformats.org/drawingml/2006/chartDrawing">
    <cdr:from>
      <cdr:x>0.20397</cdr:x>
      <cdr:y>0.67107</cdr:y>
    </cdr:from>
    <cdr:to>
      <cdr:x>0.27524</cdr:x>
      <cdr:y>0.79773</cdr:y>
    </cdr:to>
    <cdr:sp macro="" textlink="">
      <cdr:nvSpPr>
        <cdr:cNvPr id="49" name="TextBox 48"/>
        <cdr:cNvSpPr txBox="1"/>
      </cdr:nvSpPr>
      <cdr:spPr>
        <a:xfrm xmlns:a="http://schemas.openxmlformats.org/drawingml/2006/main">
          <a:off x="1615652" y="1772770"/>
          <a:ext cx="564532" cy="33461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800" b="1" i="1" dirty="0">
              <a:solidFill>
                <a:srgbClr val="FF0000"/>
              </a:solidFill>
            </a:rPr>
            <a:t>f(x</a:t>
          </a:r>
          <a:r>
            <a:rPr lang="en-US" sz="1800" b="1" i="1" baseline="-25000" dirty="0">
              <a:solidFill>
                <a:srgbClr val="FF0000"/>
              </a:solidFill>
            </a:rPr>
            <a:t>2</a:t>
          </a:r>
          <a:r>
            <a:rPr lang="en-US" sz="1800" b="1" i="1" baseline="0" dirty="0">
              <a:solidFill>
                <a:srgbClr val="FF0000"/>
              </a:solidFill>
            </a:rPr>
            <a:t>)</a:t>
          </a:r>
          <a:endParaRPr lang="ru-RU" sz="1800" b="1" i="1" baseline="0" dirty="0">
            <a:solidFill>
              <a:srgbClr val="FF0000"/>
            </a:solidFill>
          </a:endParaRPr>
        </a:p>
      </cdr:txBody>
    </cdr:sp>
  </cdr:relSizeAnchor>
  <cdr:relSizeAnchor xmlns:cdr="http://schemas.openxmlformats.org/drawingml/2006/chartDrawing">
    <cdr:from>
      <cdr:x>0.19438</cdr:x>
      <cdr:y>0.81362</cdr:y>
    </cdr:from>
    <cdr:to>
      <cdr:x>0.23854</cdr:x>
      <cdr:y>0.94162</cdr:y>
    </cdr:to>
    <cdr:sp macro="" textlink="">
      <cdr:nvSpPr>
        <cdr:cNvPr id="16" name="TextBox 15"/>
        <cdr:cNvSpPr txBox="1"/>
      </cdr:nvSpPr>
      <cdr:spPr>
        <a:xfrm xmlns:a="http://schemas.openxmlformats.org/drawingml/2006/main">
          <a:off x="1539690" y="2149360"/>
          <a:ext cx="349792" cy="33813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800" b="1" i="1" dirty="0">
              <a:solidFill>
                <a:srgbClr val="FF0000"/>
              </a:solidFill>
            </a:rPr>
            <a:t>x</a:t>
          </a:r>
          <a:endParaRPr lang="ru-RU" sz="1800" b="1" i="1" baseline="-25000" dirty="0">
            <a:solidFill>
              <a:srgbClr val="FF0000"/>
            </a:solidFill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AD81ADDE-5A94-40E1-9891-C528E9907F7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3D3F16F-F7EC-42AB-B359-477E6DC2876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0377C2D-268E-4B17-A54B-BF3FB2329479}" type="datetimeFigureOut">
              <a:rPr lang="ru-RU"/>
              <a:pPr>
                <a:defRPr/>
              </a:pPr>
              <a:t>20.04.2020</a:t>
            </a:fld>
            <a:endParaRPr lang="ru-RU"/>
          </a:p>
        </p:txBody>
      </p:sp>
      <p:sp>
        <p:nvSpPr>
          <p:cNvPr id="4" name="Образ слайда 3">
            <a:extLst>
              <a:ext uri="{FF2B5EF4-FFF2-40B4-BE49-F238E27FC236}">
                <a16:creationId xmlns:a16="http://schemas.microsoft.com/office/drawing/2014/main" id="{AA211E91-1357-436F-B56D-581A2BD29F6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>
            <a:extLst>
              <a:ext uri="{FF2B5EF4-FFF2-40B4-BE49-F238E27FC236}">
                <a16:creationId xmlns:a16="http://schemas.microsoft.com/office/drawing/2014/main" id="{C05CEE72-9C43-44D6-AD6A-E281704250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C5FF02F-E673-4110-878E-3C45627B9AD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88C9D7E-7806-4581-AFFE-C8E635F538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A2175B8-0B62-464D-A343-3EFAF4A0DA6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A2175B8-0B62-464D-A343-3EFAF4A0DA65}" type="slidenum">
              <a:rPr lang="ru-RU" smtClean="0"/>
              <a:pPr>
                <a:defRPr/>
              </a:pPr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99447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A2175B8-0B62-464D-A343-3EFAF4A0DA65}" type="slidenum">
              <a:rPr lang="ru-RU" smtClean="0"/>
              <a:pPr>
                <a:defRPr/>
              </a:pPr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7546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A2175B8-0B62-464D-A343-3EFAF4A0DA65}" type="slidenum">
              <a:rPr lang="ru-RU" smtClean="0"/>
              <a:pPr>
                <a:defRPr/>
              </a:pPr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24352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A2175B8-0B62-464D-A343-3EFAF4A0DA65}" type="slidenum">
              <a:rPr lang="ru-RU" smtClean="0"/>
              <a:pPr>
                <a:defRPr/>
              </a:pPr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36284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A2175B8-0B62-464D-A343-3EFAF4A0DA65}" type="slidenum">
              <a:rPr lang="ru-RU" smtClean="0"/>
              <a:pPr>
                <a:defRPr/>
              </a:pPr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20348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A2175B8-0B62-464D-A343-3EFAF4A0DA65}" type="slidenum">
              <a:rPr lang="ru-RU" smtClean="0"/>
              <a:pPr>
                <a:defRPr/>
              </a:pPr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72198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A2175B8-0B62-464D-A343-3EFAF4A0DA65}" type="slidenum">
              <a:rPr lang="ru-RU" smtClean="0"/>
              <a:pPr>
                <a:defRPr/>
              </a:pPr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32336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A2175B8-0B62-464D-A343-3EFAF4A0DA65}" type="slidenum">
              <a:rPr lang="ru-RU" smtClean="0"/>
              <a:pPr>
                <a:defRPr/>
              </a:pPr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50556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A2175B8-0B62-464D-A343-3EFAF4A0DA65}" type="slidenum">
              <a:rPr lang="ru-RU" smtClean="0"/>
              <a:pPr>
                <a:defRPr/>
              </a:pPr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20299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A2175B8-0B62-464D-A343-3EFAF4A0DA65}" type="slidenum">
              <a:rPr lang="ru-RU" smtClean="0"/>
              <a:pPr>
                <a:defRPr/>
              </a:pPr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8797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7700" y="1509713"/>
            <a:ext cx="7345363" cy="1042987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95400" y="2754313"/>
            <a:ext cx="6049963" cy="1243012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F4E3880-EE99-44B4-B9F6-A3388A2AEF6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D545B12-346F-411C-AF93-F62E4F14B8B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9E7672C-D436-4600-9166-CECC40FF361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11B760-D0F8-428B-B216-92E524A7BC7D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942114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6E5F7B8-4A4B-4317-8AC1-6E803F5485C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5968D51-5271-4D0E-8EC3-F9F07F4F728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F86360C-EBA8-4746-A8BD-C3910DB8D2A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98FAF0-E433-4D04-92CB-6B1AD56A4AE2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07573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265863" y="195263"/>
            <a:ext cx="1943100" cy="414655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31800" y="195263"/>
            <a:ext cx="5681663" cy="41465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9416E98-8D4F-40CA-A343-6E9A255496D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0BDF66E-5EF3-4759-AEA8-9C062AE7F90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4EF999F-C487-4F81-8870-4CE93A2D12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9C7040-18EA-4F86-B24A-CE771C6A3B5E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306331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FB2B07E-DDBA-4C06-B65D-E70E31D6365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C47B11E-BB97-4472-B03C-6C7C0264505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9E322E0-A52E-4932-BB1E-83D1AEF99A1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4518025"/>
            <a:ext cx="2016125" cy="33813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44B122-9AEF-4574-B780-0BDF185F63F4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1701424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2625" y="3124200"/>
            <a:ext cx="7345363" cy="9652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2625" y="2060575"/>
            <a:ext cx="7345363" cy="106362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CFE24AB-046A-404D-9182-F89592CAEE7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9C15D77-B883-40C8-9297-B4B06C167D3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F7B2570-28D8-4CA1-97F7-B05030A43AC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8244F5-0C11-47BC-AA58-D78D805D14E7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763106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31800" y="1133475"/>
            <a:ext cx="3811588" cy="3208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395788" y="1133475"/>
            <a:ext cx="3813175" cy="3208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9F2797-E7E1-49E9-9EFE-304635ED711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1AFAE5-8CC4-4E42-8FFE-1B6E0A5545B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3169E6-9D42-49BF-B479-D79219578C8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1B2C8C-ADED-42CE-AB50-0C2C4ED96564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419557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31800" y="1087438"/>
            <a:ext cx="3817938" cy="4540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31800" y="1541463"/>
            <a:ext cx="3817938" cy="28003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389438" y="1087438"/>
            <a:ext cx="3819525" cy="4540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389438" y="1541463"/>
            <a:ext cx="3819525" cy="28003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707FC5D-6554-4D07-9D62-C2DA1D4117A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A8C4E04-6F76-41D0-975E-48CEA01648C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4B390EF2-77A7-48EB-B83C-E1769BEE89E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E97196-658D-4E97-9116-1A41D91B50B3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194320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BC92C9A-FAFA-404C-9503-209A5573372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98BADC0-00D4-4FAD-AE4F-0D258237297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1B33D96-5FEC-4302-BD51-42EAAC0A376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97EF08-2277-4AAE-9AFE-2F61A3EB1799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563298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27E93806-7921-418D-B319-B0D4CC288FB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55E49A42-479F-4235-BB88-CAF8BE254D3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13F0224-A233-4B2F-B48C-48ED0B7C919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C56EA2-3405-4C3E-A71E-60F8ED60076D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725351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1800" y="193675"/>
            <a:ext cx="2843213" cy="8239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378200" y="193675"/>
            <a:ext cx="4830763" cy="414813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31800" y="1017588"/>
            <a:ext cx="2843213" cy="33242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B25566-130C-4C22-A500-FB3E268D416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DD76A9-75DF-4C78-B37A-44F703AA616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BFA412-4E33-4BEB-AF13-5D336E722B4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3651D2-2A41-4307-9A25-8BB63BC9BA9F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678168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93863" y="3402013"/>
            <a:ext cx="5184775" cy="4016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693863" y="434975"/>
            <a:ext cx="5184775" cy="2916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93863" y="3803650"/>
            <a:ext cx="5184775" cy="5715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533E40-144E-46E7-BEA9-6CC644551A7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0B2D38-4FA2-4DA1-8F83-8B526E830B1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EA4E27-930F-4054-8766-839A1EA047D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F1E55B-C1A8-4FA3-80EC-A293C6227183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50168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DB56A1E-F054-428F-863F-C6F740FE38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195263"/>
            <a:ext cx="7777163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7148" tIns="38574" rIns="77148" bIns="3857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FC9A070-C0C1-4E7D-8192-2DF7AE637A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133475"/>
            <a:ext cx="7777163" cy="3208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7148" tIns="38574" rIns="77148" bIns="3857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D5508F0D-FEA2-4A65-AC73-4EEE2BF8FCA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4425950"/>
            <a:ext cx="2016125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7148" tIns="38574" rIns="77148" bIns="38574" numCol="1" anchor="t" anchorCtr="0" compatLnSpc="1">
            <a:prstTxWarp prst="textNoShape">
              <a:avLst/>
            </a:prstTxWarp>
          </a:bodyPr>
          <a:lstStyle>
            <a:lvl1pPr defTabSz="771525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2C6DFBF5-DF88-42AE-BE36-76115929D89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52750" y="4425950"/>
            <a:ext cx="2735263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7148" tIns="38574" rIns="77148" bIns="38574" numCol="1" anchor="t" anchorCtr="0" compatLnSpc="1">
            <a:prstTxWarp prst="textNoShape">
              <a:avLst/>
            </a:prstTxWarp>
          </a:bodyPr>
          <a:lstStyle>
            <a:lvl1pPr algn="ctr" defTabSz="771525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4421877A-B656-4403-8DB5-41AEE8447B6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192838" y="4425950"/>
            <a:ext cx="2016125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7148" tIns="38574" rIns="77148" bIns="38574" numCol="1" anchor="t" anchorCtr="0" compatLnSpc="1">
            <a:prstTxWarp prst="textNoShape">
              <a:avLst/>
            </a:prstTxWarp>
          </a:bodyPr>
          <a:lstStyle>
            <a:lvl1pPr algn="r" defTabSz="771525" eaLnBrk="1" hangingPunct="1">
              <a:defRPr sz="1200"/>
            </a:lvl1pPr>
          </a:lstStyle>
          <a:p>
            <a:pPr>
              <a:defRPr/>
            </a:pPr>
            <a:fld id="{0792ADB1-65F1-4A2C-ACAA-70F7E8C2245F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hdr="0" ftr="0" dt="0"/>
  <p:txStyles>
    <p:titleStyle>
      <a:lvl1pPr algn="ctr" defTabSz="771525" rtl="0" eaLnBrk="0" fontAlgn="base" hangingPunct="0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+mj-lt"/>
          <a:ea typeface="+mj-ea"/>
          <a:cs typeface="+mj-cs"/>
        </a:defRPr>
      </a:lvl1pPr>
      <a:lvl2pPr algn="ctr" defTabSz="771525" rtl="0" eaLnBrk="0" fontAlgn="base" hangingPunct="0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charset="0"/>
        </a:defRPr>
      </a:lvl2pPr>
      <a:lvl3pPr algn="ctr" defTabSz="771525" rtl="0" eaLnBrk="0" fontAlgn="base" hangingPunct="0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charset="0"/>
        </a:defRPr>
      </a:lvl3pPr>
      <a:lvl4pPr algn="ctr" defTabSz="771525" rtl="0" eaLnBrk="0" fontAlgn="base" hangingPunct="0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charset="0"/>
        </a:defRPr>
      </a:lvl4pPr>
      <a:lvl5pPr algn="ctr" defTabSz="771525" rtl="0" eaLnBrk="0" fontAlgn="base" hangingPunct="0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charset="0"/>
        </a:defRPr>
      </a:lvl5pPr>
      <a:lvl6pPr marL="457200" algn="ctr" defTabSz="771525" rtl="0" fontAlgn="base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charset="0"/>
        </a:defRPr>
      </a:lvl6pPr>
      <a:lvl7pPr marL="914400" algn="ctr" defTabSz="771525" rtl="0" fontAlgn="base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charset="0"/>
        </a:defRPr>
      </a:lvl7pPr>
      <a:lvl8pPr marL="1371600" algn="ctr" defTabSz="771525" rtl="0" fontAlgn="base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charset="0"/>
        </a:defRPr>
      </a:lvl8pPr>
      <a:lvl9pPr marL="1828800" algn="ctr" defTabSz="771525" rtl="0" fontAlgn="base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charset="0"/>
        </a:defRPr>
      </a:lvl9pPr>
    </p:titleStyle>
    <p:bodyStyle>
      <a:lvl1pPr marL="288925" indent="-288925" algn="l" defTabSz="771525" rtl="0" eaLnBrk="0" fontAlgn="base" hangingPunct="0">
        <a:spcBef>
          <a:spcPct val="20000"/>
        </a:spcBef>
        <a:spcAft>
          <a:spcPct val="0"/>
        </a:spcAft>
        <a:buChar char="•"/>
        <a:defRPr sz="27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41300" algn="l" defTabSz="771525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963613" indent="-192088" algn="l" defTabSz="771525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349375" indent="-192088" algn="l" defTabSz="771525" rtl="0" eaLnBrk="0" fontAlgn="base" hangingPunct="0">
        <a:spcBef>
          <a:spcPct val="20000"/>
        </a:spcBef>
        <a:spcAft>
          <a:spcPct val="0"/>
        </a:spcAft>
        <a:buChar char="–"/>
        <a:defRPr sz="1700">
          <a:solidFill>
            <a:schemeClr val="tx1"/>
          </a:solidFill>
          <a:latin typeface="+mn-lt"/>
        </a:defRPr>
      </a:lvl4pPr>
      <a:lvl5pPr marL="1735138" indent="-192088" algn="l" defTabSz="771525" rtl="0" eaLnBrk="0" fontAlgn="base" hangingPunct="0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</a:defRPr>
      </a:lvl5pPr>
      <a:lvl6pPr marL="2192338" indent="-192088" algn="l" defTabSz="771525" rtl="0" fontAlgn="base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</a:defRPr>
      </a:lvl6pPr>
      <a:lvl7pPr marL="2649538" indent="-192088" algn="l" defTabSz="771525" rtl="0" fontAlgn="base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</a:defRPr>
      </a:lvl7pPr>
      <a:lvl8pPr marL="3106738" indent="-192088" algn="l" defTabSz="771525" rtl="0" fontAlgn="base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</a:defRPr>
      </a:lvl8pPr>
      <a:lvl9pPr marL="3563938" indent="-192088" algn="l" defTabSz="771525" rtl="0" fontAlgn="base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chart" Target="../charts/chart5.x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7" descr="C:\Users\lubamark\Documents\_дизайн\_Шаблоны презентаций\ТПУ_Карта стилизованная_CMYK.bmp">
            <a:extLst>
              <a:ext uri="{FF2B5EF4-FFF2-40B4-BE49-F238E27FC236}">
                <a16:creationId xmlns:a16="http://schemas.microsoft.com/office/drawing/2014/main" id="{4B598B4F-E1A1-4FBD-B46B-13D5880D95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0813" y="234950"/>
            <a:ext cx="4679950" cy="248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13">
            <a:extLst>
              <a:ext uri="{FF2B5EF4-FFF2-40B4-BE49-F238E27FC236}">
                <a16:creationId xmlns:a16="http://schemas.microsoft.com/office/drawing/2014/main" id="{BF50E67E-5970-451B-B3CB-05989FA85B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0450" y="4230688"/>
            <a:ext cx="1439863" cy="630237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771525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71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7152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71525">
              <a:spcBef>
                <a:spcPct val="20000"/>
              </a:spcBef>
              <a:buChar char="–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71525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71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71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71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71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ru-RU" sz="1500" b="1">
                <a:solidFill>
                  <a:schemeClr val="bg1"/>
                </a:solidFill>
              </a:rPr>
              <a:t>2020</a:t>
            </a:r>
            <a:endParaRPr lang="ru-RU" altLang="ru-RU" sz="1500" b="1">
              <a:solidFill>
                <a:schemeClr val="bg1"/>
              </a:solidFill>
            </a:endParaRPr>
          </a:p>
        </p:txBody>
      </p:sp>
      <p:sp>
        <p:nvSpPr>
          <p:cNvPr id="4100" name="Rectangle 12">
            <a:extLst>
              <a:ext uri="{FF2B5EF4-FFF2-40B4-BE49-F238E27FC236}">
                <a16:creationId xmlns:a16="http://schemas.microsoft.com/office/drawing/2014/main" id="{DC54944D-214E-435A-992F-1C845FE1D1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38300"/>
            <a:ext cx="8640763" cy="1584325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500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50223447-726D-48E1-B2EA-72718C0F74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6838" y="3367088"/>
            <a:ext cx="6049962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7148" tIns="38574" rIns="77148" bIns="38574"/>
          <a:lstStyle>
            <a:lvl1pPr defTabSz="771525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71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7152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71525">
              <a:spcBef>
                <a:spcPct val="20000"/>
              </a:spcBef>
              <a:buChar char="–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71525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71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71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71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71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ru-RU" altLang="ru-RU" sz="1800">
                <a:solidFill>
                  <a:schemeClr val="bg2"/>
                </a:solidFill>
              </a:rPr>
              <a:t>доцент ОХИ ИШПР ТПУ, к.т.н.</a:t>
            </a:r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ru-RU" altLang="ru-RU" sz="1800">
                <a:solidFill>
                  <a:schemeClr val="bg2"/>
                </a:solidFill>
              </a:rPr>
              <a:t>Чузлов Вячеслав Алексеевич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AF043030-52DE-4F7B-A0CF-7C7F9B5504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" y="1671638"/>
            <a:ext cx="7272338" cy="1550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7148" tIns="38574" rIns="77148" bIns="38574" anchor="ctr"/>
          <a:lstStyle>
            <a:lvl1pPr defTabSz="771525" eaLnBrk="0" hangingPunct="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71525" eaLnBrk="0" hangingPunct="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71525" eaLnBrk="0" hangingPunct="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71525" eaLnBrk="0" hangingPunct="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71525" eaLnBrk="0" hangingPunct="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71525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71525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71525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71525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r>
              <a:rPr lang="ru-RU" altLang="ru-RU" sz="2400" cap="all" dirty="0">
                <a:solidFill>
                  <a:schemeClr val="bg1"/>
                </a:solidFill>
                <a:latin typeface="Calibri" panose="020F0502020204030204" pitchFamily="34" charset="0"/>
              </a:rPr>
              <a:t>Лабораторная работа №</a:t>
            </a:r>
            <a:r>
              <a:rPr lang="en-US" altLang="ru-RU" sz="2400" cap="all" dirty="0">
                <a:solidFill>
                  <a:schemeClr val="bg1"/>
                </a:solidFill>
                <a:latin typeface="Calibri" panose="020F0502020204030204" pitchFamily="34" charset="0"/>
              </a:rPr>
              <a:t>9</a:t>
            </a:r>
            <a:endParaRPr lang="ru-RU" altLang="ru-RU" sz="2000" cap="all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algn="ctr" eaLnBrk="1" hangingPunct="1">
              <a:spcBef>
                <a:spcPct val="20000"/>
              </a:spcBef>
              <a:defRPr/>
            </a:pPr>
            <a:r>
              <a:rPr lang="ru-RU" altLang="ru-RU" sz="2000" b="1" cap="all" dirty="0">
                <a:solidFill>
                  <a:schemeClr val="bg1"/>
                </a:solidFill>
                <a:latin typeface="Calibri" panose="020F0502020204030204" pitchFamily="34" charset="0"/>
              </a:rPr>
              <a:t>Итерационные методы решения нелинейных уравнений</a:t>
            </a:r>
          </a:p>
        </p:txBody>
      </p:sp>
      <p:grpSp>
        <p:nvGrpSpPr>
          <p:cNvPr id="4103" name="Group 27">
            <a:extLst>
              <a:ext uri="{FF2B5EF4-FFF2-40B4-BE49-F238E27FC236}">
                <a16:creationId xmlns:a16="http://schemas.microsoft.com/office/drawing/2014/main" id="{07CA5C10-4811-46B1-8FC8-DFF11CC02DC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14338" y="398463"/>
            <a:ext cx="3275012" cy="1201737"/>
            <a:chOff x="363" y="562"/>
            <a:chExt cx="1768" cy="648"/>
          </a:xfrm>
        </p:grpSpPr>
        <p:sp>
          <p:nvSpPr>
            <p:cNvPr id="4104" name="AutoShape 26">
              <a:extLst>
                <a:ext uri="{FF2B5EF4-FFF2-40B4-BE49-F238E27FC236}">
                  <a16:creationId xmlns:a16="http://schemas.microsoft.com/office/drawing/2014/main" id="{CE48052D-4761-4435-9F03-F593DEC28ABD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363" y="562"/>
              <a:ext cx="1768" cy="6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05" name="Rectangle 29">
              <a:extLst>
                <a:ext uri="{FF2B5EF4-FFF2-40B4-BE49-F238E27FC236}">
                  <a16:creationId xmlns:a16="http://schemas.microsoft.com/office/drawing/2014/main" id="{E1947CB9-6254-4DD5-87D5-04F367D041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" y="570"/>
              <a:ext cx="1766" cy="640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7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ru-RU" altLang="ru-RU" sz="1500"/>
            </a:p>
          </p:txBody>
        </p:sp>
        <p:sp>
          <p:nvSpPr>
            <p:cNvPr id="4106" name="Freeform 30">
              <a:extLst>
                <a:ext uri="{FF2B5EF4-FFF2-40B4-BE49-F238E27FC236}">
                  <a16:creationId xmlns:a16="http://schemas.microsoft.com/office/drawing/2014/main" id="{4D8D2D03-EE45-4CC3-A2FE-A2B94661624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13" y="736"/>
              <a:ext cx="1066" cy="324"/>
            </a:xfrm>
            <a:custGeom>
              <a:avLst/>
              <a:gdLst>
                <a:gd name="T0" fmla="*/ 17 w 2132"/>
                <a:gd name="T1" fmla="*/ 18 h 649"/>
                <a:gd name="T2" fmla="*/ 25 w 2132"/>
                <a:gd name="T3" fmla="*/ 17 h 649"/>
                <a:gd name="T4" fmla="*/ 16 w 2132"/>
                <a:gd name="T5" fmla="*/ 17 h 649"/>
                <a:gd name="T6" fmla="*/ 16 w 2132"/>
                <a:gd name="T7" fmla="*/ 16 h 649"/>
                <a:gd name="T8" fmla="*/ 42 w 2132"/>
                <a:gd name="T9" fmla="*/ 15 h 649"/>
                <a:gd name="T10" fmla="*/ 40 w 2132"/>
                <a:gd name="T11" fmla="*/ 15 h 649"/>
                <a:gd name="T12" fmla="*/ 32 w 2132"/>
                <a:gd name="T13" fmla="*/ 15 h 649"/>
                <a:gd name="T14" fmla="*/ 31 w 2132"/>
                <a:gd name="T15" fmla="*/ 15 h 649"/>
                <a:gd name="T16" fmla="*/ 25 w 2132"/>
                <a:gd name="T17" fmla="*/ 18 h 649"/>
                <a:gd name="T18" fmla="*/ 20 w 2132"/>
                <a:gd name="T19" fmla="*/ 16 h 649"/>
                <a:gd name="T20" fmla="*/ 16 w 2132"/>
                <a:gd name="T21" fmla="*/ 15 h 649"/>
                <a:gd name="T22" fmla="*/ 17 w 2132"/>
                <a:gd name="T23" fmla="*/ 17 h 649"/>
                <a:gd name="T24" fmla="*/ 15 w 2132"/>
                <a:gd name="T25" fmla="*/ 20 h 649"/>
                <a:gd name="T26" fmla="*/ 13 w 2132"/>
                <a:gd name="T27" fmla="*/ 16 h 649"/>
                <a:gd name="T28" fmla="*/ 8 w 2132"/>
                <a:gd name="T29" fmla="*/ 20 h 649"/>
                <a:gd name="T30" fmla="*/ 5 w 2132"/>
                <a:gd name="T31" fmla="*/ 15 h 649"/>
                <a:gd name="T32" fmla="*/ 1 w 2132"/>
                <a:gd name="T33" fmla="*/ 19 h 649"/>
                <a:gd name="T34" fmla="*/ 30 w 2132"/>
                <a:gd name="T35" fmla="*/ 15 h 649"/>
                <a:gd name="T36" fmla="*/ 28 w 2132"/>
                <a:gd name="T37" fmla="*/ 19 h 649"/>
                <a:gd name="T38" fmla="*/ 28 w 2132"/>
                <a:gd name="T39" fmla="*/ 20 h 649"/>
                <a:gd name="T40" fmla="*/ 29 w 2132"/>
                <a:gd name="T41" fmla="*/ 15 h 649"/>
                <a:gd name="T42" fmla="*/ 7 w 2132"/>
                <a:gd name="T43" fmla="*/ 12 h 649"/>
                <a:gd name="T44" fmla="*/ 9 w 2132"/>
                <a:gd name="T45" fmla="*/ 9 h 649"/>
                <a:gd name="T46" fmla="*/ 66 w 2132"/>
                <a:gd name="T47" fmla="*/ 12 h 649"/>
                <a:gd name="T48" fmla="*/ 62 w 2132"/>
                <a:gd name="T49" fmla="*/ 8 h 649"/>
                <a:gd name="T50" fmla="*/ 57 w 2132"/>
                <a:gd name="T51" fmla="*/ 8 h 649"/>
                <a:gd name="T52" fmla="*/ 49 w 2132"/>
                <a:gd name="T53" fmla="*/ 8 h 649"/>
                <a:gd name="T54" fmla="*/ 42 w 2132"/>
                <a:gd name="T55" fmla="*/ 8 h 649"/>
                <a:gd name="T56" fmla="*/ 45 w 2132"/>
                <a:gd name="T57" fmla="*/ 8 h 649"/>
                <a:gd name="T58" fmla="*/ 42 w 2132"/>
                <a:gd name="T59" fmla="*/ 9 h 649"/>
                <a:gd name="T60" fmla="*/ 40 w 2132"/>
                <a:gd name="T61" fmla="*/ 9 h 649"/>
                <a:gd name="T62" fmla="*/ 36 w 2132"/>
                <a:gd name="T63" fmla="*/ 12 h 649"/>
                <a:gd name="T64" fmla="*/ 30 w 2132"/>
                <a:gd name="T65" fmla="*/ 10 h 649"/>
                <a:gd name="T66" fmla="*/ 25 w 2132"/>
                <a:gd name="T67" fmla="*/ 8 h 649"/>
                <a:gd name="T68" fmla="*/ 24 w 2132"/>
                <a:gd name="T69" fmla="*/ 8 h 649"/>
                <a:gd name="T70" fmla="*/ 17 w 2132"/>
                <a:gd name="T71" fmla="*/ 11 h 649"/>
                <a:gd name="T72" fmla="*/ 14 w 2132"/>
                <a:gd name="T73" fmla="*/ 8 h 649"/>
                <a:gd name="T74" fmla="*/ 12 w 2132"/>
                <a:gd name="T75" fmla="*/ 12 h 649"/>
                <a:gd name="T76" fmla="*/ 11 w 2132"/>
                <a:gd name="T77" fmla="*/ 12 h 649"/>
                <a:gd name="T78" fmla="*/ 4 w 2132"/>
                <a:gd name="T79" fmla="*/ 8 h 649"/>
                <a:gd name="T80" fmla="*/ 52 w 2132"/>
                <a:gd name="T81" fmla="*/ 9 h 649"/>
                <a:gd name="T82" fmla="*/ 53 w 2132"/>
                <a:gd name="T83" fmla="*/ 12 h 649"/>
                <a:gd name="T84" fmla="*/ 50 w 2132"/>
                <a:gd name="T85" fmla="*/ 10 h 649"/>
                <a:gd name="T86" fmla="*/ 10 w 2132"/>
                <a:gd name="T87" fmla="*/ 9 h 649"/>
                <a:gd name="T88" fmla="*/ 6 w 2132"/>
                <a:gd name="T89" fmla="*/ 12 h 649"/>
                <a:gd name="T90" fmla="*/ 65 w 2132"/>
                <a:gd name="T91" fmla="*/ 7 h 649"/>
                <a:gd name="T92" fmla="*/ 65 w 2132"/>
                <a:gd name="T93" fmla="*/ 8 h 649"/>
                <a:gd name="T94" fmla="*/ 5 w 2132"/>
                <a:gd name="T95" fmla="*/ 4 h 649"/>
                <a:gd name="T96" fmla="*/ 8 w 2132"/>
                <a:gd name="T97" fmla="*/ 2 h 649"/>
                <a:gd name="T98" fmla="*/ 33 w 2132"/>
                <a:gd name="T99" fmla="*/ 1 h 649"/>
                <a:gd name="T100" fmla="*/ 26 w 2132"/>
                <a:gd name="T101" fmla="*/ 4 h 649"/>
                <a:gd name="T102" fmla="*/ 21 w 2132"/>
                <a:gd name="T103" fmla="*/ 1 h 649"/>
                <a:gd name="T104" fmla="*/ 10 w 2132"/>
                <a:gd name="T105" fmla="*/ 1 h 649"/>
                <a:gd name="T106" fmla="*/ 11 w 2132"/>
                <a:gd name="T107" fmla="*/ 1 h 649"/>
                <a:gd name="T108" fmla="*/ 2 w 2132"/>
                <a:gd name="T109" fmla="*/ 1 h 649"/>
                <a:gd name="T110" fmla="*/ 17 w 2132"/>
                <a:gd name="T111" fmla="*/ 2 h 649"/>
                <a:gd name="T112" fmla="*/ 19 w 2132"/>
                <a:gd name="T113" fmla="*/ 5 h 649"/>
                <a:gd name="T114" fmla="*/ 16 w 2132"/>
                <a:gd name="T115" fmla="*/ 2 h 649"/>
                <a:gd name="T116" fmla="*/ 9 w 2132"/>
                <a:gd name="T117" fmla="*/ 3 h 649"/>
                <a:gd name="T118" fmla="*/ 5 w 2132"/>
                <a:gd name="T119" fmla="*/ 3 h 649"/>
                <a:gd name="T120" fmla="*/ 31 w 2132"/>
                <a:gd name="T121" fmla="*/ 0 h 649"/>
                <a:gd name="T122" fmla="*/ 31 w 2132"/>
                <a:gd name="T123" fmla="*/ 0 h 649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07" name="Freeform 31">
              <a:extLst>
                <a:ext uri="{FF2B5EF4-FFF2-40B4-BE49-F238E27FC236}">
                  <a16:creationId xmlns:a16="http://schemas.microsoft.com/office/drawing/2014/main" id="{C9AE9F1A-CE83-4ACC-8002-5F3097BDA08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3" y="839"/>
              <a:ext cx="340" cy="220"/>
            </a:xfrm>
            <a:custGeom>
              <a:avLst/>
              <a:gdLst>
                <a:gd name="T0" fmla="*/ 8 w 680"/>
                <a:gd name="T1" fmla="*/ 7 h 441"/>
                <a:gd name="T2" fmla="*/ 14 w 680"/>
                <a:gd name="T3" fmla="*/ 7 h 441"/>
                <a:gd name="T4" fmla="*/ 14 w 680"/>
                <a:gd name="T5" fmla="*/ 13 h 441"/>
                <a:gd name="T6" fmla="*/ 8 w 680"/>
                <a:gd name="T7" fmla="*/ 13 h 441"/>
                <a:gd name="T8" fmla="*/ 8 w 680"/>
                <a:gd name="T9" fmla="*/ 7 h 441"/>
                <a:gd name="T10" fmla="*/ 15 w 680"/>
                <a:gd name="T11" fmla="*/ 0 h 441"/>
                <a:gd name="T12" fmla="*/ 22 w 680"/>
                <a:gd name="T13" fmla="*/ 0 h 441"/>
                <a:gd name="T14" fmla="*/ 22 w 680"/>
                <a:gd name="T15" fmla="*/ 13 h 441"/>
                <a:gd name="T16" fmla="*/ 15 w 680"/>
                <a:gd name="T17" fmla="*/ 13 h 441"/>
                <a:gd name="T18" fmla="*/ 15 w 680"/>
                <a:gd name="T19" fmla="*/ 0 h 441"/>
                <a:gd name="T20" fmla="*/ 0 w 680"/>
                <a:gd name="T21" fmla="*/ 0 h 441"/>
                <a:gd name="T22" fmla="*/ 7 w 680"/>
                <a:gd name="T23" fmla="*/ 0 h 441"/>
                <a:gd name="T24" fmla="*/ 7 w 680"/>
                <a:gd name="T25" fmla="*/ 13 h 441"/>
                <a:gd name="T26" fmla="*/ 0 w 680"/>
                <a:gd name="T27" fmla="*/ 13 h 441"/>
                <a:gd name="T28" fmla="*/ 0 w 680"/>
                <a:gd name="T29" fmla="*/ 0 h 44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680" h="441">
                  <a:moveTo>
                    <a:pt x="240" y="240"/>
                  </a:moveTo>
                  <a:lnTo>
                    <a:pt x="440" y="240"/>
                  </a:lnTo>
                  <a:lnTo>
                    <a:pt x="440" y="441"/>
                  </a:lnTo>
                  <a:lnTo>
                    <a:pt x="240" y="441"/>
                  </a:lnTo>
                  <a:lnTo>
                    <a:pt x="240" y="240"/>
                  </a:lnTo>
                  <a:close/>
                  <a:moveTo>
                    <a:pt x="480" y="0"/>
                  </a:moveTo>
                  <a:lnTo>
                    <a:pt x="680" y="0"/>
                  </a:lnTo>
                  <a:lnTo>
                    <a:pt x="680" y="441"/>
                  </a:lnTo>
                  <a:lnTo>
                    <a:pt x="480" y="441"/>
                  </a:lnTo>
                  <a:lnTo>
                    <a:pt x="480" y="0"/>
                  </a:lnTo>
                  <a:close/>
                  <a:moveTo>
                    <a:pt x="0" y="0"/>
                  </a:moveTo>
                  <a:lnTo>
                    <a:pt x="200" y="0"/>
                  </a:lnTo>
                  <a:lnTo>
                    <a:pt x="200" y="441"/>
                  </a:lnTo>
                  <a:lnTo>
                    <a:pt x="0" y="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4108" name="Freeform 32">
              <a:extLst>
                <a:ext uri="{FF2B5EF4-FFF2-40B4-BE49-F238E27FC236}">
                  <a16:creationId xmlns:a16="http://schemas.microsoft.com/office/drawing/2014/main" id="{CEF8EF87-3798-4795-AAFD-50F057579CF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3" y="719"/>
              <a:ext cx="340" cy="220"/>
            </a:xfrm>
            <a:custGeom>
              <a:avLst/>
              <a:gdLst>
                <a:gd name="T0" fmla="*/ 15 w 680"/>
                <a:gd name="T1" fmla="*/ 0 h 441"/>
                <a:gd name="T2" fmla="*/ 22 w 680"/>
                <a:gd name="T3" fmla="*/ 0 h 441"/>
                <a:gd name="T4" fmla="*/ 22 w 680"/>
                <a:gd name="T5" fmla="*/ 6 h 441"/>
                <a:gd name="T6" fmla="*/ 15 w 680"/>
                <a:gd name="T7" fmla="*/ 6 h 441"/>
                <a:gd name="T8" fmla="*/ 15 w 680"/>
                <a:gd name="T9" fmla="*/ 0 h 441"/>
                <a:gd name="T10" fmla="*/ 8 w 680"/>
                <a:gd name="T11" fmla="*/ 0 h 441"/>
                <a:gd name="T12" fmla="*/ 14 w 680"/>
                <a:gd name="T13" fmla="*/ 0 h 441"/>
                <a:gd name="T14" fmla="*/ 14 w 680"/>
                <a:gd name="T15" fmla="*/ 13 h 441"/>
                <a:gd name="T16" fmla="*/ 8 w 680"/>
                <a:gd name="T17" fmla="*/ 13 h 441"/>
                <a:gd name="T18" fmla="*/ 8 w 680"/>
                <a:gd name="T19" fmla="*/ 0 h 441"/>
                <a:gd name="T20" fmla="*/ 0 w 680"/>
                <a:gd name="T21" fmla="*/ 0 h 441"/>
                <a:gd name="T22" fmla="*/ 7 w 680"/>
                <a:gd name="T23" fmla="*/ 0 h 441"/>
                <a:gd name="T24" fmla="*/ 7 w 680"/>
                <a:gd name="T25" fmla="*/ 6 h 441"/>
                <a:gd name="T26" fmla="*/ 0 w 680"/>
                <a:gd name="T27" fmla="*/ 6 h 441"/>
                <a:gd name="T28" fmla="*/ 0 w 680"/>
                <a:gd name="T29" fmla="*/ 0 h 44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680" h="441">
                  <a:moveTo>
                    <a:pt x="480" y="0"/>
                  </a:moveTo>
                  <a:lnTo>
                    <a:pt x="680" y="0"/>
                  </a:lnTo>
                  <a:lnTo>
                    <a:pt x="680" y="201"/>
                  </a:lnTo>
                  <a:lnTo>
                    <a:pt x="480" y="201"/>
                  </a:lnTo>
                  <a:lnTo>
                    <a:pt x="480" y="0"/>
                  </a:lnTo>
                  <a:close/>
                  <a:moveTo>
                    <a:pt x="240" y="0"/>
                  </a:moveTo>
                  <a:lnTo>
                    <a:pt x="440" y="0"/>
                  </a:lnTo>
                  <a:lnTo>
                    <a:pt x="440" y="441"/>
                  </a:lnTo>
                  <a:lnTo>
                    <a:pt x="240" y="441"/>
                  </a:lnTo>
                  <a:lnTo>
                    <a:pt x="240" y="0"/>
                  </a:lnTo>
                  <a:close/>
                  <a:moveTo>
                    <a:pt x="0" y="0"/>
                  </a:moveTo>
                  <a:lnTo>
                    <a:pt x="200" y="0"/>
                  </a:lnTo>
                  <a:lnTo>
                    <a:pt x="200" y="201"/>
                  </a:lnTo>
                  <a:lnTo>
                    <a:pt x="0" y="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BF44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>
            <a:extLst>
              <a:ext uri="{FF2B5EF4-FFF2-40B4-BE49-F238E27FC236}">
                <a16:creationId xmlns:a16="http://schemas.microsoft.com/office/drawing/2014/main" id="{EBABDEED-5107-4101-B3D6-A6812DE4F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8963" y="4446588"/>
            <a:ext cx="431800" cy="414337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771525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71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7152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71525">
              <a:spcBef>
                <a:spcPct val="20000"/>
              </a:spcBef>
              <a:buChar char="–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71525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71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71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71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71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ru-RU" altLang="ru-RU" sz="1200"/>
          </a:p>
        </p:txBody>
      </p:sp>
      <p:sp>
        <p:nvSpPr>
          <p:cNvPr id="5123" name="Rectangle 29">
            <a:extLst>
              <a:ext uri="{FF2B5EF4-FFF2-40B4-BE49-F238E27FC236}">
                <a16:creationId xmlns:a16="http://schemas.microsoft.com/office/drawing/2014/main" id="{465D5F85-F467-4174-9AD2-94CDE7FC2B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70309" cy="4302125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500"/>
          </a:p>
        </p:txBody>
      </p:sp>
      <p:sp>
        <p:nvSpPr>
          <p:cNvPr id="5125" name="Номер слайда 1">
            <a:extLst>
              <a:ext uri="{FF2B5EF4-FFF2-40B4-BE49-F238E27FC236}">
                <a16:creationId xmlns:a16="http://schemas.microsoft.com/office/drawing/2014/main" id="{554214EC-DCA2-4830-B37B-F952DD07C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771525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71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7152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71525">
              <a:spcBef>
                <a:spcPct val="20000"/>
              </a:spcBef>
              <a:buChar char="–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71525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71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71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71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71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4E32492-0ED2-4EEE-A412-58832B4DD477}" type="slidenum">
              <a:rPr lang="ru-RU" altLang="ru-RU" sz="1200" smtClean="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ru-RU" altLang="ru-RU" sz="1200"/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582C11B7-8B2E-4EC8-A4CC-2B94C000FD79}"/>
              </a:ext>
            </a:extLst>
          </p:cNvPr>
          <p:cNvSpPr txBox="1">
            <a:spLocks noChangeArrowheads="1"/>
          </p:cNvSpPr>
          <p:nvPr/>
        </p:nvSpPr>
        <p:spPr>
          <a:xfrm>
            <a:off x="1584511" y="25400"/>
            <a:ext cx="5471740" cy="51911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Tx/>
              <a:buNone/>
              <a:defRPr/>
            </a:pPr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</a:rPr>
              <a:t>Метод Ньютона (касательных)</a:t>
            </a:r>
          </a:p>
        </p:txBody>
      </p:sp>
      <p:cxnSp>
        <p:nvCxnSpPr>
          <p:cNvPr id="5129" name="AutoShape 7">
            <a:extLst>
              <a:ext uri="{FF2B5EF4-FFF2-40B4-BE49-F238E27FC236}">
                <a16:creationId xmlns:a16="http://schemas.microsoft.com/office/drawing/2014/main" id="{CC129660-D326-46F8-A962-32585BA41CC9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806575" y="519113"/>
            <a:ext cx="5027613" cy="1587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10E97CF-A2CE-4237-B3C6-F33B24BA3F47}"/>
              </a:ext>
            </a:extLst>
          </p:cNvPr>
          <p:cNvSpPr txBox="1"/>
          <p:nvPr/>
        </p:nvSpPr>
        <p:spPr>
          <a:xfrm>
            <a:off x="170309" y="546217"/>
            <a:ext cx="4267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400" dirty="0"/>
              <a:t>Последовательность приближений строится следующим образом:</a:t>
            </a:r>
          </a:p>
        </p:txBody>
      </p:sp>
      <p:graphicFrame>
        <p:nvGraphicFramePr>
          <p:cNvPr id="10" name="Объект 9">
            <a:extLst>
              <a:ext uri="{FF2B5EF4-FFF2-40B4-BE49-F238E27FC236}">
                <a16:creationId xmlns:a16="http://schemas.microsoft.com/office/drawing/2014/main" id="{7D26447B-4351-4361-9568-C0A1300880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1870863"/>
              </p:ext>
            </p:extLst>
          </p:nvPr>
        </p:nvGraphicFramePr>
        <p:xfrm>
          <a:off x="1017531" y="1038696"/>
          <a:ext cx="2312988" cy="1293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9" name="Equation" r:id="rId4" imgW="1815840" imgH="1015920" progId="Equation.DSMT4">
                  <p:embed/>
                </p:oleObj>
              </mc:Choice>
              <mc:Fallback>
                <p:oleObj name="Equation" r:id="rId4" imgW="1815840" imgH="1015920" progId="Equation.DSMT4">
                  <p:embed/>
                  <p:pic>
                    <p:nvPicPr>
                      <p:cNvPr id="2" name="Объект 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17531" y="1038696"/>
                        <a:ext cx="2312988" cy="1293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F7564AA-8F80-4095-A81D-B0BD5A628370}"/>
              </a:ext>
            </a:extLst>
          </p:cNvPr>
          <p:cNvSpPr txBox="1"/>
          <p:nvPr/>
        </p:nvSpPr>
        <p:spPr>
          <a:xfrm>
            <a:off x="4472196" y="568299"/>
            <a:ext cx="419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400" u="sng" dirty="0"/>
              <a:t>Выбор начальных приближений</a:t>
            </a:r>
            <a:r>
              <a:rPr lang="ru-RU" sz="1400" dirty="0"/>
              <a:t>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DA6F7A-654B-4854-857E-03180F0B3413}"/>
              </a:ext>
            </a:extLst>
          </p:cNvPr>
          <p:cNvSpPr txBox="1"/>
          <p:nvPr/>
        </p:nvSpPr>
        <p:spPr>
          <a:xfrm>
            <a:off x="4449763" y="876076"/>
            <a:ext cx="419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+mj-lt"/>
              <a:buAutoNum type="arabicParenR"/>
            </a:pPr>
            <a:r>
              <a:rPr lang="ru-RU" sz="1400" dirty="0"/>
              <a:t>если </a:t>
            </a:r>
            <a:r>
              <a:rPr lang="en-US" sz="1400" b="1" i="1" dirty="0"/>
              <a:t>f(a) * f</a:t>
            </a:r>
            <a:r>
              <a:rPr lang="en-US" sz="1400" b="1" i="1" baseline="30000" dirty="0"/>
              <a:t>//</a:t>
            </a:r>
            <a:r>
              <a:rPr lang="en-US" sz="1400" b="1" i="1" dirty="0"/>
              <a:t>(a) &gt; 0</a:t>
            </a:r>
            <a:r>
              <a:rPr lang="en-US" sz="1400" dirty="0"/>
              <a:t>, </a:t>
            </a:r>
            <a:r>
              <a:rPr lang="ru-RU" sz="1400" dirty="0"/>
              <a:t>то точка </a:t>
            </a:r>
            <a:r>
              <a:rPr lang="en-US" sz="1400" b="1" i="1" dirty="0"/>
              <a:t>a</a:t>
            </a:r>
            <a:r>
              <a:rPr lang="ru-RU" sz="1400" i="1" dirty="0"/>
              <a:t>;</a:t>
            </a:r>
          </a:p>
          <a:p>
            <a:pPr marL="457200" indent="-457200" algn="just">
              <a:buFont typeface="+mj-lt"/>
              <a:buAutoNum type="arabicParenR"/>
            </a:pPr>
            <a:r>
              <a:rPr lang="ru-RU" sz="1400" dirty="0"/>
              <a:t>если </a:t>
            </a:r>
            <a:r>
              <a:rPr lang="en-US" sz="1400" b="1" i="1" dirty="0"/>
              <a:t>f(b) * f</a:t>
            </a:r>
            <a:r>
              <a:rPr lang="en-US" sz="1400" b="1" i="1" baseline="30000" dirty="0"/>
              <a:t>//</a:t>
            </a:r>
            <a:r>
              <a:rPr lang="en-US" sz="1400" b="1" i="1" dirty="0"/>
              <a:t>(b) &gt; 0</a:t>
            </a:r>
            <a:r>
              <a:rPr lang="en-US" sz="1400" dirty="0"/>
              <a:t>, </a:t>
            </a:r>
            <a:r>
              <a:rPr lang="ru-RU" sz="1400" dirty="0"/>
              <a:t>то точка </a:t>
            </a:r>
            <a:r>
              <a:rPr lang="en-US" sz="1400" b="1" i="1" dirty="0"/>
              <a:t>b</a:t>
            </a:r>
            <a:r>
              <a:rPr lang="ru-RU" sz="1400" i="1" dirty="0"/>
              <a:t>;</a:t>
            </a:r>
            <a:endParaRPr lang="ru-RU" sz="1400" i="1" baseline="30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90F700-F9F7-4825-93A9-A5C260AA96D6}"/>
              </a:ext>
            </a:extLst>
          </p:cNvPr>
          <p:cNvSpPr txBox="1"/>
          <p:nvPr/>
        </p:nvSpPr>
        <p:spPr>
          <a:xfrm>
            <a:off x="4472196" y="1399296"/>
            <a:ext cx="40697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400" i="1" dirty="0">
                <a:solidFill>
                  <a:srgbClr val="FF0000"/>
                </a:solidFill>
              </a:rPr>
              <a:t>Если неравенства не выполняются – метод </a:t>
            </a:r>
            <a:r>
              <a:rPr lang="ru-RU" sz="1400" b="1" i="1" dirty="0">
                <a:solidFill>
                  <a:srgbClr val="FF0000"/>
                </a:solidFill>
              </a:rPr>
              <a:t>не применим</a:t>
            </a:r>
            <a:r>
              <a:rPr lang="ru-RU" sz="1400" i="1" dirty="0">
                <a:solidFill>
                  <a:srgbClr val="FF0000"/>
                </a:solidFill>
              </a:rPr>
              <a:t>.</a:t>
            </a:r>
          </a:p>
        </p:txBody>
      </p:sp>
      <p:graphicFrame>
        <p:nvGraphicFramePr>
          <p:cNvPr id="14" name="Диаграмма 13">
            <a:extLst>
              <a:ext uri="{FF2B5EF4-FFF2-40B4-BE49-F238E27FC236}">
                <a16:creationId xmlns:a16="http://schemas.microsoft.com/office/drawing/2014/main" id="{A1E4B53C-75E5-41AE-94C8-A9620A10FC0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142525"/>
              </p:ext>
            </p:extLst>
          </p:nvPr>
        </p:nvGraphicFramePr>
        <p:xfrm>
          <a:off x="88320" y="2049459"/>
          <a:ext cx="7921029" cy="2641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2931047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>
            <a:extLst>
              <a:ext uri="{FF2B5EF4-FFF2-40B4-BE49-F238E27FC236}">
                <a16:creationId xmlns:a16="http://schemas.microsoft.com/office/drawing/2014/main" id="{EBABDEED-5107-4101-B3D6-A6812DE4F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8963" y="4446588"/>
            <a:ext cx="431800" cy="414337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771525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71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7152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71525">
              <a:spcBef>
                <a:spcPct val="20000"/>
              </a:spcBef>
              <a:buChar char="–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71525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71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71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71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71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ru-RU" altLang="ru-RU" sz="1200"/>
          </a:p>
        </p:txBody>
      </p:sp>
      <p:sp>
        <p:nvSpPr>
          <p:cNvPr id="5123" name="Rectangle 29">
            <a:extLst>
              <a:ext uri="{FF2B5EF4-FFF2-40B4-BE49-F238E27FC236}">
                <a16:creationId xmlns:a16="http://schemas.microsoft.com/office/drawing/2014/main" id="{465D5F85-F467-4174-9AD2-94CDE7FC2B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70309" cy="4302125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500"/>
          </a:p>
        </p:txBody>
      </p:sp>
      <p:sp>
        <p:nvSpPr>
          <p:cNvPr id="5125" name="Номер слайда 1">
            <a:extLst>
              <a:ext uri="{FF2B5EF4-FFF2-40B4-BE49-F238E27FC236}">
                <a16:creationId xmlns:a16="http://schemas.microsoft.com/office/drawing/2014/main" id="{554214EC-DCA2-4830-B37B-F952DD07C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771525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71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7152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71525">
              <a:spcBef>
                <a:spcPct val="20000"/>
              </a:spcBef>
              <a:buChar char="–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71525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71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71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71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71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4E32492-0ED2-4EEE-A412-58832B4DD477}" type="slidenum">
              <a:rPr lang="ru-RU" altLang="ru-RU" sz="1200" smtClean="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ru-RU" altLang="ru-RU" sz="1200"/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582C11B7-8B2E-4EC8-A4CC-2B94C000FD79}"/>
              </a:ext>
            </a:extLst>
          </p:cNvPr>
          <p:cNvSpPr txBox="1">
            <a:spLocks noChangeArrowheads="1"/>
          </p:cNvSpPr>
          <p:nvPr/>
        </p:nvSpPr>
        <p:spPr>
          <a:xfrm>
            <a:off x="1584511" y="25400"/>
            <a:ext cx="5471740" cy="51911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Tx/>
              <a:buNone/>
              <a:defRPr/>
            </a:pPr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</a:rPr>
              <a:t>Реализация</a:t>
            </a:r>
          </a:p>
        </p:txBody>
      </p:sp>
      <p:cxnSp>
        <p:nvCxnSpPr>
          <p:cNvPr id="5129" name="AutoShape 7">
            <a:extLst>
              <a:ext uri="{FF2B5EF4-FFF2-40B4-BE49-F238E27FC236}">
                <a16:creationId xmlns:a16="http://schemas.microsoft.com/office/drawing/2014/main" id="{CC129660-D326-46F8-A962-32585BA41CC9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806575" y="519113"/>
            <a:ext cx="5027613" cy="1587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0ABF7A4-25FC-4B6C-B94C-DE7D223CF871}"/>
              </a:ext>
            </a:extLst>
          </p:cNvPr>
          <p:cNvSpPr/>
          <p:nvPr/>
        </p:nvSpPr>
        <p:spPr>
          <a:xfrm>
            <a:off x="192464" y="544513"/>
            <a:ext cx="326382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program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lab_09_example_3;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const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eps = </a:t>
            </a:r>
            <a:r>
              <a:rPr lang="en-US" sz="1200" dirty="0">
                <a:solidFill>
                  <a:srgbClr val="006400"/>
                </a:solidFill>
                <a:latin typeface="Courier New" panose="02070309020205020404" pitchFamily="49" charset="0"/>
              </a:rPr>
              <a:t>1e-4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// исходная функция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function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f(x: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real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):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real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begin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result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:= exp(x) - </a:t>
            </a:r>
            <a:r>
              <a:rPr lang="en-US" sz="1200" dirty="0">
                <a:solidFill>
                  <a:srgbClr val="006400"/>
                </a:solidFill>
                <a:latin typeface="Courier New" panose="02070309020205020404" pitchFamily="49" charset="0"/>
              </a:rPr>
              <a:t>6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* x - </a:t>
            </a:r>
            <a:r>
              <a:rPr lang="en-US" sz="1200" dirty="0">
                <a:solidFill>
                  <a:srgbClr val="006400"/>
                </a:solidFill>
                <a:latin typeface="Courier New" panose="02070309020205020404" pitchFamily="49" charset="0"/>
              </a:rPr>
              <a:t>3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// первая производная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function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f1(x: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real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):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real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begin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result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:= exp(x) - </a:t>
            </a:r>
            <a:r>
              <a:rPr lang="en-US" sz="1200" dirty="0">
                <a:solidFill>
                  <a:srgbClr val="006400"/>
                </a:solidFill>
                <a:latin typeface="Courier New" panose="02070309020205020404" pitchFamily="49" charset="0"/>
              </a:rPr>
              <a:t>6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// вторая производная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function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f2(x: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real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):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real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begin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result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:= exp(x)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AE35CA0-F573-47A7-8D5B-0BA7FFD51A33}"/>
              </a:ext>
            </a:extLst>
          </p:cNvPr>
          <p:cNvSpPr/>
          <p:nvPr/>
        </p:nvSpPr>
        <p:spPr>
          <a:xfrm>
            <a:off x="3600301" y="509141"/>
            <a:ext cx="4818998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50" dirty="0">
                <a:solidFill>
                  <a:srgbClr val="008000"/>
                </a:solidFill>
                <a:latin typeface="Courier New" panose="02070309020205020404" pitchFamily="49" charset="0"/>
              </a:rPr>
              <a:t>// реализация метода Ньютона</a:t>
            </a:r>
          </a:p>
          <a:p>
            <a:r>
              <a:rPr lang="en-US" sz="1150" b="1" dirty="0">
                <a:solidFill>
                  <a:srgbClr val="000000"/>
                </a:solidFill>
                <a:latin typeface="Courier New" panose="02070309020205020404" pitchFamily="49" charset="0"/>
              </a:rPr>
              <a:t>function </a:t>
            </a:r>
            <a:r>
              <a:rPr lang="en-US" sz="1150" dirty="0">
                <a:solidFill>
                  <a:srgbClr val="000000"/>
                </a:solidFill>
                <a:latin typeface="Courier New" panose="02070309020205020404" pitchFamily="49" charset="0"/>
              </a:rPr>
              <a:t>newton(a, b: </a:t>
            </a:r>
            <a:r>
              <a:rPr lang="en-US" sz="1150" dirty="0">
                <a:solidFill>
                  <a:srgbClr val="0000FF"/>
                </a:solidFill>
                <a:latin typeface="Courier New" panose="02070309020205020404" pitchFamily="49" charset="0"/>
              </a:rPr>
              <a:t>real</a:t>
            </a:r>
            <a:r>
              <a:rPr lang="en-US" sz="1150" dirty="0">
                <a:solidFill>
                  <a:srgbClr val="000000"/>
                </a:solidFill>
                <a:latin typeface="Courier New" panose="02070309020205020404" pitchFamily="49" charset="0"/>
              </a:rPr>
              <a:t>; eps: </a:t>
            </a:r>
            <a:r>
              <a:rPr lang="en-US" sz="1150" dirty="0">
                <a:solidFill>
                  <a:srgbClr val="0000FF"/>
                </a:solidFill>
                <a:latin typeface="Courier New" panose="02070309020205020404" pitchFamily="49" charset="0"/>
              </a:rPr>
              <a:t>real</a:t>
            </a:r>
            <a:r>
              <a:rPr lang="en-US" sz="1150" dirty="0">
                <a:solidFill>
                  <a:srgbClr val="000000"/>
                </a:solidFill>
                <a:latin typeface="Courier New" panose="02070309020205020404" pitchFamily="49" charset="0"/>
              </a:rPr>
              <a:t>): </a:t>
            </a:r>
            <a:r>
              <a:rPr lang="en-US" sz="1150" dirty="0">
                <a:solidFill>
                  <a:srgbClr val="0000FF"/>
                </a:solidFill>
                <a:latin typeface="Courier New" panose="02070309020205020404" pitchFamily="49" charset="0"/>
              </a:rPr>
              <a:t>real</a:t>
            </a:r>
            <a:r>
              <a:rPr lang="en-US" sz="115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150" b="1" dirty="0">
                <a:solidFill>
                  <a:srgbClr val="000000"/>
                </a:solidFill>
                <a:latin typeface="Courier New" panose="02070309020205020404" pitchFamily="49" charset="0"/>
              </a:rPr>
              <a:t>var</a:t>
            </a:r>
          </a:p>
          <a:p>
            <a:r>
              <a:rPr lang="en-US" sz="115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150" dirty="0">
                <a:solidFill>
                  <a:srgbClr val="000000"/>
                </a:solidFill>
                <a:latin typeface="Courier New" panose="02070309020205020404" pitchFamily="49" charset="0"/>
              </a:rPr>
              <a:t>x: </a:t>
            </a:r>
            <a:r>
              <a:rPr lang="en-US" sz="1150" dirty="0">
                <a:solidFill>
                  <a:srgbClr val="0000FF"/>
                </a:solidFill>
                <a:latin typeface="Courier New" panose="02070309020205020404" pitchFamily="49" charset="0"/>
              </a:rPr>
              <a:t>real</a:t>
            </a:r>
            <a:r>
              <a:rPr lang="en-US" sz="115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150" b="1" dirty="0">
                <a:solidFill>
                  <a:srgbClr val="000000"/>
                </a:solidFill>
                <a:latin typeface="Courier New" panose="02070309020205020404" pitchFamily="49" charset="0"/>
              </a:rPr>
              <a:t>begin</a:t>
            </a:r>
          </a:p>
          <a:p>
            <a:r>
              <a:rPr lang="en-US" sz="1150" b="1" dirty="0">
                <a:solidFill>
                  <a:srgbClr val="000000"/>
                </a:solidFill>
                <a:latin typeface="Courier New" panose="02070309020205020404" pitchFamily="49" charset="0"/>
              </a:rPr>
              <a:t>  if </a:t>
            </a:r>
            <a:r>
              <a:rPr lang="en-US" sz="1150" dirty="0">
                <a:solidFill>
                  <a:srgbClr val="000000"/>
                </a:solidFill>
                <a:latin typeface="Courier New" panose="02070309020205020404" pitchFamily="49" charset="0"/>
              </a:rPr>
              <a:t>f(a) * f2(a) &gt; </a:t>
            </a:r>
            <a:r>
              <a:rPr lang="en-US" sz="1150" dirty="0">
                <a:solidFill>
                  <a:srgbClr val="006400"/>
                </a:solidFill>
                <a:latin typeface="Courier New" panose="02070309020205020404" pitchFamily="49" charset="0"/>
              </a:rPr>
              <a:t>0 </a:t>
            </a:r>
            <a:r>
              <a:rPr lang="en-US" sz="1150" b="1" dirty="0">
                <a:solidFill>
                  <a:srgbClr val="000000"/>
                </a:solidFill>
                <a:latin typeface="Courier New" panose="02070309020205020404" pitchFamily="49" charset="0"/>
              </a:rPr>
              <a:t>then</a:t>
            </a:r>
          </a:p>
          <a:p>
            <a:r>
              <a:rPr lang="en-US" sz="115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150" dirty="0">
                <a:solidFill>
                  <a:srgbClr val="0000FF"/>
                </a:solidFill>
                <a:latin typeface="Courier New" panose="02070309020205020404" pitchFamily="49" charset="0"/>
              </a:rPr>
              <a:t>result </a:t>
            </a:r>
            <a:r>
              <a:rPr lang="en-US" sz="1150" dirty="0">
                <a:solidFill>
                  <a:srgbClr val="000000"/>
                </a:solidFill>
                <a:latin typeface="Courier New" panose="02070309020205020404" pitchFamily="49" charset="0"/>
              </a:rPr>
              <a:t>:= a</a:t>
            </a:r>
          </a:p>
          <a:p>
            <a:r>
              <a:rPr lang="en-US" sz="115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150" b="1" dirty="0">
                <a:solidFill>
                  <a:srgbClr val="000000"/>
                </a:solidFill>
                <a:latin typeface="Courier New" panose="02070309020205020404" pitchFamily="49" charset="0"/>
              </a:rPr>
              <a:t>else</a:t>
            </a:r>
          </a:p>
          <a:p>
            <a:r>
              <a:rPr lang="en-US" sz="115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if </a:t>
            </a:r>
            <a:r>
              <a:rPr lang="en-US" sz="1150" dirty="0">
                <a:solidFill>
                  <a:srgbClr val="000000"/>
                </a:solidFill>
                <a:latin typeface="Courier New" panose="02070309020205020404" pitchFamily="49" charset="0"/>
              </a:rPr>
              <a:t>f(b) * f2(b) &gt; </a:t>
            </a:r>
            <a:r>
              <a:rPr lang="en-US" sz="1150" dirty="0">
                <a:solidFill>
                  <a:srgbClr val="006400"/>
                </a:solidFill>
                <a:latin typeface="Courier New" panose="02070309020205020404" pitchFamily="49" charset="0"/>
              </a:rPr>
              <a:t>0 </a:t>
            </a:r>
            <a:r>
              <a:rPr lang="en-US" sz="1150" b="1" dirty="0">
                <a:solidFill>
                  <a:srgbClr val="000000"/>
                </a:solidFill>
                <a:latin typeface="Courier New" panose="02070309020205020404" pitchFamily="49" charset="0"/>
              </a:rPr>
              <a:t>then</a:t>
            </a:r>
          </a:p>
          <a:p>
            <a:r>
              <a:rPr lang="en-US" sz="115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sz="1150" dirty="0">
                <a:solidFill>
                  <a:srgbClr val="0000FF"/>
                </a:solidFill>
                <a:latin typeface="Courier New" panose="02070309020205020404" pitchFamily="49" charset="0"/>
              </a:rPr>
              <a:t>result </a:t>
            </a:r>
            <a:r>
              <a:rPr lang="en-US" sz="1150" dirty="0">
                <a:solidFill>
                  <a:srgbClr val="000000"/>
                </a:solidFill>
                <a:latin typeface="Courier New" panose="02070309020205020404" pitchFamily="49" charset="0"/>
              </a:rPr>
              <a:t>:= b</a:t>
            </a:r>
          </a:p>
          <a:p>
            <a:r>
              <a:rPr lang="en-US" sz="115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150" b="1" dirty="0">
                <a:solidFill>
                  <a:srgbClr val="000000"/>
                </a:solidFill>
                <a:latin typeface="Courier New" panose="02070309020205020404" pitchFamily="49" charset="0"/>
              </a:rPr>
              <a:t>else</a:t>
            </a:r>
          </a:p>
          <a:p>
            <a:r>
              <a:rPr lang="en-US" sz="115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begin</a:t>
            </a:r>
          </a:p>
          <a:p>
            <a:r>
              <a:rPr lang="ru-RU" sz="115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ru-RU" sz="1150" dirty="0" err="1">
                <a:solidFill>
                  <a:srgbClr val="000000"/>
                </a:solidFill>
                <a:latin typeface="Courier New" panose="02070309020205020404" pitchFamily="49" charset="0"/>
              </a:rPr>
              <a:t>writeln</a:t>
            </a:r>
            <a:r>
              <a:rPr lang="ru-RU" sz="115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ru-RU" sz="1150" dirty="0">
                <a:solidFill>
                  <a:srgbClr val="0000FF"/>
                </a:solidFill>
                <a:latin typeface="Courier New" panose="02070309020205020404" pitchFamily="49" charset="0"/>
              </a:rPr>
              <a:t>'Метод Ньютона, решений нет!'</a:t>
            </a:r>
            <a:r>
              <a:rPr lang="ru-RU" sz="115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15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150" b="1" dirty="0">
                <a:solidFill>
                  <a:srgbClr val="8B0000"/>
                </a:solidFill>
                <a:latin typeface="Courier New" panose="02070309020205020404" pitchFamily="49" charset="0"/>
              </a:rPr>
              <a:t>exit</a:t>
            </a:r>
          </a:p>
          <a:p>
            <a:r>
              <a:rPr lang="en-US" sz="1150" b="1" dirty="0">
                <a:solidFill>
                  <a:srgbClr val="8B0000"/>
                </a:solidFill>
                <a:latin typeface="Courier New" panose="02070309020205020404" pitchFamily="49" charset="0"/>
              </a:rPr>
              <a:t>      </a:t>
            </a:r>
            <a:r>
              <a:rPr lang="en-US" sz="115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15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15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150" b="1" dirty="0">
                <a:solidFill>
                  <a:srgbClr val="000000"/>
                </a:solidFill>
                <a:latin typeface="Courier New" panose="02070309020205020404" pitchFamily="49" charset="0"/>
              </a:rPr>
              <a:t>repeat</a:t>
            </a:r>
          </a:p>
          <a:p>
            <a:r>
              <a:rPr lang="en-US" sz="115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150" dirty="0">
                <a:solidFill>
                  <a:srgbClr val="000000"/>
                </a:solidFill>
                <a:latin typeface="Courier New" panose="02070309020205020404" pitchFamily="49" charset="0"/>
              </a:rPr>
              <a:t>x := </a:t>
            </a:r>
            <a:r>
              <a:rPr lang="en-US" sz="1150" dirty="0">
                <a:solidFill>
                  <a:srgbClr val="0000FF"/>
                </a:solidFill>
                <a:latin typeface="Courier New" panose="02070309020205020404" pitchFamily="49" charset="0"/>
              </a:rPr>
              <a:t>result</a:t>
            </a:r>
            <a:r>
              <a:rPr lang="en-US" sz="115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15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150" dirty="0">
                <a:solidFill>
                  <a:srgbClr val="0000FF"/>
                </a:solidFill>
                <a:latin typeface="Courier New" panose="02070309020205020404" pitchFamily="49" charset="0"/>
              </a:rPr>
              <a:t>result </a:t>
            </a:r>
            <a:r>
              <a:rPr lang="en-US" sz="1150" dirty="0">
                <a:solidFill>
                  <a:srgbClr val="000000"/>
                </a:solidFill>
                <a:latin typeface="Courier New" panose="02070309020205020404" pitchFamily="49" charset="0"/>
              </a:rPr>
              <a:t>:= x - f(x) / f1(x)</a:t>
            </a:r>
          </a:p>
          <a:p>
            <a:r>
              <a:rPr lang="en-US" sz="115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150" b="1" dirty="0">
                <a:solidFill>
                  <a:srgbClr val="000000"/>
                </a:solidFill>
                <a:latin typeface="Courier New" panose="02070309020205020404" pitchFamily="49" charset="0"/>
              </a:rPr>
              <a:t>until </a:t>
            </a:r>
            <a:r>
              <a:rPr lang="en-US" sz="1150" dirty="0">
                <a:solidFill>
                  <a:srgbClr val="000000"/>
                </a:solidFill>
                <a:latin typeface="Courier New" panose="02070309020205020404" pitchFamily="49" charset="0"/>
              </a:rPr>
              <a:t>abs(</a:t>
            </a:r>
            <a:r>
              <a:rPr lang="en-US" sz="1150" dirty="0">
                <a:solidFill>
                  <a:srgbClr val="0000FF"/>
                </a:solidFill>
                <a:latin typeface="Courier New" panose="02070309020205020404" pitchFamily="49" charset="0"/>
              </a:rPr>
              <a:t>result </a:t>
            </a:r>
            <a:r>
              <a:rPr lang="en-US" sz="1150" dirty="0">
                <a:solidFill>
                  <a:srgbClr val="000000"/>
                </a:solidFill>
                <a:latin typeface="Courier New" panose="02070309020205020404" pitchFamily="49" charset="0"/>
              </a:rPr>
              <a:t>- x) &lt;= eps;</a:t>
            </a:r>
          </a:p>
          <a:p>
            <a:r>
              <a:rPr lang="en-US" sz="115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15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ru-RU" sz="1150" dirty="0">
                <a:solidFill>
                  <a:srgbClr val="008000"/>
                </a:solidFill>
                <a:latin typeface="Courier New" panose="02070309020205020404" pitchFamily="49" charset="0"/>
              </a:rPr>
              <a:t>// основная программа, вызов функции</a:t>
            </a:r>
          </a:p>
          <a:p>
            <a:r>
              <a:rPr lang="en-US" sz="1150" b="1" dirty="0">
                <a:solidFill>
                  <a:srgbClr val="000000"/>
                </a:solidFill>
                <a:latin typeface="Courier New" panose="02070309020205020404" pitchFamily="49" charset="0"/>
              </a:rPr>
              <a:t>begin</a:t>
            </a:r>
          </a:p>
          <a:p>
            <a:r>
              <a:rPr lang="en-US" sz="115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150" dirty="0" err="1">
                <a:solidFill>
                  <a:srgbClr val="000000"/>
                </a:solidFill>
                <a:latin typeface="Courier New" panose="02070309020205020404" pitchFamily="49" charset="0"/>
              </a:rPr>
              <a:t>writeln</a:t>
            </a:r>
            <a:r>
              <a:rPr lang="en-US" sz="1150" dirty="0">
                <a:solidFill>
                  <a:srgbClr val="000000"/>
                </a:solidFill>
                <a:latin typeface="Courier New" panose="02070309020205020404" pitchFamily="49" charset="0"/>
              </a:rPr>
              <a:t>(newton(-</a:t>
            </a:r>
            <a:r>
              <a:rPr lang="en-US" sz="1150" dirty="0">
                <a:solidFill>
                  <a:srgbClr val="006400"/>
                </a:solidFill>
                <a:latin typeface="Courier New" panose="02070309020205020404" pitchFamily="49" charset="0"/>
              </a:rPr>
              <a:t>3</a:t>
            </a:r>
            <a:r>
              <a:rPr lang="en-US" sz="115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150" dirty="0">
                <a:solidFill>
                  <a:srgbClr val="006400"/>
                </a:solidFill>
                <a:latin typeface="Courier New" panose="02070309020205020404" pitchFamily="49" charset="0"/>
              </a:rPr>
              <a:t>1</a:t>
            </a:r>
            <a:r>
              <a:rPr lang="en-US" sz="1150" dirty="0">
                <a:solidFill>
                  <a:srgbClr val="000000"/>
                </a:solidFill>
                <a:latin typeface="Courier New" panose="02070309020205020404" pitchFamily="49" charset="0"/>
              </a:rPr>
              <a:t>, eps))</a:t>
            </a:r>
          </a:p>
          <a:p>
            <a:r>
              <a:rPr lang="en-US" sz="115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150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endParaRPr lang="ru-RU" sz="1150" dirty="0"/>
          </a:p>
        </p:txBody>
      </p:sp>
      <p:grpSp>
        <p:nvGrpSpPr>
          <p:cNvPr id="15" name="Группа 8">
            <a:extLst>
              <a:ext uri="{FF2B5EF4-FFF2-40B4-BE49-F238E27FC236}">
                <a16:creationId xmlns:a16="http://schemas.microsoft.com/office/drawing/2014/main" id="{34B8AAAE-AD3A-4543-BC60-DF149569E811}"/>
              </a:ext>
            </a:extLst>
          </p:cNvPr>
          <p:cNvGrpSpPr>
            <a:grpSpLocks/>
          </p:cNvGrpSpPr>
          <p:nvPr/>
        </p:nvGrpSpPr>
        <p:grpSpPr bwMode="auto">
          <a:xfrm>
            <a:off x="314325" y="4413250"/>
            <a:ext cx="1257300" cy="292100"/>
            <a:chOff x="543276" y="545242"/>
            <a:chExt cx="1816737" cy="422585"/>
          </a:xfrm>
        </p:grpSpPr>
        <p:sp>
          <p:nvSpPr>
            <p:cNvPr id="16" name="Freeform 37">
              <a:extLst>
                <a:ext uri="{FF2B5EF4-FFF2-40B4-BE49-F238E27FC236}">
                  <a16:creationId xmlns:a16="http://schemas.microsoft.com/office/drawing/2014/main" id="{DE9C34D7-89D6-4CEC-87DD-0C2471D768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6457" y="565913"/>
              <a:ext cx="1323556" cy="401914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grpSp>
          <p:nvGrpSpPr>
            <p:cNvPr id="18" name="Group 34">
              <a:extLst>
                <a:ext uri="{FF2B5EF4-FFF2-40B4-BE49-F238E27FC236}">
                  <a16:creationId xmlns:a16="http://schemas.microsoft.com/office/drawing/2014/main" id="{ECEA7E52-6276-4DD4-A8D0-126D9C1EEAE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19" name="Freeform 38">
                <a:extLst>
                  <a:ext uri="{FF2B5EF4-FFF2-40B4-BE49-F238E27FC236}">
                    <a16:creationId xmlns:a16="http://schemas.microsoft.com/office/drawing/2014/main" id="{B8C7652C-52DD-477A-8417-14CB2CD791A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99" y="325"/>
                <a:ext cx="342" cy="221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ru-RU">
                  <a:latin typeface="Arial" charset="0"/>
                </a:endParaRPr>
              </a:p>
            </p:txBody>
          </p:sp>
          <p:sp>
            <p:nvSpPr>
              <p:cNvPr id="20" name="Freeform 39">
                <a:extLst>
                  <a:ext uri="{FF2B5EF4-FFF2-40B4-BE49-F238E27FC236}">
                    <a16:creationId xmlns:a16="http://schemas.microsoft.com/office/drawing/2014/main" id="{BEBEB731-1881-42A6-9242-C678D2F1377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1 w 680"/>
                  <a:gd name="T1" fmla="*/ 0 h 441"/>
                  <a:gd name="T2" fmla="*/ 2 w 680"/>
                  <a:gd name="T3" fmla="*/ 0 h 441"/>
                  <a:gd name="T4" fmla="*/ 2 w 680"/>
                  <a:gd name="T5" fmla="*/ 0 h 441"/>
                  <a:gd name="T6" fmla="*/ 1 w 680"/>
                  <a:gd name="T7" fmla="*/ 0 h 441"/>
                  <a:gd name="T8" fmla="*/ 1 w 680"/>
                  <a:gd name="T9" fmla="*/ 0 h 441"/>
                  <a:gd name="T10" fmla="*/ 1 w 680"/>
                  <a:gd name="T11" fmla="*/ 0 h 441"/>
                  <a:gd name="T12" fmla="*/ 1 w 680"/>
                  <a:gd name="T13" fmla="*/ 0 h 441"/>
                  <a:gd name="T14" fmla="*/ 1 w 680"/>
                  <a:gd name="T15" fmla="*/ 0 h 441"/>
                  <a:gd name="T16" fmla="*/ 1 w 680"/>
                  <a:gd name="T17" fmla="*/ 0 h 441"/>
                  <a:gd name="T18" fmla="*/ 1 w 680"/>
                  <a:gd name="T19" fmla="*/ 0 h 441"/>
                  <a:gd name="T20" fmla="*/ 0 w 680"/>
                  <a:gd name="T21" fmla="*/ 0 h 441"/>
                  <a:gd name="T22" fmla="*/ 1 w 680"/>
                  <a:gd name="T23" fmla="*/ 0 h 441"/>
                  <a:gd name="T24" fmla="*/ 1 w 680"/>
                  <a:gd name="T25" fmla="*/ 0 h 441"/>
                  <a:gd name="T26" fmla="*/ 0 w 680"/>
                  <a:gd name="T27" fmla="*/ 0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76138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>
            <a:extLst>
              <a:ext uri="{FF2B5EF4-FFF2-40B4-BE49-F238E27FC236}">
                <a16:creationId xmlns:a16="http://schemas.microsoft.com/office/drawing/2014/main" id="{EBABDEED-5107-4101-B3D6-A6812DE4F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8963" y="4446588"/>
            <a:ext cx="431800" cy="414337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771525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71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7152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71525">
              <a:spcBef>
                <a:spcPct val="20000"/>
              </a:spcBef>
              <a:buChar char="–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71525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71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71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71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71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ru-RU" altLang="ru-RU" sz="1200"/>
          </a:p>
        </p:txBody>
      </p:sp>
      <p:sp>
        <p:nvSpPr>
          <p:cNvPr id="5123" name="Rectangle 29">
            <a:extLst>
              <a:ext uri="{FF2B5EF4-FFF2-40B4-BE49-F238E27FC236}">
                <a16:creationId xmlns:a16="http://schemas.microsoft.com/office/drawing/2014/main" id="{465D5F85-F467-4174-9AD2-94CDE7FC2B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70309" cy="4302125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500"/>
          </a:p>
        </p:txBody>
      </p:sp>
      <p:sp>
        <p:nvSpPr>
          <p:cNvPr id="5125" name="Номер слайда 1">
            <a:extLst>
              <a:ext uri="{FF2B5EF4-FFF2-40B4-BE49-F238E27FC236}">
                <a16:creationId xmlns:a16="http://schemas.microsoft.com/office/drawing/2014/main" id="{554214EC-DCA2-4830-B37B-F952DD07C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771525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71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7152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71525">
              <a:spcBef>
                <a:spcPct val="20000"/>
              </a:spcBef>
              <a:buChar char="–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71525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71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71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71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71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4E32492-0ED2-4EEE-A412-58832B4DD477}" type="slidenum">
              <a:rPr lang="ru-RU" altLang="ru-RU" sz="1200" smtClean="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ru-RU" altLang="ru-RU" sz="1200"/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582C11B7-8B2E-4EC8-A4CC-2B94C000FD79}"/>
              </a:ext>
            </a:extLst>
          </p:cNvPr>
          <p:cNvSpPr txBox="1">
            <a:spLocks noChangeArrowheads="1"/>
          </p:cNvSpPr>
          <p:nvPr/>
        </p:nvSpPr>
        <p:spPr>
          <a:xfrm>
            <a:off x="1584511" y="25400"/>
            <a:ext cx="5471740" cy="51911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Tx/>
              <a:buNone/>
              <a:defRPr/>
            </a:pPr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</a:rPr>
              <a:t>Задания</a:t>
            </a:r>
          </a:p>
        </p:txBody>
      </p:sp>
      <p:cxnSp>
        <p:nvCxnSpPr>
          <p:cNvPr id="5129" name="AutoShape 7">
            <a:extLst>
              <a:ext uri="{FF2B5EF4-FFF2-40B4-BE49-F238E27FC236}">
                <a16:creationId xmlns:a16="http://schemas.microsoft.com/office/drawing/2014/main" id="{CC129660-D326-46F8-A962-32585BA41CC9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806575" y="519113"/>
            <a:ext cx="5027613" cy="1587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5D89BE1-FC80-4B9A-87F5-03060D719003}"/>
              </a:ext>
            </a:extLst>
          </p:cNvPr>
          <p:cNvSpPr txBox="1"/>
          <p:nvPr/>
        </p:nvSpPr>
        <p:spPr>
          <a:xfrm>
            <a:off x="170309" y="615950"/>
            <a:ext cx="83990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400" dirty="0"/>
              <a:t>Составьте программу для решения нелинейных уравнений методом половинного деления, простых итераций и методом Ньютона: </a:t>
            </a:r>
            <a:endParaRPr lang="ru-RU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52D2A5-737C-4180-B388-D70B28F7C6C4}"/>
              </a:ext>
            </a:extLst>
          </p:cNvPr>
          <p:cNvSpPr txBox="1"/>
          <p:nvPr/>
        </p:nvSpPr>
        <p:spPr>
          <a:xfrm>
            <a:off x="192660" y="1418520"/>
            <a:ext cx="4386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1.</a:t>
            </a:r>
            <a:endParaRPr lang="ru-R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5FBFB05-34BC-4A38-9B23-92F92375E069}"/>
                  </a:ext>
                </a:extLst>
              </p:cNvPr>
              <p:cNvSpPr txBox="1"/>
              <p:nvPr/>
            </p:nvSpPr>
            <p:spPr>
              <a:xfrm>
                <a:off x="631280" y="1480075"/>
                <a:ext cx="218886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−20=0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5FBFB05-34BC-4A38-9B23-92F92375E0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280" y="1480075"/>
                <a:ext cx="2188869" cy="307777"/>
              </a:xfrm>
              <a:prstGeom prst="rect">
                <a:avLst/>
              </a:prstGeom>
              <a:blipFill>
                <a:blip r:embed="rId3"/>
                <a:stretch>
                  <a:fillRect l="-1114" r="-1671" b="-12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9BA1C92B-2AB7-491D-AE91-7A6FE2D746DE}"/>
              </a:ext>
            </a:extLst>
          </p:cNvPr>
          <p:cNvSpPr txBox="1"/>
          <p:nvPr/>
        </p:nvSpPr>
        <p:spPr>
          <a:xfrm>
            <a:off x="3096245" y="1418519"/>
            <a:ext cx="5371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/>
              <a:t>Интервал </a:t>
            </a:r>
            <a:r>
              <a:rPr lang="en-US" sz="2000" dirty="0"/>
              <a:t>[1; 2], </a:t>
            </a:r>
            <a:r>
              <a:rPr lang="ru-RU" sz="2000" dirty="0"/>
              <a:t>допустимая точность 10</a:t>
            </a:r>
            <a:r>
              <a:rPr lang="ru-RU" sz="2000" baseline="30000" dirty="0"/>
              <a:t>-2</a:t>
            </a:r>
            <a:r>
              <a:rPr lang="ru-RU" sz="2000" dirty="0"/>
              <a:t>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316704-8E27-42A1-A072-C7FB3F7587C4}"/>
              </a:ext>
            </a:extLst>
          </p:cNvPr>
          <p:cNvSpPr txBox="1"/>
          <p:nvPr/>
        </p:nvSpPr>
        <p:spPr>
          <a:xfrm>
            <a:off x="192660" y="2071314"/>
            <a:ext cx="4386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/>
              <a:t>2</a:t>
            </a:r>
            <a:r>
              <a:rPr lang="en-US" sz="2000" dirty="0"/>
              <a:t>.</a:t>
            </a:r>
            <a:endParaRPr lang="ru-R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5E5CBE2-982A-4055-8CB5-5105AAF67831}"/>
                  </a:ext>
                </a:extLst>
              </p:cNvPr>
              <p:cNvSpPr txBox="1"/>
              <p:nvPr/>
            </p:nvSpPr>
            <p:spPr>
              <a:xfrm>
                <a:off x="631280" y="2132869"/>
                <a:ext cx="172008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−2=0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5E5CBE2-982A-4055-8CB5-5105AAF678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280" y="2132869"/>
                <a:ext cx="1720086" cy="307777"/>
              </a:xfrm>
              <a:prstGeom prst="rect">
                <a:avLst/>
              </a:prstGeom>
              <a:blipFill>
                <a:blip r:embed="rId4"/>
                <a:stretch>
                  <a:fillRect l="-1418" r="-2482" b="-12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349925F1-7A6B-46AC-9C5C-D48811731D12}"/>
              </a:ext>
            </a:extLst>
          </p:cNvPr>
          <p:cNvSpPr txBox="1"/>
          <p:nvPr/>
        </p:nvSpPr>
        <p:spPr>
          <a:xfrm>
            <a:off x="3096245" y="2071313"/>
            <a:ext cx="5371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/>
              <a:t>Интервал </a:t>
            </a:r>
            <a:r>
              <a:rPr lang="en-US" sz="2000" dirty="0"/>
              <a:t>[0; 1], </a:t>
            </a:r>
            <a:r>
              <a:rPr lang="ru-RU" sz="2000" dirty="0"/>
              <a:t>допустимая точность 10</a:t>
            </a:r>
            <a:r>
              <a:rPr lang="ru-RU" sz="2000" baseline="30000" dirty="0"/>
              <a:t>-</a:t>
            </a:r>
            <a:r>
              <a:rPr lang="en-US" sz="2000" baseline="30000" dirty="0"/>
              <a:t>3</a:t>
            </a:r>
            <a:r>
              <a:rPr lang="ru-RU" sz="2000" dirty="0"/>
              <a:t>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3DC040-7F97-4873-B0CA-78836A36DBA0}"/>
              </a:ext>
            </a:extLst>
          </p:cNvPr>
          <p:cNvSpPr txBox="1"/>
          <p:nvPr/>
        </p:nvSpPr>
        <p:spPr>
          <a:xfrm>
            <a:off x="192660" y="2785663"/>
            <a:ext cx="4386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/>
              <a:t>3</a:t>
            </a:r>
            <a:r>
              <a:rPr lang="en-US" sz="2000" dirty="0"/>
              <a:t>.</a:t>
            </a:r>
            <a:endParaRPr lang="ru-R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3EEF8B1-79F7-4594-A3D8-C5413EB00B24}"/>
                  </a:ext>
                </a:extLst>
              </p:cNvPr>
              <p:cNvSpPr txBox="1"/>
              <p:nvPr/>
            </p:nvSpPr>
            <p:spPr>
              <a:xfrm>
                <a:off x="631280" y="2847218"/>
                <a:ext cx="156690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3EEF8B1-79F7-4594-A3D8-C5413EB00B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280" y="2847218"/>
                <a:ext cx="1566904" cy="307777"/>
              </a:xfrm>
              <a:prstGeom prst="rect">
                <a:avLst/>
              </a:prstGeom>
              <a:blipFill>
                <a:blip r:embed="rId5"/>
                <a:stretch>
                  <a:fillRect l="-3113" r="-2724" b="-980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C6E1C4F4-BBED-4F6B-83A7-E3997BFC4393}"/>
              </a:ext>
            </a:extLst>
          </p:cNvPr>
          <p:cNvSpPr txBox="1"/>
          <p:nvPr/>
        </p:nvSpPr>
        <p:spPr>
          <a:xfrm>
            <a:off x="3096245" y="2785662"/>
            <a:ext cx="53711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/>
              <a:t>Интервал </a:t>
            </a:r>
            <a:r>
              <a:rPr lang="en-US" sz="2000" dirty="0"/>
              <a:t>[0.5; 1.5], </a:t>
            </a:r>
            <a:r>
              <a:rPr lang="ru-RU" sz="2000" dirty="0"/>
              <a:t>допустимая </a:t>
            </a:r>
            <a:br>
              <a:rPr lang="ru-RU" sz="2000" dirty="0"/>
            </a:br>
            <a:r>
              <a:rPr lang="ru-RU" sz="2000" dirty="0"/>
              <a:t>точность </a:t>
            </a:r>
            <a:r>
              <a:rPr lang="en-US" sz="2000" dirty="0"/>
              <a:t>0.2*</a:t>
            </a:r>
            <a:r>
              <a:rPr lang="ru-RU" sz="2000" dirty="0"/>
              <a:t>10</a:t>
            </a:r>
            <a:r>
              <a:rPr lang="ru-RU" sz="2000" baseline="30000" dirty="0"/>
              <a:t>-</a:t>
            </a:r>
            <a:r>
              <a:rPr lang="en-US" sz="2000" baseline="30000" dirty="0"/>
              <a:t>4</a:t>
            </a:r>
            <a:r>
              <a:rPr lang="ru-RU" sz="2000" dirty="0"/>
              <a:t>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2595AB1-8972-4B82-B4D9-7F79D76468FD}"/>
              </a:ext>
            </a:extLst>
          </p:cNvPr>
          <p:cNvSpPr txBox="1"/>
          <p:nvPr/>
        </p:nvSpPr>
        <p:spPr>
          <a:xfrm>
            <a:off x="183537" y="3804875"/>
            <a:ext cx="4386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/>
              <a:t>4</a:t>
            </a:r>
            <a:r>
              <a:rPr lang="en-US" sz="2000" dirty="0"/>
              <a:t>.</a:t>
            </a:r>
            <a:endParaRPr lang="ru-R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19CA426-8833-41EC-BEEA-EE0BB23D34E5}"/>
                  </a:ext>
                </a:extLst>
              </p:cNvPr>
              <p:cNvSpPr txBox="1"/>
              <p:nvPr/>
            </p:nvSpPr>
            <p:spPr>
              <a:xfrm>
                <a:off x="564744" y="3858171"/>
                <a:ext cx="203953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−0,1∙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19CA426-8833-41EC-BEEA-EE0BB23D34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744" y="3858171"/>
                <a:ext cx="2039533" cy="307777"/>
              </a:xfrm>
              <a:prstGeom prst="rect">
                <a:avLst/>
              </a:prstGeom>
              <a:blipFill>
                <a:blip r:embed="rId6"/>
                <a:stretch>
                  <a:fillRect l="-2395" r="-2096" b="-10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CDB3743D-9E52-4D4B-BED9-842827F94722}"/>
              </a:ext>
            </a:extLst>
          </p:cNvPr>
          <p:cNvSpPr txBox="1"/>
          <p:nvPr/>
        </p:nvSpPr>
        <p:spPr>
          <a:xfrm>
            <a:off x="3096244" y="3804874"/>
            <a:ext cx="53619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/>
              <a:t>Интервал </a:t>
            </a:r>
            <a:r>
              <a:rPr lang="en-US" sz="2000" dirty="0"/>
              <a:t>[0.2; 1.5], </a:t>
            </a:r>
            <a:r>
              <a:rPr lang="ru-RU" sz="2000" dirty="0"/>
              <a:t>допустимая </a:t>
            </a:r>
            <a:br>
              <a:rPr lang="ru-RU" sz="2000" dirty="0"/>
            </a:br>
            <a:r>
              <a:rPr lang="ru-RU" sz="2000" dirty="0"/>
              <a:t>точность </a:t>
            </a:r>
            <a:r>
              <a:rPr lang="en-US" sz="2000" dirty="0"/>
              <a:t>0.5*</a:t>
            </a:r>
            <a:r>
              <a:rPr lang="ru-RU" sz="2000" dirty="0"/>
              <a:t>10</a:t>
            </a:r>
            <a:r>
              <a:rPr lang="ru-RU" sz="2000" baseline="30000" dirty="0"/>
              <a:t>-</a:t>
            </a:r>
            <a:r>
              <a:rPr lang="en-US" sz="2000" baseline="30000" dirty="0"/>
              <a:t>4</a:t>
            </a:r>
            <a:r>
              <a:rPr lang="ru-RU" sz="2000" dirty="0"/>
              <a:t>;</a:t>
            </a:r>
          </a:p>
        </p:txBody>
      </p:sp>
      <p:grpSp>
        <p:nvGrpSpPr>
          <p:cNvPr id="23" name="Группа 8">
            <a:extLst>
              <a:ext uri="{FF2B5EF4-FFF2-40B4-BE49-F238E27FC236}">
                <a16:creationId xmlns:a16="http://schemas.microsoft.com/office/drawing/2014/main" id="{3C446B82-E618-41E7-9331-D1E47D23218D}"/>
              </a:ext>
            </a:extLst>
          </p:cNvPr>
          <p:cNvGrpSpPr>
            <a:grpSpLocks/>
          </p:cNvGrpSpPr>
          <p:nvPr/>
        </p:nvGrpSpPr>
        <p:grpSpPr bwMode="auto">
          <a:xfrm>
            <a:off x="314325" y="4413250"/>
            <a:ext cx="1257300" cy="292100"/>
            <a:chOff x="543276" y="545242"/>
            <a:chExt cx="1816737" cy="422585"/>
          </a:xfrm>
        </p:grpSpPr>
        <p:sp>
          <p:nvSpPr>
            <p:cNvPr id="24" name="Freeform 37">
              <a:extLst>
                <a:ext uri="{FF2B5EF4-FFF2-40B4-BE49-F238E27FC236}">
                  <a16:creationId xmlns:a16="http://schemas.microsoft.com/office/drawing/2014/main" id="{ACB788FB-0AF6-4C3E-9F3B-A503F0D9BAA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6457" y="565913"/>
              <a:ext cx="1323556" cy="401914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grpSp>
          <p:nvGrpSpPr>
            <p:cNvPr id="25" name="Group 34">
              <a:extLst>
                <a:ext uri="{FF2B5EF4-FFF2-40B4-BE49-F238E27FC236}">
                  <a16:creationId xmlns:a16="http://schemas.microsoft.com/office/drawing/2014/main" id="{0ABFBB18-923C-43A4-866D-3556A76990A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26" name="Freeform 38">
                <a:extLst>
                  <a:ext uri="{FF2B5EF4-FFF2-40B4-BE49-F238E27FC236}">
                    <a16:creationId xmlns:a16="http://schemas.microsoft.com/office/drawing/2014/main" id="{8F2B3CE3-6D3B-4B79-9320-A91C08D653B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99" y="325"/>
                <a:ext cx="342" cy="221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ru-RU">
                  <a:latin typeface="Arial" charset="0"/>
                </a:endParaRPr>
              </a:p>
            </p:txBody>
          </p:sp>
          <p:sp>
            <p:nvSpPr>
              <p:cNvPr id="27" name="Freeform 39">
                <a:extLst>
                  <a:ext uri="{FF2B5EF4-FFF2-40B4-BE49-F238E27FC236}">
                    <a16:creationId xmlns:a16="http://schemas.microsoft.com/office/drawing/2014/main" id="{7D610698-232F-4E8A-82D9-E0C343B0706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1 w 680"/>
                  <a:gd name="T1" fmla="*/ 0 h 441"/>
                  <a:gd name="T2" fmla="*/ 2 w 680"/>
                  <a:gd name="T3" fmla="*/ 0 h 441"/>
                  <a:gd name="T4" fmla="*/ 2 w 680"/>
                  <a:gd name="T5" fmla="*/ 0 h 441"/>
                  <a:gd name="T6" fmla="*/ 1 w 680"/>
                  <a:gd name="T7" fmla="*/ 0 h 441"/>
                  <a:gd name="T8" fmla="*/ 1 w 680"/>
                  <a:gd name="T9" fmla="*/ 0 h 441"/>
                  <a:gd name="T10" fmla="*/ 1 w 680"/>
                  <a:gd name="T11" fmla="*/ 0 h 441"/>
                  <a:gd name="T12" fmla="*/ 1 w 680"/>
                  <a:gd name="T13" fmla="*/ 0 h 441"/>
                  <a:gd name="T14" fmla="*/ 1 w 680"/>
                  <a:gd name="T15" fmla="*/ 0 h 441"/>
                  <a:gd name="T16" fmla="*/ 1 w 680"/>
                  <a:gd name="T17" fmla="*/ 0 h 441"/>
                  <a:gd name="T18" fmla="*/ 1 w 680"/>
                  <a:gd name="T19" fmla="*/ 0 h 441"/>
                  <a:gd name="T20" fmla="*/ 0 w 680"/>
                  <a:gd name="T21" fmla="*/ 0 h 441"/>
                  <a:gd name="T22" fmla="*/ 1 w 680"/>
                  <a:gd name="T23" fmla="*/ 0 h 441"/>
                  <a:gd name="T24" fmla="*/ 1 w 680"/>
                  <a:gd name="T25" fmla="*/ 0 h 441"/>
                  <a:gd name="T26" fmla="*/ 0 w 680"/>
                  <a:gd name="T27" fmla="*/ 0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62592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2">
            <a:extLst>
              <a:ext uri="{FF2B5EF4-FFF2-40B4-BE49-F238E27FC236}">
                <a16:creationId xmlns:a16="http://schemas.microsoft.com/office/drawing/2014/main" id="{446BB6C2-86B9-482A-9840-47E8A0902C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32025" y="1638300"/>
            <a:ext cx="5688013" cy="7921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ru-RU" altLang="ru-RU" sz="4000" b="1">
                <a:solidFill>
                  <a:srgbClr val="80BF44"/>
                </a:solidFill>
                <a:latin typeface="Calibri" panose="020F0502020204030204" pitchFamily="34" charset="0"/>
              </a:rPr>
              <a:t>СПАСИБО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ru-RU" altLang="ru-RU" sz="4000" b="1">
                <a:solidFill>
                  <a:srgbClr val="80BF44"/>
                </a:solidFill>
                <a:latin typeface="Calibri" panose="020F0502020204030204" pitchFamily="34" charset="0"/>
              </a:rPr>
              <a:t>ЗА ВНИМАНИЕ!</a:t>
            </a:r>
          </a:p>
        </p:txBody>
      </p:sp>
      <p:sp>
        <p:nvSpPr>
          <p:cNvPr id="18435" name="Rectangle 14">
            <a:extLst>
              <a:ext uri="{FF2B5EF4-FFF2-40B4-BE49-F238E27FC236}">
                <a16:creationId xmlns:a16="http://schemas.microsoft.com/office/drawing/2014/main" id="{91AC84CC-CC05-4DB8-9C31-0843B3CECC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8963" y="4446588"/>
            <a:ext cx="431800" cy="414337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771525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71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7152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71525">
              <a:spcBef>
                <a:spcPct val="20000"/>
              </a:spcBef>
              <a:buChar char="–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71525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71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71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71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71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ru-RU" altLang="ru-RU" sz="1200">
              <a:latin typeface="PF BeauSans Pro" pitchFamily="2" charset="0"/>
            </a:endParaRPr>
          </a:p>
        </p:txBody>
      </p:sp>
      <p:sp>
        <p:nvSpPr>
          <p:cNvPr id="18436" name="Rectangle 16">
            <a:extLst>
              <a:ext uri="{FF2B5EF4-FFF2-40B4-BE49-F238E27FC236}">
                <a16:creationId xmlns:a16="http://schemas.microsoft.com/office/drawing/2014/main" id="{A1F07395-F7D8-4728-ACB7-7162574F0E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503238" cy="4302125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500"/>
          </a:p>
        </p:txBody>
      </p:sp>
      <p:grpSp>
        <p:nvGrpSpPr>
          <p:cNvPr id="18437" name="Группа 8">
            <a:extLst>
              <a:ext uri="{FF2B5EF4-FFF2-40B4-BE49-F238E27FC236}">
                <a16:creationId xmlns:a16="http://schemas.microsoft.com/office/drawing/2014/main" id="{0A0AA1DB-37C4-4E1A-BD57-6EE940F29AD6}"/>
              </a:ext>
            </a:extLst>
          </p:cNvPr>
          <p:cNvGrpSpPr>
            <a:grpSpLocks/>
          </p:cNvGrpSpPr>
          <p:nvPr/>
        </p:nvGrpSpPr>
        <p:grpSpPr bwMode="auto">
          <a:xfrm>
            <a:off x="314325" y="4413250"/>
            <a:ext cx="1257300" cy="292100"/>
            <a:chOff x="543276" y="545242"/>
            <a:chExt cx="1816737" cy="422585"/>
          </a:xfrm>
        </p:grpSpPr>
        <p:sp>
          <p:nvSpPr>
            <p:cNvPr id="19" name="Freeform 37">
              <a:extLst>
                <a:ext uri="{FF2B5EF4-FFF2-40B4-BE49-F238E27FC236}">
                  <a16:creationId xmlns:a16="http://schemas.microsoft.com/office/drawing/2014/main" id="{CCF017DB-3331-4F54-A02A-063ACA147E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6457" y="565913"/>
              <a:ext cx="1323556" cy="401914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grpSp>
          <p:nvGrpSpPr>
            <p:cNvPr id="18440" name="Group 34">
              <a:extLst>
                <a:ext uri="{FF2B5EF4-FFF2-40B4-BE49-F238E27FC236}">
                  <a16:creationId xmlns:a16="http://schemas.microsoft.com/office/drawing/2014/main" id="{3C3DF2DF-634E-4AF5-B95B-8FE7060C9CB2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21" name="Freeform 38">
                <a:extLst>
                  <a:ext uri="{FF2B5EF4-FFF2-40B4-BE49-F238E27FC236}">
                    <a16:creationId xmlns:a16="http://schemas.microsoft.com/office/drawing/2014/main" id="{78DEA014-2215-4FB1-9937-4CDAE188C03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99" y="325"/>
                <a:ext cx="342" cy="221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ru-RU">
                  <a:latin typeface="Arial" charset="0"/>
                </a:endParaRPr>
              </a:p>
            </p:txBody>
          </p:sp>
          <p:sp>
            <p:nvSpPr>
              <p:cNvPr id="18442" name="Freeform 39">
                <a:extLst>
                  <a:ext uri="{FF2B5EF4-FFF2-40B4-BE49-F238E27FC236}">
                    <a16:creationId xmlns:a16="http://schemas.microsoft.com/office/drawing/2014/main" id="{AFD86F0C-8A6B-41A5-B497-31DAF8A77D4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1 w 680"/>
                  <a:gd name="T1" fmla="*/ 0 h 441"/>
                  <a:gd name="T2" fmla="*/ 2 w 680"/>
                  <a:gd name="T3" fmla="*/ 0 h 441"/>
                  <a:gd name="T4" fmla="*/ 2 w 680"/>
                  <a:gd name="T5" fmla="*/ 0 h 441"/>
                  <a:gd name="T6" fmla="*/ 1 w 680"/>
                  <a:gd name="T7" fmla="*/ 0 h 441"/>
                  <a:gd name="T8" fmla="*/ 1 w 680"/>
                  <a:gd name="T9" fmla="*/ 0 h 441"/>
                  <a:gd name="T10" fmla="*/ 1 w 680"/>
                  <a:gd name="T11" fmla="*/ 0 h 441"/>
                  <a:gd name="T12" fmla="*/ 1 w 680"/>
                  <a:gd name="T13" fmla="*/ 0 h 441"/>
                  <a:gd name="T14" fmla="*/ 1 w 680"/>
                  <a:gd name="T15" fmla="*/ 0 h 441"/>
                  <a:gd name="T16" fmla="*/ 1 w 680"/>
                  <a:gd name="T17" fmla="*/ 0 h 441"/>
                  <a:gd name="T18" fmla="*/ 1 w 680"/>
                  <a:gd name="T19" fmla="*/ 0 h 441"/>
                  <a:gd name="T20" fmla="*/ 0 w 680"/>
                  <a:gd name="T21" fmla="*/ 0 h 441"/>
                  <a:gd name="T22" fmla="*/ 1 w 680"/>
                  <a:gd name="T23" fmla="*/ 0 h 441"/>
                  <a:gd name="T24" fmla="*/ 1 w 680"/>
                  <a:gd name="T25" fmla="*/ 0 h 441"/>
                  <a:gd name="T26" fmla="*/ 0 w 680"/>
                  <a:gd name="T27" fmla="*/ 0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  <p:sp>
        <p:nvSpPr>
          <p:cNvPr id="18438" name="Номер слайда 1">
            <a:extLst>
              <a:ext uri="{FF2B5EF4-FFF2-40B4-BE49-F238E27FC236}">
                <a16:creationId xmlns:a16="http://schemas.microsoft.com/office/drawing/2014/main" id="{5A28D5C3-6A7D-4467-A53B-621DF86C1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771525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71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7152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71525">
              <a:spcBef>
                <a:spcPct val="20000"/>
              </a:spcBef>
              <a:buChar char="–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71525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71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71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71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71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FADB80-4062-47DD-94B9-BB15207C6983}" type="slidenum">
              <a:rPr lang="ru-RU" altLang="ru-RU" sz="1200" smtClean="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ru-RU" altLang="ru-RU"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>
            <a:extLst>
              <a:ext uri="{FF2B5EF4-FFF2-40B4-BE49-F238E27FC236}">
                <a16:creationId xmlns:a16="http://schemas.microsoft.com/office/drawing/2014/main" id="{EBABDEED-5107-4101-B3D6-A6812DE4F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8963" y="4446588"/>
            <a:ext cx="431800" cy="414337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771525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71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7152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71525">
              <a:spcBef>
                <a:spcPct val="20000"/>
              </a:spcBef>
              <a:buChar char="–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71525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71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71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71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71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ru-RU" altLang="ru-RU" sz="1200"/>
          </a:p>
        </p:txBody>
      </p:sp>
      <p:sp>
        <p:nvSpPr>
          <p:cNvPr id="5123" name="Rectangle 29">
            <a:extLst>
              <a:ext uri="{FF2B5EF4-FFF2-40B4-BE49-F238E27FC236}">
                <a16:creationId xmlns:a16="http://schemas.microsoft.com/office/drawing/2014/main" id="{465D5F85-F467-4174-9AD2-94CDE7FC2B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503238" cy="4302125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500"/>
          </a:p>
        </p:txBody>
      </p:sp>
      <p:grpSp>
        <p:nvGrpSpPr>
          <p:cNvPr id="5124" name="Группа 8">
            <a:extLst>
              <a:ext uri="{FF2B5EF4-FFF2-40B4-BE49-F238E27FC236}">
                <a16:creationId xmlns:a16="http://schemas.microsoft.com/office/drawing/2014/main" id="{6B427B7B-D8C3-45B6-8970-93CEC8D3C382}"/>
              </a:ext>
            </a:extLst>
          </p:cNvPr>
          <p:cNvGrpSpPr>
            <a:grpSpLocks/>
          </p:cNvGrpSpPr>
          <p:nvPr/>
        </p:nvGrpSpPr>
        <p:grpSpPr bwMode="auto">
          <a:xfrm>
            <a:off x="314325" y="4413250"/>
            <a:ext cx="1257300" cy="292100"/>
            <a:chOff x="543276" y="545242"/>
            <a:chExt cx="1816737" cy="422585"/>
          </a:xfrm>
        </p:grpSpPr>
        <p:sp>
          <p:nvSpPr>
            <p:cNvPr id="32" name="Freeform 37">
              <a:extLst>
                <a:ext uri="{FF2B5EF4-FFF2-40B4-BE49-F238E27FC236}">
                  <a16:creationId xmlns:a16="http://schemas.microsoft.com/office/drawing/2014/main" id="{16666010-21CD-4045-AA52-2C2C20EA827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6457" y="565913"/>
              <a:ext cx="1323556" cy="401914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grpSp>
          <p:nvGrpSpPr>
            <p:cNvPr id="5131" name="Group 34">
              <a:extLst>
                <a:ext uri="{FF2B5EF4-FFF2-40B4-BE49-F238E27FC236}">
                  <a16:creationId xmlns:a16="http://schemas.microsoft.com/office/drawing/2014/main" id="{65DE1465-433A-4CE9-92FF-EDCF7AED998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34" name="Freeform 38">
                <a:extLst>
                  <a:ext uri="{FF2B5EF4-FFF2-40B4-BE49-F238E27FC236}">
                    <a16:creationId xmlns:a16="http://schemas.microsoft.com/office/drawing/2014/main" id="{BE4FC22C-43B2-47B7-BDA1-0A655D081D3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99" y="325"/>
                <a:ext cx="342" cy="221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ru-RU">
                  <a:latin typeface="Arial" charset="0"/>
                </a:endParaRPr>
              </a:p>
            </p:txBody>
          </p:sp>
          <p:sp>
            <p:nvSpPr>
              <p:cNvPr id="5133" name="Freeform 39">
                <a:extLst>
                  <a:ext uri="{FF2B5EF4-FFF2-40B4-BE49-F238E27FC236}">
                    <a16:creationId xmlns:a16="http://schemas.microsoft.com/office/drawing/2014/main" id="{A9F09747-EA4D-48C7-9D9E-4A39CCF50FD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1 w 680"/>
                  <a:gd name="T1" fmla="*/ 0 h 441"/>
                  <a:gd name="T2" fmla="*/ 2 w 680"/>
                  <a:gd name="T3" fmla="*/ 0 h 441"/>
                  <a:gd name="T4" fmla="*/ 2 w 680"/>
                  <a:gd name="T5" fmla="*/ 0 h 441"/>
                  <a:gd name="T6" fmla="*/ 1 w 680"/>
                  <a:gd name="T7" fmla="*/ 0 h 441"/>
                  <a:gd name="T8" fmla="*/ 1 w 680"/>
                  <a:gd name="T9" fmla="*/ 0 h 441"/>
                  <a:gd name="T10" fmla="*/ 1 w 680"/>
                  <a:gd name="T11" fmla="*/ 0 h 441"/>
                  <a:gd name="T12" fmla="*/ 1 w 680"/>
                  <a:gd name="T13" fmla="*/ 0 h 441"/>
                  <a:gd name="T14" fmla="*/ 1 w 680"/>
                  <a:gd name="T15" fmla="*/ 0 h 441"/>
                  <a:gd name="T16" fmla="*/ 1 w 680"/>
                  <a:gd name="T17" fmla="*/ 0 h 441"/>
                  <a:gd name="T18" fmla="*/ 1 w 680"/>
                  <a:gd name="T19" fmla="*/ 0 h 441"/>
                  <a:gd name="T20" fmla="*/ 0 w 680"/>
                  <a:gd name="T21" fmla="*/ 0 h 441"/>
                  <a:gd name="T22" fmla="*/ 1 w 680"/>
                  <a:gd name="T23" fmla="*/ 0 h 441"/>
                  <a:gd name="T24" fmla="*/ 1 w 680"/>
                  <a:gd name="T25" fmla="*/ 0 h 441"/>
                  <a:gd name="T26" fmla="*/ 0 w 680"/>
                  <a:gd name="T27" fmla="*/ 0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  <p:sp>
        <p:nvSpPr>
          <p:cNvPr id="5125" name="Номер слайда 1">
            <a:extLst>
              <a:ext uri="{FF2B5EF4-FFF2-40B4-BE49-F238E27FC236}">
                <a16:creationId xmlns:a16="http://schemas.microsoft.com/office/drawing/2014/main" id="{554214EC-DCA2-4830-B37B-F952DD07C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771525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71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7152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71525">
              <a:spcBef>
                <a:spcPct val="20000"/>
              </a:spcBef>
              <a:buChar char="–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71525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71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71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71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71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4E32492-0ED2-4EEE-A412-58832B4DD477}" type="slidenum">
              <a:rPr lang="ru-RU" altLang="ru-RU" sz="1200" smtClean="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ru-RU" altLang="ru-RU" sz="1200"/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582C11B7-8B2E-4EC8-A4CC-2B94C000FD79}"/>
              </a:ext>
            </a:extLst>
          </p:cNvPr>
          <p:cNvSpPr txBox="1">
            <a:spLocks noChangeArrowheads="1"/>
          </p:cNvSpPr>
          <p:nvPr/>
        </p:nvSpPr>
        <p:spPr>
          <a:xfrm>
            <a:off x="1584511" y="25400"/>
            <a:ext cx="5471740" cy="51911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Tx/>
              <a:buNone/>
              <a:defRPr/>
            </a:pPr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</a:rPr>
              <a:t>Метод деления отрезка пополам</a:t>
            </a:r>
          </a:p>
        </p:txBody>
      </p:sp>
      <p:cxnSp>
        <p:nvCxnSpPr>
          <p:cNvPr id="5129" name="AutoShape 7">
            <a:extLst>
              <a:ext uri="{FF2B5EF4-FFF2-40B4-BE49-F238E27FC236}">
                <a16:creationId xmlns:a16="http://schemas.microsoft.com/office/drawing/2014/main" id="{CC129660-D326-46F8-A962-32585BA41CC9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806575" y="519113"/>
            <a:ext cx="5027613" cy="1587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6B76F2E-BA7A-4E9D-B8A7-1A095486B0CA}"/>
              </a:ext>
            </a:extLst>
          </p:cNvPr>
          <p:cNvSpPr txBox="1"/>
          <p:nvPr/>
        </p:nvSpPr>
        <p:spPr>
          <a:xfrm>
            <a:off x="504693" y="679807"/>
            <a:ext cx="72308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Пусть дана функция </a:t>
            </a:r>
            <a:r>
              <a:rPr lang="en-US" sz="1800" b="1" i="1" dirty="0"/>
              <a:t>f(x) = 0</a:t>
            </a:r>
            <a:r>
              <a:rPr lang="ru-RU" sz="1800" dirty="0"/>
              <a:t>, непрерывная на интервале </a:t>
            </a:r>
            <a:r>
              <a:rPr lang="en-US" sz="1800" b="1" i="1" dirty="0"/>
              <a:t>[a, b]</a:t>
            </a:r>
            <a:r>
              <a:rPr lang="en-US" sz="1800" dirty="0"/>
              <a:t>.</a:t>
            </a:r>
            <a:endParaRPr lang="ru-RU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i="1" dirty="0"/>
              <a:t>f(a)</a:t>
            </a:r>
            <a:r>
              <a:rPr lang="ru-RU" sz="1800" b="1" i="1" dirty="0"/>
              <a:t> </a:t>
            </a:r>
            <a:r>
              <a:rPr lang="en-US" sz="1800" b="1" i="1" dirty="0"/>
              <a:t>*</a:t>
            </a:r>
            <a:r>
              <a:rPr lang="ru-RU" sz="1800" b="1" i="1" dirty="0"/>
              <a:t> </a:t>
            </a:r>
            <a:r>
              <a:rPr lang="en-US" sz="1800" b="1" i="1" dirty="0"/>
              <a:t>f(b) &lt; 0 </a:t>
            </a:r>
            <a:r>
              <a:rPr lang="en-US" sz="1800" dirty="0"/>
              <a:t>– </a:t>
            </a:r>
            <a:r>
              <a:rPr lang="ru-RU" sz="1800" dirty="0"/>
              <a:t>условие наличия корня на данном интервале.</a:t>
            </a:r>
          </a:p>
        </p:txBody>
      </p:sp>
      <p:graphicFrame>
        <p:nvGraphicFramePr>
          <p:cNvPr id="15" name="Диаграмма 14">
            <a:extLst>
              <a:ext uri="{FF2B5EF4-FFF2-40B4-BE49-F238E27FC236}">
                <a16:creationId xmlns:a16="http://schemas.microsoft.com/office/drawing/2014/main" id="{21F45616-D28E-4821-AEE6-1F04B37A716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8861549"/>
              </p:ext>
            </p:extLst>
          </p:nvPr>
        </p:nvGraphicFramePr>
        <p:xfrm>
          <a:off x="780441" y="1304688"/>
          <a:ext cx="7079881" cy="31085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>
            <a:extLst>
              <a:ext uri="{FF2B5EF4-FFF2-40B4-BE49-F238E27FC236}">
                <a16:creationId xmlns:a16="http://schemas.microsoft.com/office/drawing/2014/main" id="{EBABDEED-5107-4101-B3D6-A6812DE4F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8963" y="4446588"/>
            <a:ext cx="431800" cy="414337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771525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71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7152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71525">
              <a:spcBef>
                <a:spcPct val="20000"/>
              </a:spcBef>
              <a:buChar char="–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71525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71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71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71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71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ru-RU" altLang="ru-RU" sz="1200"/>
          </a:p>
        </p:txBody>
      </p:sp>
      <p:sp>
        <p:nvSpPr>
          <p:cNvPr id="5123" name="Rectangle 29">
            <a:extLst>
              <a:ext uri="{FF2B5EF4-FFF2-40B4-BE49-F238E27FC236}">
                <a16:creationId xmlns:a16="http://schemas.microsoft.com/office/drawing/2014/main" id="{465D5F85-F467-4174-9AD2-94CDE7FC2B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14325" cy="4302125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500"/>
          </a:p>
        </p:txBody>
      </p:sp>
      <p:sp>
        <p:nvSpPr>
          <p:cNvPr id="5125" name="Номер слайда 1">
            <a:extLst>
              <a:ext uri="{FF2B5EF4-FFF2-40B4-BE49-F238E27FC236}">
                <a16:creationId xmlns:a16="http://schemas.microsoft.com/office/drawing/2014/main" id="{554214EC-DCA2-4830-B37B-F952DD07C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771525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71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7152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71525">
              <a:spcBef>
                <a:spcPct val="20000"/>
              </a:spcBef>
              <a:buChar char="–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71525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71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71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71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71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4E32492-0ED2-4EEE-A412-58832B4DD477}" type="slidenum">
              <a:rPr lang="ru-RU" altLang="ru-RU" sz="1200" smtClean="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ru-RU" altLang="ru-RU" sz="1200"/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582C11B7-8B2E-4EC8-A4CC-2B94C000FD79}"/>
              </a:ext>
            </a:extLst>
          </p:cNvPr>
          <p:cNvSpPr txBox="1">
            <a:spLocks noChangeArrowheads="1"/>
          </p:cNvSpPr>
          <p:nvPr/>
        </p:nvSpPr>
        <p:spPr>
          <a:xfrm>
            <a:off x="1584511" y="25400"/>
            <a:ext cx="5471740" cy="51911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Tx/>
              <a:buNone/>
              <a:defRPr/>
            </a:pPr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</a:rPr>
              <a:t>Метод деления отрезка пополам</a:t>
            </a:r>
          </a:p>
        </p:txBody>
      </p:sp>
      <p:cxnSp>
        <p:nvCxnSpPr>
          <p:cNvPr id="5129" name="AutoShape 7">
            <a:extLst>
              <a:ext uri="{FF2B5EF4-FFF2-40B4-BE49-F238E27FC236}">
                <a16:creationId xmlns:a16="http://schemas.microsoft.com/office/drawing/2014/main" id="{CC129660-D326-46F8-A962-32585BA41CC9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806575" y="519113"/>
            <a:ext cx="5027613" cy="1587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85FC04E-BD1C-4376-BF95-8DC68A4BDF36}"/>
              </a:ext>
            </a:extLst>
          </p:cNvPr>
          <p:cNvSpPr txBox="1"/>
          <p:nvPr/>
        </p:nvSpPr>
        <p:spPr>
          <a:xfrm>
            <a:off x="314325" y="498112"/>
            <a:ext cx="825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800" dirty="0"/>
              <a:t>Поделим отрезок </a:t>
            </a:r>
            <a:r>
              <a:rPr lang="en-US" sz="1800" b="1" i="1" dirty="0"/>
              <a:t>[a, b] </a:t>
            </a:r>
            <a:r>
              <a:rPr lang="ru-RU" sz="1800" dirty="0"/>
              <a:t>пополам точкой </a:t>
            </a:r>
            <a:r>
              <a:rPr lang="en-US" sz="1800" b="1" i="1" dirty="0"/>
              <a:t>x</a:t>
            </a:r>
            <a:r>
              <a:rPr lang="en-US" sz="1800" b="1" i="1" baseline="-25000" dirty="0"/>
              <a:t>1</a:t>
            </a:r>
            <a:r>
              <a:rPr lang="en-US" sz="1800" dirty="0"/>
              <a:t> c </a:t>
            </a:r>
            <a:r>
              <a:rPr lang="ru-RU" sz="1800" dirty="0"/>
              <a:t>координатой </a:t>
            </a:r>
            <a:br>
              <a:rPr lang="ru-RU" sz="1800" dirty="0"/>
            </a:br>
            <a:r>
              <a:rPr lang="en-US" sz="1800" b="1" i="1" dirty="0"/>
              <a:t>x</a:t>
            </a:r>
            <a:r>
              <a:rPr lang="en-US" sz="1800" b="1" i="1" baseline="-25000" dirty="0"/>
              <a:t>1</a:t>
            </a:r>
            <a:r>
              <a:rPr lang="en-US" sz="1800" b="1" i="1" dirty="0"/>
              <a:t> = (a + b) / 2 </a:t>
            </a:r>
            <a:r>
              <a:rPr lang="ru-RU" sz="1800" dirty="0"/>
              <a:t>и вычислим значение функции </a:t>
            </a:r>
            <a:r>
              <a:rPr lang="en-US" sz="1800" b="1" i="1" dirty="0"/>
              <a:t>f(x</a:t>
            </a:r>
            <a:r>
              <a:rPr lang="en-US" sz="1800" b="1" i="1" baseline="-25000" dirty="0"/>
              <a:t>1</a:t>
            </a:r>
            <a:r>
              <a:rPr lang="en-US" sz="1800" b="1" i="1" dirty="0"/>
              <a:t>)</a:t>
            </a:r>
            <a:r>
              <a:rPr lang="en-US" sz="1800" dirty="0"/>
              <a:t>.</a:t>
            </a:r>
            <a:endParaRPr lang="ru-RU" sz="1800" dirty="0"/>
          </a:p>
        </p:txBody>
      </p:sp>
      <p:graphicFrame>
        <p:nvGraphicFramePr>
          <p:cNvPr id="18" name="Диаграмма 17">
            <a:extLst>
              <a:ext uri="{FF2B5EF4-FFF2-40B4-BE49-F238E27FC236}">
                <a16:creationId xmlns:a16="http://schemas.microsoft.com/office/drawing/2014/main" id="{F3834F89-FFB8-4973-A247-DFAE3F834DC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910748"/>
              </p:ext>
            </p:extLst>
          </p:nvPr>
        </p:nvGraphicFramePr>
        <p:xfrm>
          <a:off x="287697" y="1042627"/>
          <a:ext cx="8065368" cy="30440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DE14113-AD43-4B73-ADA0-5CEE2A2D2A33}"/>
              </a:ext>
            </a:extLst>
          </p:cNvPr>
          <p:cNvSpPr txBox="1"/>
          <p:nvPr/>
        </p:nvSpPr>
        <p:spPr>
          <a:xfrm>
            <a:off x="755749" y="3861823"/>
            <a:ext cx="7129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i="1" u="sng" dirty="0"/>
              <a:t>Возможны два случая:</a:t>
            </a:r>
            <a:endParaRPr lang="ru-RU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A49F830-1E40-4992-839C-1354458C7FCC}"/>
              </a:ext>
            </a:extLst>
          </p:cNvPr>
          <p:cNvSpPr txBox="1"/>
          <p:nvPr/>
        </p:nvSpPr>
        <p:spPr>
          <a:xfrm>
            <a:off x="575965" y="4283506"/>
            <a:ext cx="7488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sz="1400" i="1" dirty="0"/>
              <a:t> </a:t>
            </a:r>
            <a:r>
              <a:rPr lang="en-US" sz="1400" b="1" i="1" dirty="0"/>
              <a:t>f(a)</a:t>
            </a:r>
            <a:r>
              <a:rPr lang="ru-RU" sz="1400" b="1" i="1" dirty="0"/>
              <a:t> </a:t>
            </a:r>
            <a:r>
              <a:rPr lang="en-US" sz="1400" b="1" i="1" dirty="0"/>
              <a:t>*</a:t>
            </a:r>
            <a:r>
              <a:rPr lang="ru-RU" sz="1400" b="1" i="1" dirty="0"/>
              <a:t> </a:t>
            </a:r>
            <a:r>
              <a:rPr lang="en-US" sz="1400" b="1" i="1" dirty="0"/>
              <a:t>f(x</a:t>
            </a:r>
            <a:r>
              <a:rPr lang="en-US" sz="1400" b="1" i="1" baseline="-25000" dirty="0"/>
              <a:t>1</a:t>
            </a:r>
            <a:r>
              <a:rPr lang="en-US" sz="1400" b="1" i="1" dirty="0"/>
              <a:t>) &gt; 0</a:t>
            </a:r>
            <a:r>
              <a:rPr lang="en-US" sz="1400" i="1" dirty="0"/>
              <a:t> </a:t>
            </a:r>
            <a:r>
              <a:rPr lang="en-US" sz="1400" dirty="0"/>
              <a:t>→ </a:t>
            </a:r>
            <a:r>
              <a:rPr lang="ru-RU" sz="1400" dirty="0"/>
              <a:t>корень находится на отрезке </a:t>
            </a:r>
            <a:r>
              <a:rPr lang="en-US" sz="1400" b="1" i="1" dirty="0"/>
              <a:t>[x</a:t>
            </a:r>
            <a:r>
              <a:rPr lang="en-US" sz="1400" b="1" i="1" baseline="-25000" dirty="0"/>
              <a:t>1</a:t>
            </a:r>
            <a:r>
              <a:rPr lang="en-US" sz="1400" b="1" i="1" dirty="0"/>
              <a:t>, b]</a:t>
            </a:r>
            <a:r>
              <a:rPr lang="ru-RU" sz="1400" dirty="0"/>
              <a:t>,</a:t>
            </a:r>
            <a:r>
              <a:rPr lang="ru-RU" sz="1400" b="1" dirty="0"/>
              <a:t> </a:t>
            </a:r>
            <a:r>
              <a:rPr lang="ru-RU" sz="1400" dirty="0"/>
              <a:t>исключаем отрезок </a:t>
            </a:r>
            <a:r>
              <a:rPr lang="en-US" sz="1400" b="1" i="1" dirty="0"/>
              <a:t>[a, x</a:t>
            </a:r>
            <a:r>
              <a:rPr lang="en-US" sz="1400" b="1" i="1" baseline="-25000" dirty="0"/>
              <a:t>1</a:t>
            </a:r>
            <a:r>
              <a:rPr lang="en-US" sz="1400" b="1" i="1" dirty="0"/>
              <a:t>];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400" i="1" dirty="0"/>
              <a:t> </a:t>
            </a:r>
            <a:r>
              <a:rPr lang="en-US" sz="1400" b="1" i="1" dirty="0"/>
              <a:t>f(a)</a:t>
            </a:r>
            <a:r>
              <a:rPr lang="ru-RU" sz="1400" b="1" i="1" dirty="0"/>
              <a:t> </a:t>
            </a:r>
            <a:r>
              <a:rPr lang="en-US" sz="1400" b="1" i="1" dirty="0"/>
              <a:t>*</a:t>
            </a:r>
            <a:r>
              <a:rPr lang="ru-RU" sz="1400" b="1" i="1" dirty="0"/>
              <a:t> </a:t>
            </a:r>
            <a:r>
              <a:rPr lang="en-US" sz="1400" b="1" i="1" dirty="0"/>
              <a:t>f(x</a:t>
            </a:r>
            <a:r>
              <a:rPr lang="en-US" sz="1400" b="1" i="1" baseline="-25000" dirty="0"/>
              <a:t>1</a:t>
            </a:r>
            <a:r>
              <a:rPr lang="en-US" sz="1400" b="1" i="1" dirty="0"/>
              <a:t>) &lt; 0 </a:t>
            </a:r>
            <a:r>
              <a:rPr lang="en-US" sz="1400" dirty="0"/>
              <a:t>→ </a:t>
            </a:r>
            <a:r>
              <a:rPr lang="ru-RU" sz="1400" dirty="0"/>
              <a:t>корень находится на отрезке </a:t>
            </a:r>
            <a:r>
              <a:rPr lang="en-US" sz="1400" b="1" i="1" dirty="0"/>
              <a:t>[a, x</a:t>
            </a:r>
            <a:r>
              <a:rPr lang="en-US" sz="1400" b="1" i="1" baseline="-25000" dirty="0"/>
              <a:t>1</a:t>
            </a:r>
            <a:r>
              <a:rPr lang="en-US" sz="1400" b="1" i="1" dirty="0"/>
              <a:t>]</a:t>
            </a:r>
            <a:r>
              <a:rPr lang="ru-RU" sz="1400" dirty="0"/>
              <a:t>,</a:t>
            </a:r>
            <a:r>
              <a:rPr lang="ru-RU" sz="1400" b="1" dirty="0"/>
              <a:t> </a:t>
            </a:r>
            <a:r>
              <a:rPr lang="ru-RU" sz="1400" dirty="0"/>
              <a:t>исключаем отрезок </a:t>
            </a:r>
            <a:r>
              <a:rPr lang="en-US" sz="1400" b="1" i="1" dirty="0"/>
              <a:t>[x</a:t>
            </a:r>
            <a:r>
              <a:rPr lang="en-US" sz="1400" b="1" i="1" baseline="-25000" dirty="0"/>
              <a:t>1</a:t>
            </a:r>
            <a:r>
              <a:rPr lang="en-US" sz="1400" b="1" i="1" dirty="0"/>
              <a:t>, b].</a:t>
            </a:r>
            <a:endParaRPr lang="ru-RU" sz="1400" b="1" dirty="0"/>
          </a:p>
        </p:txBody>
      </p:sp>
    </p:spTree>
    <p:extLst>
      <p:ext uri="{BB962C8B-B14F-4D97-AF65-F5344CB8AC3E}">
        <p14:creationId xmlns:p14="http://schemas.microsoft.com/office/powerpoint/2010/main" val="2360651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>
            <a:extLst>
              <a:ext uri="{FF2B5EF4-FFF2-40B4-BE49-F238E27FC236}">
                <a16:creationId xmlns:a16="http://schemas.microsoft.com/office/drawing/2014/main" id="{EBABDEED-5107-4101-B3D6-A6812DE4F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8963" y="4446588"/>
            <a:ext cx="431800" cy="414337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771525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71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7152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71525">
              <a:spcBef>
                <a:spcPct val="20000"/>
              </a:spcBef>
              <a:buChar char="–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71525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71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71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71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71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ru-RU" altLang="ru-RU" sz="1200"/>
          </a:p>
        </p:txBody>
      </p:sp>
      <p:sp>
        <p:nvSpPr>
          <p:cNvPr id="5123" name="Rectangle 29">
            <a:extLst>
              <a:ext uri="{FF2B5EF4-FFF2-40B4-BE49-F238E27FC236}">
                <a16:creationId xmlns:a16="http://schemas.microsoft.com/office/drawing/2014/main" id="{465D5F85-F467-4174-9AD2-94CDE7FC2B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14325" cy="4302125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500"/>
          </a:p>
        </p:txBody>
      </p:sp>
      <p:sp>
        <p:nvSpPr>
          <p:cNvPr id="5125" name="Номер слайда 1">
            <a:extLst>
              <a:ext uri="{FF2B5EF4-FFF2-40B4-BE49-F238E27FC236}">
                <a16:creationId xmlns:a16="http://schemas.microsoft.com/office/drawing/2014/main" id="{554214EC-DCA2-4830-B37B-F952DD07C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771525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71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7152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71525">
              <a:spcBef>
                <a:spcPct val="20000"/>
              </a:spcBef>
              <a:buChar char="–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71525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71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71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71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71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4E32492-0ED2-4EEE-A412-58832B4DD477}" type="slidenum">
              <a:rPr lang="ru-RU" altLang="ru-RU" sz="1200" smtClean="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ru-RU" altLang="ru-RU" sz="1200"/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582C11B7-8B2E-4EC8-A4CC-2B94C000FD79}"/>
              </a:ext>
            </a:extLst>
          </p:cNvPr>
          <p:cNvSpPr txBox="1">
            <a:spLocks noChangeArrowheads="1"/>
          </p:cNvSpPr>
          <p:nvPr/>
        </p:nvSpPr>
        <p:spPr>
          <a:xfrm>
            <a:off x="1584511" y="25400"/>
            <a:ext cx="5471740" cy="51911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Tx/>
              <a:buNone/>
              <a:defRPr/>
            </a:pPr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</a:rPr>
              <a:t>Метод деления отрезка пополам</a:t>
            </a:r>
          </a:p>
        </p:txBody>
      </p:sp>
      <p:cxnSp>
        <p:nvCxnSpPr>
          <p:cNvPr id="5129" name="AutoShape 7">
            <a:extLst>
              <a:ext uri="{FF2B5EF4-FFF2-40B4-BE49-F238E27FC236}">
                <a16:creationId xmlns:a16="http://schemas.microsoft.com/office/drawing/2014/main" id="{CC129660-D326-46F8-A962-32585BA41CC9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806575" y="519113"/>
            <a:ext cx="5027613" cy="1587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6AEBD62-1275-4B18-9A35-F0405DBCC635}"/>
              </a:ext>
            </a:extLst>
          </p:cNvPr>
          <p:cNvSpPr txBox="1"/>
          <p:nvPr/>
        </p:nvSpPr>
        <p:spPr>
          <a:xfrm>
            <a:off x="326594" y="519113"/>
            <a:ext cx="82427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Продолжаем деление пополам до тех пор, пока длина оставшегося интервала </a:t>
            </a:r>
            <a:br>
              <a:rPr lang="ru-RU" dirty="0"/>
            </a:br>
            <a:r>
              <a:rPr lang="ru-RU" b="1" i="1" dirty="0"/>
              <a:t>[a, b]</a:t>
            </a:r>
            <a:r>
              <a:rPr lang="ru-RU" dirty="0"/>
              <a:t> не станет меньше некоторой заданной малой величины </a:t>
            </a:r>
            <a:r>
              <a:rPr lang="ru-RU" b="1" i="1" dirty="0"/>
              <a:t>e</a:t>
            </a:r>
            <a:r>
              <a:rPr lang="ru-RU" dirty="0"/>
              <a:t> , т.е.  (</a:t>
            </a:r>
            <a:r>
              <a:rPr lang="ru-RU" b="1" i="1" dirty="0"/>
              <a:t>b - a) &lt; e</a:t>
            </a:r>
            <a:r>
              <a:rPr lang="ru-RU" i="1" dirty="0"/>
              <a:t> </a:t>
            </a:r>
            <a:r>
              <a:rPr lang="ru-RU" dirty="0"/>
              <a:t>, и тогда любое значение аргумента из отрезка </a:t>
            </a:r>
            <a:r>
              <a:rPr lang="ru-RU" b="1" i="1" dirty="0"/>
              <a:t>[a, b] </a:t>
            </a:r>
            <a:r>
              <a:rPr lang="ru-RU" dirty="0"/>
              <a:t>можно считать корнем с погрешностью </a:t>
            </a:r>
            <a:r>
              <a:rPr lang="ru-RU" b="1" i="1" dirty="0"/>
              <a:t>e</a:t>
            </a:r>
            <a:r>
              <a:rPr lang="ru-RU" dirty="0"/>
              <a:t>. Обычно принимают в качестве корня середину отрезка.</a:t>
            </a:r>
            <a:endParaRPr lang="ru-RU" sz="2000" dirty="0"/>
          </a:p>
        </p:txBody>
      </p:sp>
      <p:graphicFrame>
        <p:nvGraphicFramePr>
          <p:cNvPr id="12" name="Диаграмма 11">
            <a:extLst>
              <a:ext uri="{FF2B5EF4-FFF2-40B4-BE49-F238E27FC236}">
                <a16:creationId xmlns:a16="http://schemas.microsoft.com/office/drawing/2014/main" id="{2DB34014-E6FB-446D-A255-E1FB7B4566A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5317919"/>
              </p:ext>
            </p:extLst>
          </p:nvPr>
        </p:nvGraphicFramePr>
        <p:xfrm>
          <a:off x="431713" y="1493292"/>
          <a:ext cx="7777336" cy="33123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Полилиния 22">
            <a:extLst>
              <a:ext uri="{FF2B5EF4-FFF2-40B4-BE49-F238E27FC236}">
                <a16:creationId xmlns:a16="http://schemas.microsoft.com/office/drawing/2014/main" id="{DF9389CA-1E33-4CAA-AAF7-30C676F5F4F4}"/>
              </a:ext>
            </a:extLst>
          </p:cNvPr>
          <p:cNvSpPr/>
          <p:nvPr/>
        </p:nvSpPr>
        <p:spPr>
          <a:xfrm>
            <a:off x="2172045" y="3390376"/>
            <a:ext cx="2364359" cy="490903"/>
          </a:xfrm>
          <a:custGeom>
            <a:avLst/>
            <a:gdLst>
              <a:gd name="connsiteX0" fmla="*/ 0 w 2432538"/>
              <a:gd name="connsiteY0" fmla="*/ 381000 h 381000"/>
              <a:gd name="connsiteX1" fmla="*/ 1201615 w 2432538"/>
              <a:gd name="connsiteY1" fmla="*/ 0 h 381000"/>
              <a:gd name="connsiteX2" fmla="*/ 2432538 w 2432538"/>
              <a:gd name="connsiteY2" fmla="*/ 38100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32538" h="381000">
                <a:moveTo>
                  <a:pt x="0" y="381000"/>
                </a:moveTo>
                <a:cubicBezTo>
                  <a:pt x="398096" y="190500"/>
                  <a:pt x="796192" y="0"/>
                  <a:pt x="1201615" y="0"/>
                </a:cubicBezTo>
                <a:cubicBezTo>
                  <a:pt x="1607038" y="0"/>
                  <a:pt x="2235932" y="300404"/>
                  <a:pt x="2432538" y="381000"/>
                </a:cubicBezTo>
              </a:path>
            </a:pathLst>
          </a:custGeom>
          <a:noFill/>
          <a:ln>
            <a:prstDash val="dash"/>
            <a:headEnd type="none" w="med" len="med"/>
            <a:tailEnd type="stealth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ru-RU" sz="1100"/>
          </a:p>
        </p:txBody>
      </p:sp>
    </p:spTree>
    <p:extLst>
      <p:ext uri="{BB962C8B-B14F-4D97-AF65-F5344CB8AC3E}">
        <p14:creationId xmlns:p14="http://schemas.microsoft.com/office/powerpoint/2010/main" val="2073123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>
            <a:extLst>
              <a:ext uri="{FF2B5EF4-FFF2-40B4-BE49-F238E27FC236}">
                <a16:creationId xmlns:a16="http://schemas.microsoft.com/office/drawing/2014/main" id="{EBABDEED-5107-4101-B3D6-A6812DE4F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8963" y="4446588"/>
            <a:ext cx="431800" cy="414337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771525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71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7152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71525">
              <a:spcBef>
                <a:spcPct val="20000"/>
              </a:spcBef>
              <a:buChar char="–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71525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71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71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71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71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ru-RU" altLang="ru-RU" sz="1200"/>
          </a:p>
        </p:txBody>
      </p:sp>
      <p:sp>
        <p:nvSpPr>
          <p:cNvPr id="5123" name="Rectangle 29">
            <a:extLst>
              <a:ext uri="{FF2B5EF4-FFF2-40B4-BE49-F238E27FC236}">
                <a16:creationId xmlns:a16="http://schemas.microsoft.com/office/drawing/2014/main" id="{465D5F85-F467-4174-9AD2-94CDE7FC2B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14325" cy="4302125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500"/>
          </a:p>
        </p:txBody>
      </p:sp>
      <p:sp>
        <p:nvSpPr>
          <p:cNvPr id="5125" name="Номер слайда 1">
            <a:extLst>
              <a:ext uri="{FF2B5EF4-FFF2-40B4-BE49-F238E27FC236}">
                <a16:creationId xmlns:a16="http://schemas.microsoft.com/office/drawing/2014/main" id="{554214EC-DCA2-4830-B37B-F952DD07C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771525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71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7152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71525">
              <a:spcBef>
                <a:spcPct val="20000"/>
              </a:spcBef>
              <a:buChar char="–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71525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71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71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71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71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4E32492-0ED2-4EEE-A412-58832B4DD477}" type="slidenum">
              <a:rPr lang="ru-RU" altLang="ru-RU" sz="1200" smtClean="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ru-RU" altLang="ru-RU" sz="1200"/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582C11B7-8B2E-4EC8-A4CC-2B94C000FD79}"/>
              </a:ext>
            </a:extLst>
          </p:cNvPr>
          <p:cNvSpPr txBox="1">
            <a:spLocks noChangeArrowheads="1"/>
          </p:cNvSpPr>
          <p:nvPr/>
        </p:nvSpPr>
        <p:spPr>
          <a:xfrm>
            <a:off x="1584511" y="25400"/>
            <a:ext cx="5471740" cy="51911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Tx/>
              <a:buNone/>
              <a:defRPr/>
            </a:pPr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</a:rPr>
              <a:t>Пример</a:t>
            </a:r>
          </a:p>
        </p:txBody>
      </p:sp>
      <p:cxnSp>
        <p:nvCxnSpPr>
          <p:cNvPr id="5129" name="AutoShape 7">
            <a:extLst>
              <a:ext uri="{FF2B5EF4-FFF2-40B4-BE49-F238E27FC236}">
                <a16:creationId xmlns:a16="http://schemas.microsoft.com/office/drawing/2014/main" id="{CC129660-D326-46F8-A962-32585BA41CC9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806575" y="519113"/>
            <a:ext cx="5027613" cy="1587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815BA42-0E58-48B7-BDBD-E4E2EB1741DE}"/>
              </a:ext>
            </a:extLst>
          </p:cNvPr>
          <p:cNvSpPr txBox="1"/>
          <p:nvPr/>
        </p:nvSpPr>
        <p:spPr>
          <a:xfrm>
            <a:off x="359941" y="696783"/>
            <a:ext cx="8209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/>
              <a:t>Дано нелинейное уравнение: </a:t>
            </a:r>
            <a:endParaRPr lang="ru-R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Прямоугольник 13">
                <a:extLst>
                  <a:ext uri="{FF2B5EF4-FFF2-40B4-BE49-F238E27FC236}">
                    <a16:creationId xmlns:a16="http://schemas.microsoft.com/office/drawing/2014/main" id="{327C7DB6-8547-4B33-ACAD-0C49649E2C59}"/>
                  </a:ext>
                </a:extLst>
              </p:cNvPr>
              <p:cNvSpPr/>
              <p:nvPr/>
            </p:nvSpPr>
            <p:spPr>
              <a:xfrm>
                <a:off x="2034381" y="1533381"/>
                <a:ext cx="4572000" cy="1483098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3200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ru-RU" sz="3200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ru-RU" sz="3200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sup>
                      </m:sSup>
                      <m:r>
                        <a:rPr lang="ru-RU" sz="32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ru-RU" sz="32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𝟔</m:t>
                      </m:r>
                      <m:r>
                        <a:rPr lang="ru-RU" sz="32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ru-RU" sz="32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𝒙</m:t>
                      </m:r>
                      <m:r>
                        <a:rPr lang="ru-RU" sz="32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ru-RU" sz="32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𝟑</m:t>
                      </m:r>
                      <m:r>
                        <a:rPr lang="ru-RU" sz="32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ru-RU" sz="32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𝟎</m:t>
                      </m:r>
                    </m:oMath>
                  </m:oMathPara>
                </a14:m>
                <a:endParaRPr lang="ru-RU" sz="3200" b="1" i="1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0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[-3,1]</a:t>
                </a:r>
                <a:endParaRPr lang="ru-RU" sz="2000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20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Точность </a:t>
                </a:r>
                <a:r>
                  <a:rPr lang="en-US" sz="20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eps = 0.0001</a:t>
                </a:r>
                <a:endParaRPr lang="ru-RU" sz="2000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" name="Прямоугольник 13">
                <a:extLst>
                  <a:ext uri="{FF2B5EF4-FFF2-40B4-BE49-F238E27FC236}">
                    <a16:creationId xmlns:a16="http://schemas.microsoft.com/office/drawing/2014/main" id="{327C7DB6-8547-4B33-ACAD-0C49649E2C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4381" y="1533381"/>
                <a:ext cx="4572000" cy="1483098"/>
              </a:xfrm>
              <a:prstGeom prst="rect">
                <a:avLst/>
              </a:prstGeom>
              <a:blipFill>
                <a:blip r:embed="rId3"/>
                <a:stretch>
                  <a:fillRect b="-535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B46F403A-747E-4361-9B21-A784E5744393}"/>
              </a:ext>
            </a:extLst>
          </p:cNvPr>
          <p:cNvSpPr txBox="1"/>
          <p:nvPr/>
        </p:nvSpPr>
        <p:spPr>
          <a:xfrm>
            <a:off x="314325" y="3310001"/>
            <a:ext cx="82093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/>
              <a:t>Необходимо найти корень данного уравнения на данном отрезке с заданной точностью, используя метод деления отрезка пополам.</a:t>
            </a:r>
            <a:endParaRPr lang="ru-RU" sz="2400" dirty="0"/>
          </a:p>
        </p:txBody>
      </p:sp>
      <p:grpSp>
        <p:nvGrpSpPr>
          <p:cNvPr id="16" name="Группа 8">
            <a:extLst>
              <a:ext uri="{FF2B5EF4-FFF2-40B4-BE49-F238E27FC236}">
                <a16:creationId xmlns:a16="http://schemas.microsoft.com/office/drawing/2014/main" id="{9F349FDA-E396-4EED-B2F0-7C462C7673BC}"/>
              </a:ext>
            </a:extLst>
          </p:cNvPr>
          <p:cNvGrpSpPr>
            <a:grpSpLocks/>
          </p:cNvGrpSpPr>
          <p:nvPr/>
        </p:nvGrpSpPr>
        <p:grpSpPr bwMode="auto">
          <a:xfrm>
            <a:off x="314325" y="4413250"/>
            <a:ext cx="1257300" cy="292100"/>
            <a:chOff x="543276" y="545242"/>
            <a:chExt cx="1816737" cy="422585"/>
          </a:xfrm>
        </p:grpSpPr>
        <p:sp>
          <p:nvSpPr>
            <p:cNvPr id="18" name="Freeform 37">
              <a:extLst>
                <a:ext uri="{FF2B5EF4-FFF2-40B4-BE49-F238E27FC236}">
                  <a16:creationId xmlns:a16="http://schemas.microsoft.com/office/drawing/2014/main" id="{58C2CA6E-7AAA-4D53-A44D-86645C0073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6457" y="565913"/>
              <a:ext cx="1323556" cy="401914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grpSp>
          <p:nvGrpSpPr>
            <p:cNvPr id="19" name="Group 34">
              <a:extLst>
                <a:ext uri="{FF2B5EF4-FFF2-40B4-BE49-F238E27FC236}">
                  <a16:creationId xmlns:a16="http://schemas.microsoft.com/office/drawing/2014/main" id="{CB38130F-2931-406C-9BF9-0D6E68663B37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20" name="Freeform 38">
                <a:extLst>
                  <a:ext uri="{FF2B5EF4-FFF2-40B4-BE49-F238E27FC236}">
                    <a16:creationId xmlns:a16="http://schemas.microsoft.com/office/drawing/2014/main" id="{8E3DDD05-B1F3-4616-A2E5-C5A55AE2CE5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99" y="325"/>
                <a:ext cx="342" cy="221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ru-RU">
                  <a:latin typeface="Arial" charset="0"/>
                </a:endParaRPr>
              </a:p>
            </p:txBody>
          </p:sp>
          <p:sp>
            <p:nvSpPr>
              <p:cNvPr id="21" name="Freeform 39">
                <a:extLst>
                  <a:ext uri="{FF2B5EF4-FFF2-40B4-BE49-F238E27FC236}">
                    <a16:creationId xmlns:a16="http://schemas.microsoft.com/office/drawing/2014/main" id="{65160BD1-4C49-47B7-A57E-5DF1CCB5EC4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1 w 680"/>
                  <a:gd name="T1" fmla="*/ 0 h 441"/>
                  <a:gd name="T2" fmla="*/ 2 w 680"/>
                  <a:gd name="T3" fmla="*/ 0 h 441"/>
                  <a:gd name="T4" fmla="*/ 2 w 680"/>
                  <a:gd name="T5" fmla="*/ 0 h 441"/>
                  <a:gd name="T6" fmla="*/ 1 w 680"/>
                  <a:gd name="T7" fmla="*/ 0 h 441"/>
                  <a:gd name="T8" fmla="*/ 1 w 680"/>
                  <a:gd name="T9" fmla="*/ 0 h 441"/>
                  <a:gd name="T10" fmla="*/ 1 w 680"/>
                  <a:gd name="T11" fmla="*/ 0 h 441"/>
                  <a:gd name="T12" fmla="*/ 1 w 680"/>
                  <a:gd name="T13" fmla="*/ 0 h 441"/>
                  <a:gd name="T14" fmla="*/ 1 w 680"/>
                  <a:gd name="T15" fmla="*/ 0 h 441"/>
                  <a:gd name="T16" fmla="*/ 1 w 680"/>
                  <a:gd name="T17" fmla="*/ 0 h 441"/>
                  <a:gd name="T18" fmla="*/ 1 w 680"/>
                  <a:gd name="T19" fmla="*/ 0 h 441"/>
                  <a:gd name="T20" fmla="*/ 0 w 680"/>
                  <a:gd name="T21" fmla="*/ 0 h 441"/>
                  <a:gd name="T22" fmla="*/ 1 w 680"/>
                  <a:gd name="T23" fmla="*/ 0 h 441"/>
                  <a:gd name="T24" fmla="*/ 1 w 680"/>
                  <a:gd name="T25" fmla="*/ 0 h 441"/>
                  <a:gd name="T26" fmla="*/ 0 w 680"/>
                  <a:gd name="T27" fmla="*/ 0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99903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>
            <a:extLst>
              <a:ext uri="{FF2B5EF4-FFF2-40B4-BE49-F238E27FC236}">
                <a16:creationId xmlns:a16="http://schemas.microsoft.com/office/drawing/2014/main" id="{EBABDEED-5107-4101-B3D6-A6812DE4F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8963" y="4446588"/>
            <a:ext cx="431800" cy="414337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771525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71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7152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71525">
              <a:spcBef>
                <a:spcPct val="20000"/>
              </a:spcBef>
              <a:buChar char="–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71525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71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71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71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71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ru-RU" altLang="ru-RU" sz="1200"/>
          </a:p>
        </p:txBody>
      </p:sp>
      <p:sp>
        <p:nvSpPr>
          <p:cNvPr id="5123" name="Rectangle 29">
            <a:extLst>
              <a:ext uri="{FF2B5EF4-FFF2-40B4-BE49-F238E27FC236}">
                <a16:creationId xmlns:a16="http://schemas.microsoft.com/office/drawing/2014/main" id="{465D5F85-F467-4174-9AD2-94CDE7FC2B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14325" cy="4302125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500"/>
          </a:p>
        </p:txBody>
      </p:sp>
      <p:sp>
        <p:nvSpPr>
          <p:cNvPr id="5125" name="Номер слайда 1">
            <a:extLst>
              <a:ext uri="{FF2B5EF4-FFF2-40B4-BE49-F238E27FC236}">
                <a16:creationId xmlns:a16="http://schemas.microsoft.com/office/drawing/2014/main" id="{554214EC-DCA2-4830-B37B-F952DD07C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771525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71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7152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71525">
              <a:spcBef>
                <a:spcPct val="20000"/>
              </a:spcBef>
              <a:buChar char="–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71525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71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71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71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71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4E32492-0ED2-4EEE-A412-58832B4DD477}" type="slidenum">
              <a:rPr lang="ru-RU" altLang="ru-RU" sz="1200" smtClean="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ru-RU" altLang="ru-RU" sz="1200"/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582C11B7-8B2E-4EC8-A4CC-2B94C000FD79}"/>
              </a:ext>
            </a:extLst>
          </p:cNvPr>
          <p:cNvSpPr txBox="1">
            <a:spLocks noChangeArrowheads="1"/>
          </p:cNvSpPr>
          <p:nvPr/>
        </p:nvSpPr>
        <p:spPr>
          <a:xfrm>
            <a:off x="1584511" y="25400"/>
            <a:ext cx="5471740" cy="51911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Tx/>
              <a:buNone/>
              <a:defRPr/>
            </a:pPr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</a:rPr>
              <a:t>Реализация</a:t>
            </a:r>
          </a:p>
        </p:txBody>
      </p:sp>
      <p:cxnSp>
        <p:nvCxnSpPr>
          <p:cNvPr id="5129" name="AutoShape 7">
            <a:extLst>
              <a:ext uri="{FF2B5EF4-FFF2-40B4-BE49-F238E27FC236}">
                <a16:creationId xmlns:a16="http://schemas.microsoft.com/office/drawing/2014/main" id="{CC129660-D326-46F8-A962-32585BA41CC9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806575" y="519113"/>
            <a:ext cx="5027613" cy="1587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93D7B753-7077-4B19-9856-C2F6AF6F457A}"/>
              </a:ext>
            </a:extLst>
          </p:cNvPr>
          <p:cNvSpPr/>
          <p:nvPr/>
        </p:nvSpPr>
        <p:spPr>
          <a:xfrm>
            <a:off x="318005" y="519113"/>
            <a:ext cx="8106831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program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lab_09_example;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const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eps = </a:t>
            </a:r>
            <a:r>
              <a:rPr lang="en-US" sz="1200" dirty="0">
                <a:solidFill>
                  <a:srgbClr val="006400"/>
                </a:solidFill>
                <a:latin typeface="Courier New" panose="02070309020205020404" pitchFamily="49" charset="0"/>
              </a:rPr>
              <a:t>1e-4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ru-RU" sz="1200" dirty="0">
                <a:solidFill>
                  <a:srgbClr val="00CC00"/>
                </a:solidFill>
                <a:latin typeface="Courier New" panose="02070309020205020404" pitchFamily="49" charset="0"/>
              </a:rPr>
              <a:t>// уравнение, корень которого нужно определить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function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f(x: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real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):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real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begin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result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:= exp(x) - </a:t>
            </a:r>
            <a:r>
              <a:rPr lang="en-US" sz="1200" dirty="0">
                <a:solidFill>
                  <a:srgbClr val="006400"/>
                </a:solidFill>
                <a:latin typeface="Courier New" panose="02070309020205020404" pitchFamily="49" charset="0"/>
              </a:rPr>
              <a:t>6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* x - </a:t>
            </a:r>
            <a:r>
              <a:rPr lang="en-US" sz="1200" dirty="0">
                <a:solidFill>
                  <a:srgbClr val="006400"/>
                </a:solidFill>
                <a:latin typeface="Courier New" panose="02070309020205020404" pitchFamily="49" charset="0"/>
              </a:rPr>
              <a:t>3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ru-RU" sz="1200" dirty="0">
                <a:solidFill>
                  <a:srgbClr val="00CC00"/>
                </a:solidFill>
                <a:latin typeface="Courier New" panose="02070309020205020404" pitchFamily="49" charset="0"/>
              </a:rPr>
              <a:t>// реализация метода деления отрезка пополам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function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dihotomy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(a, b: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real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 eps: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real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):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real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var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x: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real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begin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repeat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x := (a + b) / </a:t>
            </a:r>
            <a:r>
              <a:rPr lang="en-US" sz="1200" dirty="0">
                <a:solidFill>
                  <a:srgbClr val="006400"/>
                </a:solidFill>
                <a:latin typeface="Courier New" panose="02070309020205020404" pitchFamily="49" charset="0"/>
              </a:rPr>
              <a:t>2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if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f(a) * f(x) &gt; </a:t>
            </a:r>
            <a:r>
              <a:rPr lang="en-US" sz="1200" dirty="0">
                <a:solidFill>
                  <a:srgbClr val="006400"/>
                </a:solidFill>
                <a:latin typeface="Courier New" panose="02070309020205020404" pitchFamily="49" charset="0"/>
              </a:rPr>
              <a:t>0 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then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a := x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else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b := x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until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(abs(a - b) &lt;= eps) 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or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(f(x) = </a:t>
            </a:r>
            <a:r>
              <a:rPr lang="en-US" sz="1200" dirty="0">
                <a:solidFill>
                  <a:srgbClr val="006400"/>
                </a:solidFill>
                <a:latin typeface="Courier New" panose="02070309020205020404" pitchFamily="49" charset="0"/>
              </a:rPr>
              <a:t>0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result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:= x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C5DF08B-31C0-4C33-91E2-6078B90C5E05}"/>
              </a:ext>
            </a:extLst>
          </p:cNvPr>
          <p:cNvSpPr/>
          <p:nvPr/>
        </p:nvSpPr>
        <p:spPr>
          <a:xfrm>
            <a:off x="5329062" y="514351"/>
            <a:ext cx="324026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>
                <a:solidFill>
                  <a:srgbClr val="00CC00"/>
                </a:solidFill>
                <a:latin typeface="Courier New" panose="02070309020205020404" pitchFamily="49" charset="0"/>
              </a:rPr>
              <a:t>// основная программа, вызов</a:t>
            </a:r>
          </a:p>
          <a:p>
            <a:r>
              <a:rPr lang="ru-RU" sz="1200" dirty="0">
                <a:solidFill>
                  <a:srgbClr val="00CC00"/>
                </a:solidFill>
                <a:latin typeface="Courier New" panose="02070309020205020404" pitchFamily="49" charset="0"/>
              </a:rPr>
              <a:t>// функции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begin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writeln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dihotomy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(-</a:t>
            </a:r>
            <a:r>
              <a:rPr lang="en-US" sz="1200" dirty="0">
                <a:solidFill>
                  <a:srgbClr val="006400"/>
                </a:solidFill>
                <a:latin typeface="Courier New" panose="02070309020205020404" pitchFamily="49" charset="0"/>
              </a:rPr>
              <a:t>3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200" dirty="0">
                <a:solidFill>
                  <a:srgbClr val="006400"/>
                </a:solidFill>
                <a:latin typeface="Courier New" panose="02070309020205020404" pitchFamily="49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 eps))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3523978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>
            <a:extLst>
              <a:ext uri="{FF2B5EF4-FFF2-40B4-BE49-F238E27FC236}">
                <a16:creationId xmlns:a16="http://schemas.microsoft.com/office/drawing/2014/main" id="{EBABDEED-5107-4101-B3D6-A6812DE4F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8963" y="4446588"/>
            <a:ext cx="431800" cy="414337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771525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71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7152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71525">
              <a:spcBef>
                <a:spcPct val="20000"/>
              </a:spcBef>
              <a:buChar char="–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71525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71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71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71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71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ru-RU" altLang="ru-RU" sz="1200"/>
          </a:p>
        </p:txBody>
      </p:sp>
      <p:sp>
        <p:nvSpPr>
          <p:cNvPr id="5123" name="Rectangle 29">
            <a:extLst>
              <a:ext uri="{FF2B5EF4-FFF2-40B4-BE49-F238E27FC236}">
                <a16:creationId xmlns:a16="http://schemas.microsoft.com/office/drawing/2014/main" id="{465D5F85-F467-4174-9AD2-94CDE7FC2B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14325" cy="4302125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500"/>
          </a:p>
        </p:txBody>
      </p:sp>
      <p:sp>
        <p:nvSpPr>
          <p:cNvPr id="5125" name="Номер слайда 1">
            <a:extLst>
              <a:ext uri="{FF2B5EF4-FFF2-40B4-BE49-F238E27FC236}">
                <a16:creationId xmlns:a16="http://schemas.microsoft.com/office/drawing/2014/main" id="{554214EC-DCA2-4830-B37B-F952DD07C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771525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71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7152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71525">
              <a:spcBef>
                <a:spcPct val="20000"/>
              </a:spcBef>
              <a:buChar char="–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71525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71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71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71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71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4E32492-0ED2-4EEE-A412-58832B4DD477}" type="slidenum">
              <a:rPr lang="ru-RU" altLang="ru-RU" sz="1200" smtClean="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ru-RU" altLang="ru-RU" sz="1200"/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582C11B7-8B2E-4EC8-A4CC-2B94C000FD79}"/>
              </a:ext>
            </a:extLst>
          </p:cNvPr>
          <p:cNvSpPr txBox="1">
            <a:spLocks noChangeArrowheads="1"/>
          </p:cNvSpPr>
          <p:nvPr/>
        </p:nvSpPr>
        <p:spPr>
          <a:xfrm>
            <a:off x="1584511" y="25400"/>
            <a:ext cx="5471740" cy="51911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Tx/>
              <a:buNone/>
              <a:defRPr/>
            </a:pPr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</a:rPr>
              <a:t>Метод простых итераций</a:t>
            </a:r>
          </a:p>
        </p:txBody>
      </p:sp>
      <p:cxnSp>
        <p:nvCxnSpPr>
          <p:cNvPr id="5129" name="AutoShape 7">
            <a:extLst>
              <a:ext uri="{FF2B5EF4-FFF2-40B4-BE49-F238E27FC236}">
                <a16:creationId xmlns:a16="http://schemas.microsoft.com/office/drawing/2014/main" id="{CC129660-D326-46F8-A962-32585BA41CC9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806575" y="519113"/>
            <a:ext cx="5027613" cy="1587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08C2997-B68A-4963-84B9-C34C42C0F7A9}"/>
                  </a:ext>
                </a:extLst>
              </p:cNvPr>
              <p:cNvSpPr txBox="1"/>
              <p:nvPr/>
            </p:nvSpPr>
            <p:spPr>
              <a:xfrm>
                <a:off x="313814" y="558800"/>
                <a:ext cx="8274697" cy="8718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ru-RU" sz="1600" dirty="0"/>
                  <a:t>Заменим исходное уравнение </a:t>
                </a:r>
                <a:r>
                  <a:rPr lang="en-US" sz="1600" b="1" i="1" dirty="0"/>
                  <a:t>f(x) = 0</a:t>
                </a:r>
                <a:r>
                  <a:rPr lang="ru-RU" sz="1600" dirty="0"/>
                  <a:t>, на эквивалентное </a:t>
                </a:r>
                <a:r>
                  <a:rPr lang="en-US" sz="1600" b="1" i="1" dirty="0"/>
                  <a:t>g(x) = x </a:t>
                </a:r>
                <a:r>
                  <a:rPr lang="ru-RU" sz="1600" dirty="0"/>
                  <a:t>и будем строить итерации по правилу </a:t>
                </a:r>
                <a:r>
                  <a:rPr lang="en-US" sz="1600" b="1" i="1" dirty="0"/>
                  <a:t>x</a:t>
                </a:r>
                <a:r>
                  <a:rPr lang="en-US" sz="1600" b="1" i="1" baseline="-25000" dirty="0"/>
                  <a:t>n+1</a:t>
                </a:r>
                <a:r>
                  <a:rPr lang="en-US" sz="1600" b="1" i="1" dirty="0"/>
                  <a:t> = g(</a:t>
                </a:r>
                <a:r>
                  <a:rPr lang="en-US" sz="1600" b="1" i="1" dirty="0" err="1"/>
                  <a:t>x</a:t>
                </a:r>
                <a:r>
                  <a:rPr lang="en-US" sz="1600" b="1" i="1" baseline="-25000" dirty="0" err="1"/>
                  <a:t>n</a:t>
                </a:r>
                <a:r>
                  <a:rPr lang="en-US" sz="1600" b="1" i="1" dirty="0"/>
                  <a:t>)</a:t>
                </a:r>
                <a:r>
                  <a:rPr lang="en-US" sz="1600" dirty="0"/>
                  <a:t>.</a:t>
                </a:r>
                <a:endParaRPr lang="ru-RU" sz="1600" dirty="0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ru-RU" sz="1600" dirty="0"/>
                  <a:t>Условие сходимости: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𝒈</m:t>
                            </m:r>
                          </m:e>
                          <m:sup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</m:sup>
                        </m:sSup>
                        <m:d>
                          <m:d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ru-RU" sz="1600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08C2997-B68A-4963-84B9-C34C42C0F7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814" y="558800"/>
                <a:ext cx="8274697" cy="871842"/>
              </a:xfrm>
              <a:prstGeom prst="rect">
                <a:avLst/>
              </a:prstGeom>
              <a:blipFill>
                <a:blip r:embed="rId3"/>
                <a:stretch>
                  <a:fillRect l="-295" t="-2098" r="-368" b="-559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Диаграмма 11">
            <a:extLst>
              <a:ext uri="{FF2B5EF4-FFF2-40B4-BE49-F238E27FC236}">
                <a16:creationId xmlns:a16="http://schemas.microsoft.com/office/drawing/2014/main" id="{CEF2B515-2B2A-452F-8614-1015AB95AD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7313499"/>
              </p:ext>
            </p:extLst>
          </p:nvPr>
        </p:nvGraphicFramePr>
        <p:xfrm>
          <a:off x="395945" y="1278333"/>
          <a:ext cx="7848872" cy="34563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190542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>
            <a:extLst>
              <a:ext uri="{FF2B5EF4-FFF2-40B4-BE49-F238E27FC236}">
                <a16:creationId xmlns:a16="http://schemas.microsoft.com/office/drawing/2014/main" id="{EBABDEED-5107-4101-B3D6-A6812DE4F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8963" y="4446588"/>
            <a:ext cx="431800" cy="414337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771525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71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7152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71525">
              <a:spcBef>
                <a:spcPct val="20000"/>
              </a:spcBef>
              <a:buChar char="–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71525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71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71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71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71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ru-RU" altLang="ru-RU" sz="1200"/>
          </a:p>
        </p:txBody>
      </p:sp>
      <p:sp>
        <p:nvSpPr>
          <p:cNvPr id="5123" name="Rectangle 29">
            <a:extLst>
              <a:ext uri="{FF2B5EF4-FFF2-40B4-BE49-F238E27FC236}">
                <a16:creationId xmlns:a16="http://schemas.microsoft.com/office/drawing/2014/main" id="{465D5F85-F467-4174-9AD2-94CDE7FC2B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70309" cy="4302125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500"/>
          </a:p>
        </p:txBody>
      </p:sp>
      <p:sp>
        <p:nvSpPr>
          <p:cNvPr id="5125" name="Номер слайда 1">
            <a:extLst>
              <a:ext uri="{FF2B5EF4-FFF2-40B4-BE49-F238E27FC236}">
                <a16:creationId xmlns:a16="http://schemas.microsoft.com/office/drawing/2014/main" id="{554214EC-DCA2-4830-B37B-F952DD07C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771525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71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7152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71525">
              <a:spcBef>
                <a:spcPct val="20000"/>
              </a:spcBef>
              <a:buChar char="–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71525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71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71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71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71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4E32492-0ED2-4EEE-A412-58832B4DD477}" type="slidenum">
              <a:rPr lang="ru-RU" altLang="ru-RU" sz="1200" smtClean="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ru-RU" altLang="ru-RU" sz="1200"/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582C11B7-8B2E-4EC8-A4CC-2B94C000FD79}"/>
              </a:ext>
            </a:extLst>
          </p:cNvPr>
          <p:cNvSpPr txBox="1">
            <a:spLocks noChangeArrowheads="1"/>
          </p:cNvSpPr>
          <p:nvPr/>
        </p:nvSpPr>
        <p:spPr>
          <a:xfrm>
            <a:off x="1584511" y="25400"/>
            <a:ext cx="5471740" cy="51911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Tx/>
              <a:buNone/>
              <a:defRPr/>
            </a:pPr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</a:rPr>
              <a:t>Пример</a:t>
            </a:r>
          </a:p>
        </p:txBody>
      </p:sp>
      <p:cxnSp>
        <p:nvCxnSpPr>
          <p:cNvPr id="5129" name="AutoShape 7">
            <a:extLst>
              <a:ext uri="{FF2B5EF4-FFF2-40B4-BE49-F238E27FC236}">
                <a16:creationId xmlns:a16="http://schemas.microsoft.com/office/drawing/2014/main" id="{CC129660-D326-46F8-A962-32585BA41CC9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806575" y="519113"/>
            <a:ext cx="5027613" cy="1587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>
                <a:extLst>
                  <a:ext uri="{FF2B5EF4-FFF2-40B4-BE49-F238E27FC236}">
                    <a16:creationId xmlns:a16="http://schemas.microsoft.com/office/drawing/2014/main" id="{DCF2AF94-08EA-4753-B11D-972B7DE63600}"/>
                  </a:ext>
                </a:extLst>
              </p:cNvPr>
              <p:cNvSpPr/>
              <p:nvPr/>
            </p:nvSpPr>
            <p:spPr>
              <a:xfrm>
                <a:off x="2034381" y="544513"/>
                <a:ext cx="4572000" cy="97481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1800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ru-RU" sz="1800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ru-RU" sz="1800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sup>
                      </m:sSup>
                      <m:r>
                        <a:rPr lang="ru-RU" sz="18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ru-RU" sz="18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𝟔</m:t>
                      </m:r>
                      <m:r>
                        <a:rPr lang="ru-RU" sz="18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ru-RU" sz="18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𝒙</m:t>
                      </m:r>
                      <m:r>
                        <a:rPr lang="ru-RU" sz="18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ru-RU" sz="18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𝟑</m:t>
                      </m:r>
                      <m:r>
                        <a:rPr lang="ru-RU" sz="18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ru-RU" sz="18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𝟎</m:t>
                      </m:r>
                    </m:oMath>
                  </m:oMathPara>
                </a14:m>
                <a:endParaRPr lang="ru-RU" sz="1800" b="1" i="1" dirty="0">
                  <a:effectLst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2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[-3,1]</a:t>
                </a:r>
                <a:endParaRPr lang="ru-RU" sz="1200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12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Точность </a:t>
                </a:r>
                <a:r>
                  <a:rPr lang="en-US" sz="12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eps = 0.0001</a:t>
                </a:r>
                <a:endParaRPr lang="ru-RU" sz="1200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Прямоугольник 9">
                <a:extLst>
                  <a:ext uri="{FF2B5EF4-FFF2-40B4-BE49-F238E27FC236}">
                    <a16:creationId xmlns:a16="http://schemas.microsoft.com/office/drawing/2014/main" id="{DCF2AF94-08EA-4753-B11D-972B7DE636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4381" y="544513"/>
                <a:ext cx="4572000" cy="974819"/>
              </a:xfrm>
              <a:prstGeom prst="rect">
                <a:avLst/>
              </a:prstGeom>
              <a:blipFill>
                <a:blip r:embed="rId3"/>
                <a:stretch>
                  <a:fillRect b="-375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47693D00-16A6-42B1-9786-BC6D3FD25CAF}"/>
              </a:ext>
            </a:extLst>
          </p:cNvPr>
          <p:cNvSpPr txBox="1"/>
          <p:nvPr/>
        </p:nvSpPr>
        <p:spPr>
          <a:xfrm>
            <a:off x="314325" y="1494358"/>
            <a:ext cx="8255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Запишем выражение для </a:t>
            </a:r>
            <a:r>
              <a:rPr lang="ru-RU" b="1" dirty="0"/>
              <a:t>эквивалентной функции</a:t>
            </a:r>
            <a:r>
              <a:rPr lang="ru-RU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5ABCEAC-E54B-4009-B904-98BEDEB86717}"/>
                  </a:ext>
                </a:extLst>
              </p:cNvPr>
              <p:cNvSpPr txBox="1"/>
              <p:nvPr/>
            </p:nvSpPr>
            <p:spPr>
              <a:xfrm>
                <a:off x="3040377" y="1863690"/>
                <a:ext cx="1994970" cy="5375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𝑒𝑥𝑝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i="1" dirty="0"/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en-US" i="1" dirty="0" smtClean="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i="1" dirty="0"/>
                                <m:t>3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ru-RU" i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5ABCEAC-E54B-4009-B904-98BEDEB867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0377" y="1863690"/>
                <a:ext cx="1994970" cy="53751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84805A92-2761-4021-B6D2-77BB0FB5E8EB}"/>
              </a:ext>
            </a:extLst>
          </p:cNvPr>
          <p:cNvSpPr txBox="1"/>
          <p:nvPr/>
        </p:nvSpPr>
        <p:spPr>
          <a:xfrm>
            <a:off x="143917" y="2451264"/>
            <a:ext cx="429408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ru-RU" dirty="0"/>
              <a:t>Первое приближение </a:t>
            </a:r>
            <a:r>
              <a:rPr lang="en-US" dirty="0"/>
              <a:t>x</a:t>
            </a:r>
            <a:r>
              <a:rPr lang="ru-RU" baseline="-25000" dirty="0"/>
              <a:t>1</a:t>
            </a:r>
            <a:r>
              <a:rPr lang="en-US" dirty="0"/>
              <a:t> </a:t>
            </a:r>
            <a:r>
              <a:rPr lang="ru-RU" dirty="0"/>
              <a:t>найдем как </a:t>
            </a:r>
            <a:r>
              <a:rPr lang="en-US" dirty="0"/>
              <a:t>g(</a:t>
            </a:r>
            <a:r>
              <a:rPr lang="ru-RU" dirty="0"/>
              <a:t>-3</a:t>
            </a:r>
            <a:r>
              <a:rPr lang="en-US" dirty="0"/>
              <a:t>):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4FC39C9-0E4B-4DA7-A740-28147997E848}"/>
                  </a:ext>
                </a:extLst>
              </p:cNvPr>
              <p:cNvSpPr txBox="1"/>
              <p:nvPr/>
            </p:nvSpPr>
            <p:spPr>
              <a:xfrm>
                <a:off x="560770" y="2860292"/>
                <a:ext cx="3379195" cy="4436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𝑒𝑥𝑝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d>
                            <m:r>
                              <m:rPr>
                                <m:nor/>
                              </m:rPr>
                              <a:rPr lang="en-US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i="1" dirty="0"/>
                              <m:t>−</m:t>
                            </m:r>
                            <m:r>
                              <m:rPr>
                                <m:nor/>
                              </m:rPr>
                              <a:rPr lang="en-US" i="1" dirty="0" smtClean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i="1" dirty="0"/>
                              <m:t>3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ru-RU" i="1" dirty="0"/>
                  <a:t>=-0,4917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4FC39C9-0E4B-4DA7-A740-28147997E8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770" y="2860292"/>
                <a:ext cx="3379195" cy="443648"/>
              </a:xfrm>
              <a:prstGeom prst="rect">
                <a:avLst/>
              </a:prstGeom>
              <a:blipFill>
                <a:blip r:embed="rId5"/>
                <a:stretch>
                  <a:fillRect l="-1444" t="-137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B681F16D-D896-4FC0-876E-E6BF39021560}"/>
              </a:ext>
            </a:extLst>
          </p:cNvPr>
          <p:cNvSpPr txBox="1"/>
          <p:nvPr/>
        </p:nvSpPr>
        <p:spPr>
          <a:xfrm>
            <a:off x="159108" y="3364820"/>
            <a:ext cx="466532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 startAt="2"/>
            </a:pPr>
            <a:r>
              <a:rPr lang="ru-RU" dirty="0"/>
              <a:t>Следующее приближение </a:t>
            </a:r>
            <a:r>
              <a:rPr lang="en-US" dirty="0"/>
              <a:t>x</a:t>
            </a:r>
            <a:r>
              <a:rPr lang="ru-RU" baseline="-25000" dirty="0"/>
              <a:t>2</a:t>
            </a:r>
            <a:r>
              <a:rPr lang="en-US" dirty="0"/>
              <a:t> </a:t>
            </a:r>
            <a:r>
              <a:rPr lang="ru-RU" dirty="0"/>
              <a:t>найдем как </a:t>
            </a:r>
            <a:r>
              <a:rPr lang="en-US" dirty="0"/>
              <a:t>g(x</a:t>
            </a:r>
            <a:r>
              <a:rPr lang="en-US" baseline="-25000" dirty="0"/>
              <a:t>1</a:t>
            </a:r>
            <a:r>
              <a:rPr lang="en-US" dirty="0"/>
              <a:t>):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45650B7-0587-47D2-B5A7-CFCBB0FEB848}"/>
                  </a:ext>
                </a:extLst>
              </p:cNvPr>
              <p:cNvSpPr txBox="1"/>
              <p:nvPr/>
            </p:nvSpPr>
            <p:spPr>
              <a:xfrm>
                <a:off x="560770" y="3717874"/>
                <a:ext cx="3707810" cy="4436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𝑒𝑥𝑝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−0,4917</m:t>
                                </m:r>
                              </m:e>
                            </m:d>
                            <m:r>
                              <m:rPr>
                                <m:nor/>
                              </m:rPr>
                              <a:rPr lang="en-US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i="1" dirty="0"/>
                              <m:t>−</m:t>
                            </m:r>
                            <m:r>
                              <m:rPr>
                                <m:nor/>
                              </m:rPr>
                              <a:rPr lang="en-US" i="1" dirty="0" smtClean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i="1" dirty="0"/>
                              <m:t>3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ru-RU" i="1" dirty="0"/>
                  <a:t>=-0,</a:t>
                </a:r>
                <a:r>
                  <a:rPr lang="en-US" i="1" dirty="0"/>
                  <a:t>3</a:t>
                </a:r>
                <a:r>
                  <a:rPr lang="ru-RU" i="1" dirty="0"/>
                  <a:t>9</a:t>
                </a:r>
                <a:r>
                  <a:rPr lang="en-US" i="1" dirty="0"/>
                  <a:t>81</a:t>
                </a:r>
                <a:endParaRPr lang="ru-RU" i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45650B7-0587-47D2-B5A7-CFCBB0FEB8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770" y="3717874"/>
                <a:ext cx="3707810" cy="443648"/>
              </a:xfrm>
              <a:prstGeom prst="rect">
                <a:avLst/>
              </a:prstGeom>
              <a:blipFill>
                <a:blip r:embed="rId6"/>
                <a:stretch>
                  <a:fillRect l="-1316" t="-137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579BCECA-6139-4184-AD45-536B26BEF2F4}"/>
              </a:ext>
            </a:extLst>
          </p:cNvPr>
          <p:cNvSpPr txBox="1"/>
          <p:nvPr/>
        </p:nvSpPr>
        <p:spPr>
          <a:xfrm>
            <a:off x="4582021" y="2450048"/>
            <a:ext cx="40587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 startAt="3"/>
            </a:pPr>
            <a:r>
              <a:rPr lang="ru-RU" dirty="0"/>
              <a:t>Следующее приближение </a:t>
            </a:r>
            <a:r>
              <a:rPr lang="en-US" dirty="0"/>
              <a:t>x</a:t>
            </a:r>
            <a:r>
              <a:rPr lang="en-US" baseline="-25000" dirty="0"/>
              <a:t>3</a:t>
            </a:r>
            <a:r>
              <a:rPr lang="en-US" dirty="0"/>
              <a:t> </a:t>
            </a:r>
            <a:r>
              <a:rPr lang="ru-RU" dirty="0"/>
              <a:t>найдем как </a:t>
            </a:r>
            <a:r>
              <a:rPr lang="en-US" dirty="0"/>
              <a:t>g(x</a:t>
            </a:r>
            <a:r>
              <a:rPr lang="en-US" baseline="-25000" dirty="0"/>
              <a:t>2</a:t>
            </a:r>
            <a:r>
              <a:rPr lang="en-US" dirty="0"/>
              <a:t>):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6F38A0F-8B78-44AF-8FBD-E20CA64F5EAB}"/>
                  </a:ext>
                </a:extLst>
              </p:cNvPr>
              <p:cNvSpPr txBox="1"/>
              <p:nvPr/>
            </p:nvSpPr>
            <p:spPr>
              <a:xfrm>
                <a:off x="5202346" y="3133409"/>
                <a:ext cx="3707810" cy="4436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𝑒𝑥𝑝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−0,3981</m:t>
                                </m:r>
                              </m:e>
                            </m:d>
                            <m:r>
                              <m:rPr>
                                <m:nor/>
                              </m:rPr>
                              <a:rPr lang="en-US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i="1" dirty="0"/>
                              <m:t>−</m:t>
                            </m:r>
                            <m:r>
                              <m:rPr>
                                <m:nor/>
                              </m:rPr>
                              <a:rPr lang="en-US" i="1" dirty="0" smtClean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i="1" dirty="0"/>
                              <m:t>3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ru-RU" i="1" dirty="0"/>
                  <a:t>=-0,</a:t>
                </a:r>
                <a:r>
                  <a:rPr lang="en-US" i="1" dirty="0"/>
                  <a:t>3881</a:t>
                </a:r>
                <a:endParaRPr lang="ru-RU" i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6F38A0F-8B78-44AF-8FBD-E20CA64F5E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2346" y="3133409"/>
                <a:ext cx="3707810" cy="443648"/>
              </a:xfrm>
              <a:prstGeom prst="rect">
                <a:avLst/>
              </a:prstGeom>
              <a:blipFill>
                <a:blip r:embed="rId7"/>
                <a:stretch>
                  <a:fillRect l="-1314" t="-137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40ECD3DF-CF0A-4A48-B509-C5EE71F0A64C}"/>
              </a:ext>
            </a:extLst>
          </p:cNvPr>
          <p:cNvSpPr txBox="1"/>
          <p:nvPr/>
        </p:nvSpPr>
        <p:spPr>
          <a:xfrm>
            <a:off x="4582021" y="3598325"/>
            <a:ext cx="39873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dirty="0"/>
              <a:t>Аналогичным образом находим </a:t>
            </a:r>
            <a:br>
              <a:rPr lang="ru-RU" dirty="0"/>
            </a:br>
            <a:r>
              <a:rPr lang="en-US" dirty="0"/>
              <a:t>x</a:t>
            </a:r>
            <a:r>
              <a:rPr lang="ru-RU" baseline="-25000" dirty="0"/>
              <a:t>4</a:t>
            </a:r>
            <a:r>
              <a:rPr lang="ru-RU" dirty="0"/>
              <a:t> = -0,3869; х</a:t>
            </a:r>
            <a:r>
              <a:rPr lang="ru-RU" baseline="-25000" dirty="0"/>
              <a:t>5</a:t>
            </a:r>
            <a:r>
              <a:rPr lang="ru-RU" dirty="0"/>
              <a:t> = -0,3868 и х</a:t>
            </a:r>
            <a:r>
              <a:rPr lang="ru-RU" baseline="-25000" dirty="0"/>
              <a:t>6</a:t>
            </a:r>
            <a:r>
              <a:rPr lang="ru-RU" dirty="0"/>
              <a:t> = -0,3868.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39EE2BB-623F-41C5-AABB-5DCB182AAA9A}"/>
              </a:ext>
            </a:extLst>
          </p:cNvPr>
          <p:cNvSpPr txBox="1"/>
          <p:nvPr/>
        </p:nvSpPr>
        <p:spPr>
          <a:xfrm>
            <a:off x="314325" y="4278376"/>
            <a:ext cx="77721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i="1" dirty="0">
                <a:solidFill>
                  <a:srgbClr val="0070C0"/>
                </a:solidFill>
              </a:rPr>
              <a:t>Поскольку разность х</a:t>
            </a:r>
            <a:r>
              <a:rPr lang="ru-RU" i="1" baseline="-25000" dirty="0">
                <a:solidFill>
                  <a:srgbClr val="0070C0"/>
                </a:solidFill>
              </a:rPr>
              <a:t>5</a:t>
            </a:r>
            <a:r>
              <a:rPr lang="ru-RU" i="1" dirty="0">
                <a:solidFill>
                  <a:srgbClr val="0070C0"/>
                </a:solidFill>
              </a:rPr>
              <a:t> и х</a:t>
            </a:r>
            <a:r>
              <a:rPr lang="ru-RU" i="1" baseline="-25000" dirty="0">
                <a:solidFill>
                  <a:srgbClr val="0070C0"/>
                </a:solidFill>
              </a:rPr>
              <a:t>6</a:t>
            </a:r>
            <a:r>
              <a:rPr lang="ru-RU" i="1" dirty="0">
                <a:solidFill>
                  <a:srgbClr val="0070C0"/>
                </a:solidFill>
              </a:rPr>
              <a:t> по модулю меньше заданной точности, то принимаем, что решением является значение х = -0,3868. </a:t>
            </a:r>
          </a:p>
        </p:txBody>
      </p:sp>
    </p:spTree>
    <p:extLst>
      <p:ext uri="{BB962C8B-B14F-4D97-AF65-F5344CB8AC3E}">
        <p14:creationId xmlns:p14="http://schemas.microsoft.com/office/powerpoint/2010/main" val="2854276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>
            <a:extLst>
              <a:ext uri="{FF2B5EF4-FFF2-40B4-BE49-F238E27FC236}">
                <a16:creationId xmlns:a16="http://schemas.microsoft.com/office/drawing/2014/main" id="{EBABDEED-5107-4101-B3D6-A6812DE4F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8963" y="4446588"/>
            <a:ext cx="431800" cy="414337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771525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71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7152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71525">
              <a:spcBef>
                <a:spcPct val="20000"/>
              </a:spcBef>
              <a:buChar char="–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71525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71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71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71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71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ru-RU" altLang="ru-RU" sz="1200"/>
          </a:p>
        </p:txBody>
      </p:sp>
      <p:sp>
        <p:nvSpPr>
          <p:cNvPr id="5123" name="Rectangle 29">
            <a:extLst>
              <a:ext uri="{FF2B5EF4-FFF2-40B4-BE49-F238E27FC236}">
                <a16:creationId xmlns:a16="http://schemas.microsoft.com/office/drawing/2014/main" id="{465D5F85-F467-4174-9AD2-94CDE7FC2B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70309" cy="4302125"/>
          </a:xfrm>
          <a:prstGeom prst="rect">
            <a:avLst/>
          </a:prstGeom>
          <a:solidFill>
            <a:srgbClr val="80B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500"/>
          </a:p>
        </p:txBody>
      </p:sp>
      <p:sp>
        <p:nvSpPr>
          <p:cNvPr id="5125" name="Номер слайда 1">
            <a:extLst>
              <a:ext uri="{FF2B5EF4-FFF2-40B4-BE49-F238E27FC236}">
                <a16:creationId xmlns:a16="http://schemas.microsoft.com/office/drawing/2014/main" id="{554214EC-DCA2-4830-B37B-F952DD07C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771525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71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7152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71525">
              <a:spcBef>
                <a:spcPct val="20000"/>
              </a:spcBef>
              <a:buChar char="–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71525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71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71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71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71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4E32492-0ED2-4EEE-A412-58832B4DD477}" type="slidenum">
              <a:rPr lang="ru-RU" altLang="ru-RU" sz="1200" smtClean="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ru-RU" altLang="ru-RU" sz="1200"/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582C11B7-8B2E-4EC8-A4CC-2B94C000FD79}"/>
              </a:ext>
            </a:extLst>
          </p:cNvPr>
          <p:cNvSpPr txBox="1">
            <a:spLocks noChangeArrowheads="1"/>
          </p:cNvSpPr>
          <p:nvPr/>
        </p:nvSpPr>
        <p:spPr>
          <a:xfrm>
            <a:off x="1584511" y="25400"/>
            <a:ext cx="5471740" cy="51911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Tx/>
              <a:buNone/>
              <a:defRPr/>
            </a:pPr>
            <a:r>
              <a:rPr lang="ru-RU" altLang="ru-RU" sz="2857" b="1" dirty="0">
                <a:solidFill>
                  <a:srgbClr val="80BF44"/>
                </a:solidFill>
                <a:latin typeface="Calibri" panose="020F0502020204030204" pitchFamily="34" charset="0"/>
              </a:rPr>
              <a:t>Реализация</a:t>
            </a:r>
          </a:p>
        </p:txBody>
      </p:sp>
      <p:cxnSp>
        <p:nvCxnSpPr>
          <p:cNvPr id="5129" name="AutoShape 7">
            <a:extLst>
              <a:ext uri="{FF2B5EF4-FFF2-40B4-BE49-F238E27FC236}">
                <a16:creationId xmlns:a16="http://schemas.microsoft.com/office/drawing/2014/main" id="{CC129660-D326-46F8-A962-32585BA41CC9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806575" y="519113"/>
            <a:ext cx="5027613" cy="1587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E48A420-9BDC-4ECC-B376-762E3CAFD60C}"/>
              </a:ext>
            </a:extLst>
          </p:cNvPr>
          <p:cNvSpPr/>
          <p:nvPr/>
        </p:nvSpPr>
        <p:spPr>
          <a:xfrm>
            <a:off x="5007436" y="689217"/>
            <a:ext cx="356189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// основная программа</a:t>
            </a:r>
          </a:p>
          <a:p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// вызов функции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begin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writeln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(iterations(-</a:t>
            </a:r>
            <a:r>
              <a:rPr lang="en-US" sz="1200" dirty="0">
                <a:solidFill>
                  <a:srgbClr val="006400"/>
                </a:solidFill>
                <a:latin typeface="Courier New" panose="02070309020205020404" pitchFamily="49" charset="0"/>
              </a:rPr>
              <a:t>3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200" dirty="0">
                <a:solidFill>
                  <a:srgbClr val="006400"/>
                </a:solidFill>
                <a:latin typeface="Courier New" panose="02070309020205020404" pitchFamily="49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 eps))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endParaRPr lang="ru-RU" sz="1200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72745A0-C405-4BC3-ACF7-82ECCFBC7C57}"/>
              </a:ext>
            </a:extLst>
          </p:cNvPr>
          <p:cNvSpPr/>
          <p:nvPr/>
        </p:nvSpPr>
        <p:spPr>
          <a:xfrm>
            <a:off x="215924" y="689217"/>
            <a:ext cx="4791511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program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lab_09_example_2;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const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eps = </a:t>
            </a:r>
            <a:r>
              <a:rPr lang="en-US" sz="1200" dirty="0">
                <a:solidFill>
                  <a:srgbClr val="006400"/>
                </a:solidFill>
                <a:latin typeface="Courier New" panose="02070309020205020404" pitchFamily="49" charset="0"/>
              </a:rPr>
              <a:t>1e-4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// эквивалентная функция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function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g(x: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real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):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real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begin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result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:= (exp(x) - </a:t>
            </a:r>
            <a:r>
              <a:rPr lang="en-US" sz="1200" dirty="0">
                <a:solidFill>
                  <a:srgbClr val="006400"/>
                </a:solidFill>
                <a:latin typeface="Courier New" panose="02070309020205020404" pitchFamily="49" charset="0"/>
              </a:rPr>
              <a:t>3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 / </a:t>
            </a:r>
            <a:r>
              <a:rPr lang="en-US" sz="1200" dirty="0">
                <a:solidFill>
                  <a:srgbClr val="006400"/>
                </a:solidFill>
                <a:latin typeface="Courier New" panose="02070309020205020404" pitchFamily="49" charset="0"/>
              </a:rPr>
              <a:t>6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// реализация метода простых итераций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function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iterations(a, b: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real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 eps: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real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):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real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var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x: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real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begin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result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:= a;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repeat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x := g(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result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result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:= g(x)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until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abs(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</a:rPr>
              <a:t>result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- x) &lt;= eps;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ru-RU" sz="1200" dirty="0"/>
          </a:p>
        </p:txBody>
      </p:sp>
      <p:grpSp>
        <p:nvGrpSpPr>
          <p:cNvPr id="23" name="Группа 8">
            <a:extLst>
              <a:ext uri="{FF2B5EF4-FFF2-40B4-BE49-F238E27FC236}">
                <a16:creationId xmlns:a16="http://schemas.microsoft.com/office/drawing/2014/main" id="{FD77AAD5-A627-41DA-8EBC-557811DF65BD}"/>
              </a:ext>
            </a:extLst>
          </p:cNvPr>
          <p:cNvGrpSpPr>
            <a:grpSpLocks/>
          </p:cNvGrpSpPr>
          <p:nvPr/>
        </p:nvGrpSpPr>
        <p:grpSpPr bwMode="auto">
          <a:xfrm>
            <a:off x="314325" y="4413250"/>
            <a:ext cx="1257300" cy="292100"/>
            <a:chOff x="543276" y="545242"/>
            <a:chExt cx="1816737" cy="422585"/>
          </a:xfrm>
        </p:grpSpPr>
        <p:sp>
          <p:nvSpPr>
            <p:cNvPr id="24" name="Freeform 37">
              <a:extLst>
                <a:ext uri="{FF2B5EF4-FFF2-40B4-BE49-F238E27FC236}">
                  <a16:creationId xmlns:a16="http://schemas.microsoft.com/office/drawing/2014/main" id="{EEE5F5DA-DB8F-4CE5-862F-338BF14E7E7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6457" y="565913"/>
              <a:ext cx="1323556" cy="401914"/>
            </a:xfrm>
            <a:custGeom>
              <a:avLst/>
              <a:gdLst>
                <a:gd name="T0" fmla="*/ 528 w 2132"/>
                <a:gd name="T1" fmla="*/ 586 h 649"/>
                <a:gd name="T2" fmla="*/ 791 w 2132"/>
                <a:gd name="T3" fmla="*/ 557 h 649"/>
                <a:gd name="T4" fmla="*/ 510 w 2132"/>
                <a:gd name="T5" fmla="*/ 564 h 649"/>
                <a:gd name="T6" fmla="*/ 490 w 2132"/>
                <a:gd name="T7" fmla="*/ 521 h 649"/>
                <a:gd name="T8" fmla="*/ 1337 w 2132"/>
                <a:gd name="T9" fmla="*/ 504 h 649"/>
                <a:gd name="T10" fmla="*/ 1257 w 2132"/>
                <a:gd name="T11" fmla="*/ 504 h 649"/>
                <a:gd name="T12" fmla="*/ 1001 w 2132"/>
                <a:gd name="T13" fmla="*/ 504 h 649"/>
                <a:gd name="T14" fmla="*/ 981 w 2132"/>
                <a:gd name="T15" fmla="*/ 504 h 649"/>
                <a:gd name="T16" fmla="*/ 799 w 2132"/>
                <a:gd name="T17" fmla="*/ 579 h 649"/>
                <a:gd name="T18" fmla="*/ 625 w 2132"/>
                <a:gd name="T19" fmla="*/ 522 h 649"/>
                <a:gd name="T20" fmla="*/ 508 w 2132"/>
                <a:gd name="T21" fmla="*/ 504 h 649"/>
                <a:gd name="T22" fmla="*/ 529 w 2132"/>
                <a:gd name="T23" fmla="*/ 574 h 649"/>
                <a:gd name="T24" fmla="*/ 470 w 2132"/>
                <a:gd name="T25" fmla="*/ 646 h 649"/>
                <a:gd name="T26" fmla="*/ 404 w 2132"/>
                <a:gd name="T27" fmla="*/ 536 h 649"/>
                <a:gd name="T28" fmla="*/ 249 w 2132"/>
                <a:gd name="T29" fmla="*/ 646 h 649"/>
                <a:gd name="T30" fmla="*/ 131 w 2132"/>
                <a:gd name="T31" fmla="*/ 504 h 649"/>
                <a:gd name="T32" fmla="*/ 23 w 2132"/>
                <a:gd name="T33" fmla="*/ 627 h 649"/>
                <a:gd name="T34" fmla="*/ 931 w 2132"/>
                <a:gd name="T35" fmla="*/ 503 h 649"/>
                <a:gd name="T36" fmla="*/ 872 w 2132"/>
                <a:gd name="T37" fmla="*/ 609 h 649"/>
                <a:gd name="T38" fmla="*/ 893 w 2132"/>
                <a:gd name="T39" fmla="*/ 646 h 649"/>
                <a:gd name="T40" fmla="*/ 914 w 2132"/>
                <a:gd name="T41" fmla="*/ 502 h 649"/>
                <a:gd name="T42" fmla="*/ 206 w 2132"/>
                <a:gd name="T43" fmla="*/ 387 h 649"/>
                <a:gd name="T44" fmla="*/ 267 w 2132"/>
                <a:gd name="T45" fmla="*/ 302 h 649"/>
                <a:gd name="T46" fmla="*/ 2111 w 2132"/>
                <a:gd name="T47" fmla="*/ 411 h 649"/>
                <a:gd name="T48" fmla="*/ 1976 w 2132"/>
                <a:gd name="T49" fmla="*/ 269 h 649"/>
                <a:gd name="T50" fmla="*/ 1805 w 2132"/>
                <a:gd name="T51" fmla="*/ 269 h 649"/>
                <a:gd name="T52" fmla="*/ 1549 w 2132"/>
                <a:gd name="T53" fmla="*/ 287 h 649"/>
                <a:gd name="T54" fmla="*/ 1337 w 2132"/>
                <a:gd name="T55" fmla="*/ 269 h 649"/>
                <a:gd name="T56" fmla="*/ 1423 w 2132"/>
                <a:gd name="T57" fmla="*/ 269 h 649"/>
                <a:gd name="T58" fmla="*/ 1337 w 2132"/>
                <a:gd name="T59" fmla="*/ 294 h 649"/>
                <a:gd name="T60" fmla="*/ 1280 w 2132"/>
                <a:gd name="T61" fmla="*/ 302 h 649"/>
                <a:gd name="T62" fmla="*/ 1126 w 2132"/>
                <a:gd name="T63" fmla="*/ 411 h 649"/>
                <a:gd name="T64" fmla="*/ 955 w 2132"/>
                <a:gd name="T65" fmla="*/ 337 h 649"/>
                <a:gd name="T66" fmla="*/ 791 w 2132"/>
                <a:gd name="T67" fmla="*/ 287 h 649"/>
                <a:gd name="T68" fmla="*/ 741 w 2132"/>
                <a:gd name="T69" fmla="*/ 269 h 649"/>
                <a:gd name="T70" fmla="*/ 515 w 2132"/>
                <a:gd name="T71" fmla="*/ 380 h 649"/>
                <a:gd name="T72" fmla="*/ 447 w 2132"/>
                <a:gd name="T73" fmla="*/ 269 h 649"/>
                <a:gd name="T74" fmla="*/ 363 w 2132"/>
                <a:gd name="T75" fmla="*/ 406 h 649"/>
                <a:gd name="T76" fmla="*/ 351 w 2132"/>
                <a:gd name="T77" fmla="*/ 386 h 649"/>
                <a:gd name="T78" fmla="*/ 105 w 2132"/>
                <a:gd name="T79" fmla="*/ 287 h 649"/>
                <a:gd name="T80" fmla="*/ 1640 w 2132"/>
                <a:gd name="T81" fmla="*/ 288 h 649"/>
                <a:gd name="T82" fmla="*/ 1680 w 2132"/>
                <a:gd name="T83" fmla="*/ 393 h 649"/>
                <a:gd name="T84" fmla="*/ 1583 w 2132"/>
                <a:gd name="T85" fmla="*/ 339 h 649"/>
                <a:gd name="T86" fmla="*/ 292 w 2132"/>
                <a:gd name="T87" fmla="*/ 303 h 649"/>
                <a:gd name="T88" fmla="*/ 182 w 2132"/>
                <a:gd name="T89" fmla="*/ 393 h 649"/>
                <a:gd name="T90" fmla="*/ 2059 w 2132"/>
                <a:gd name="T91" fmla="*/ 241 h 649"/>
                <a:gd name="T92" fmla="*/ 2058 w 2132"/>
                <a:gd name="T93" fmla="*/ 257 h 649"/>
                <a:gd name="T94" fmla="*/ 157 w 2132"/>
                <a:gd name="T95" fmla="*/ 132 h 649"/>
                <a:gd name="T96" fmla="*/ 244 w 2132"/>
                <a:gd name="T97" fmla="*/ 92 h 649"/>
                <a:gd name="T98" fmla="*/ 1046 w 2132"/>
                <a:gd name="T99" fmla="*/ 35 h 649"/>
                <a:gd name="T100" fmla="*/ 803 w 2132"/>
                <a:gd name="T101" fmla="*/ 145 h 649"/>
                <a:gd name="T102" fmla="*/ 658 w 2132"/>
                <a:gd name="T103" fmla="*/ 35 h 649"/>
                <a:gd name="T104" fmla="*/ 305 w 2132"/>
                <a:gd name="T105" fmla="*/ 35 h 649"/>
                <a:gd name="T106" fmla="*/ 325 w 2132"/>
                <a:gd name="T107" fmla="*/ 53 h 649"/>
                <a:gd name="T108" fmla="*/ 44 w 2132"/>
                <a:gd name="T109" fmla="*/ 52 h 649"/>
                <a:gd name="T110" fmla="*/ 529 w 2132"/>
                <a:gd name="T111" fmla="*/ 72 h 649"/>
                <a:gd name="T112" fmla="*/ 605 w 2132"/>
                <a:gd name="T113" fmla="*/ 173 h 649"/>
                <a:gd name="T114" fmla="*/ 507 w 2132"/>
                <a:gd name="T115" fmla="*/ 66 h 649"/>
                <a:gd name="T116" fmla="*/ 267 w 2132"/>
                <a:gd name="T117" fmla="*/ 105 h 649"/>
                <a:gd name="T118" fmla="*/ 132 w 2132"/>
                <a:gd name="T119" fmla="*/ 126 h 649"/>
                <a:gd name="T120" fmla="*/ 992 w 2132"/>
                <a:gd name="T121" fmla="*/ 9 h 649"/>
                <a:gd name="T122" fmla="*/ 967 w 2132"/>
                <a:gd name="T12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649">
                  <a:moveTo>
                    <a:pt x="490" y="581"/>
                  </a:moveTo>
                  <a:lnTo>
                    <a:pt x="490" y="630"/>
                  </a:lnTo>
                  <a:lnTo>
                    <a:pt x="505" y="630"/>
                  </a:lnTo>
                  <a:lnTo>
                    <a:pt x="516" y="629"/>
                  </a:lnTo>
                  <a:lnTo>
                    <a:pt x="525" y="626"/>
                  </a:lnTo>
                  <a:lnTo>
                    <a:pt x="533" y="622"/>
                  </a:lnTo>
                  <a:lnTo>
                    <a:pt x="538" y="616"/>
                  </a:lnTo>
                  <a:lnTo>
                    <a:pt x="539" y="606"/>
                  </a:lnTo>
                  <a:lnTo>
                    <a:pt x="538" y="596"/>
                  </a:lnTo>
                  <a:lnTo>
                    <a:pt x="534" y="590"/>
                  </a:lnTo>
                  <a:lnTo>
                    <a:pt x="528" y="586"/>
                  </a:lnTo>
                  <a:lnTo>
                    <a:pt x="520" y="582"/>
                  </a:lnTo>
                  <a:lnTo>
                    <a:pt x="512" y="581"/>
                  </a:lnTo>
                  <a:lnTo>
                    <a:pt x="503" y="581"/>
                  </a:lnTo>
                  <a:lnTo>
                    <a:pt x="490" y="581"/>
                  </a:lnTo>
                  <a:close/>
                  <a:moveTo>
                    <a:pt x="744" y="522"/>
                  </a:moveTo>
                  <a:lnTo>
                    <a:pt x="744" y="572"/>
                  </a:lnTo>
                  <a:lnTo>
                    <a:pt x="764" y="572"/>
                  </a:lnTo>
                  <a:lnTo>
                    <a:pt x="772" y="571"/>
                  </a:lnTo>
                  <a:lnTo>
                    <a:pt x="779" y="569"/>
                  </a:lnTo>
                  <a:lnTo>
                    <a:pt x="787" y="563"/>
                  </a:lnTo>
                  <a:lnTo>
                    <a:pt x="791" y="557"/>
                  </a:lnTo>
                  <a:lnTo>
                    <a:pt x="793" y="546"/>
                  </a:lnTo>
                  <a:lnTo>
                    <a:pt x="791" y="537"/>
                  </a:lnTo>
                  <a:lnTo>
                    <a:pt x="786" y="530"/>
                  </a:lnTo>
                  <a:lnTo>
                    <a:pt x="778" y="526"/>
                  </a:lnTo>
                  <a:lnTo>
                    <a:pt x="770" y="522"/>
                  </a:lnTo>
                  <a:lnTo>
                    <a:pt x="761" y="522"/>
                  </a:lnTo>
                  <a:lnTo>
                    <a:pt x="744" y="522"/>
                  </a:lnTo>
                  <a:close/>
                  <a:moveTo>
                    <a:pt x="490" y="521"/>
                  </a:moveTo>
                  <a:lnTo>
                    <a:pt x="490" y="564"/>
                  </a:lnTo>
                  <a:lnTo>
                    <a:pt x="501" y="564"/>
                  </a:lnTo>
                  <a:lnTo>
                    <a:pt x="510" y="564"/>
                  </a:lnTo>
                  <a:lnTo>
                    <a:pt x="519" y="563"/>
                  </a:lnTo>
                  <a:lnTo>
                    <a:pt x="527" y="561"/>
                  </a:lnTo>
                  <a:lnTo>
                    <a:pt x="532" y="557"/>
                  </a:lnTo>
                  <a:lnTo>
                    <a:pt x="536" y="551"/>
                  </a:lnTo>
                  <a:lnTo>
                    <a:pt x="537" y="542"/>
                  </a:lnTo>
                  <a:lnTo>
                    <a:pt x="536" y="533"/>
                  </a:lnTo>
                  <a:lnTo>
                    <a:pt x="532" y="527"/>
                  </a:lnTo>
                  <a:lnTo>
                    <a:pt x="525" y="524"/>
                  </a:lnTo>
                  <a:lnTo>
                    <a:pt x="519" y="521"/>
                  </a:lnTo>
                  <a:lnTo>
                    <a:pt x="512" y="521"/>
                  </a:lnTo>
                  <a:lnTo>
                    <a:pt x="490" y="521"/>
                  </a:lnTo>
                  <a:close/>
                  <a:moveTo>
                    <a:pt x="1362" y="504"/>
                  </a:moveTo>
                  <a:lnTo>
                    <a:pt x="1471" y="504"/>
                  </a:lnTo>
                  <a:lnTo>
                    <a:pt x="1471" y="522"/>
                  </a:lnTo>
                  <a:lnTo>
                    <a:pt x="1427" y="522"/>
                  </a:lnTo>
                  <a:lnTo>
                    <a:pt x="1427" y="646"/>
                  </a:lnTo>
                  <a:lnTo>
                    <a:pt x="1406" y="646"/>
                  </a:lnTo>
                  <a:lnTo>
                    <a:pt x="1406" y="522"/>
                  </a:lnTo>
                  <a:lnTo>
                    <a:pt x="1362" y="522"/>
                  </a:lnTo>
                  <a:lnTo>
                    <a:pt x="1362" y="504"/>
                  </a:lnTo>
                  <a:close/>
                  <a:moveTo>
                    <a:pt x="1257" y="504"/>
                  </a:moveTo>
                  <a:lnTo>
                    <a:pt x="1337" y="504"/>
                  </a:lnTo>
                  <a:lnTo>
                    <a:pt x="1337" y="522"/>
                  </a:lnTo>
                  <a:lnTo>
                    <a:pt x="1278" y="522"/>
                  </a:lnTo>
                  <a:lnTo>
                    <a:pt x="1278" y="563"/>
                  </a:lnTo>
                  <a:lnTo>
                    <a:pt x="1331" y="563"/>
                  </a:lnTo>
                  <a:lnTo>
                    <a:pt x="1331" y="581"/>
                  </a:lnTo>
                  <a:lnTo>
                    <a:pt x="1278" y="581"/>
                  </a:lnTo>
                  <a:lnTo>
                    <a:pt x="1278" y="629"/>
                  </a:lnTo>
                  <a:lnTo>
                    <a:pt x="1337" y="629"/>
                  </a:lnTo>
                  <a:lnTo>
                    <a:pt x="1337" y="646"/>
                  </a:lnTo>
                  <a:lnTo>
                    <a:pt x="1257" y="646"/>
                  </a:lnTo>
                  <a:lnTo>
                    <a:pt x="1257" y="504"/>
                  </a:lnTo>
                  <a:close/>
                  <a:moveTo>
                    <a:pt x="1119" y="504"/>
                  </a:moveTo>
                  <a:lnTo>
                    <a:pt x="1227" y="504"/>
                  </a:lnTo>
                  <a:lnTo>
                    <a:pt x="1227" y="522"/>
                  </a:lnTo>
                  <a:lnTo>
                    <a:pt x="1183" y="522"/>
                  </a:lnTo>
                  <a:lnTo>
                    <a:pt x="1183" y="646"/>
                  </a:lnTo>
                  <a:lnTo>
                    <a:pt x="1163" y="646"/>
                  </a:lnTo>
                  <a:lnTo>
                    <a:pt x="1163" y="522"/>
                  </a:lnTo>
                  <a:lnTo>
                    <a:pt x="1119" y="522"/>
                  </a:lnTo>
                  <a:lnTo>
                    <a:pt x="1119" y="504"/>
                  </a:lnTo>
                  <a:close/>
                  <a:moveTo>
                    <a:pt x="981" y="504"/>
                  </a:moveTo>
                  <a:lnTo>
                    <a:pt x="1001" y="504"/>
                  </a:lnTo>
                  <a:lnTo>
                    <a:pt x="1001" y="615"/>
                  </a:lnTo>
                  <a:lnTo>
                    <a:pt x="1001" y="615"/>
                  </a:lnTo>
                  <a:lnTo>
                    <a:pt x="1068" y="504"/>
                  </a:lnTo>
                  <a:lnTo>
                    <a:pt x="1089" y="504"/>
                  </a:lnTo>
                  <a:lnTo>
                    <a:pt x="1089" y="646"/>
                  </a:lnTo>
                  <a:lnTo>
                    <a:pt x="1069" y="646"/>
                  </a:lnTo>
                  <a:lnTo>
                    <a:pt x="1069" y="536"/>
                  </a:lnTo>
                  <a:lnTo>
                    <a:pt x="1069" y="536"/>
                  </a:lnTo>
                  <a:lnTo>
                    <a:pt x="1001" y="646"/>
                  </a:lnTo>
                  <a:lnTo>
                    <a:pt x="981" y="646"/>
                  </a:lnTo>
                  <a:lnTo>
                    <a:pt x="981" y="504"/>
                  </a:lnTo>
                  <a:close/>
                  <a:moveTo>
                    <a:pt x="724" y="504"/>
                  </a:moveTo>
                  <a:lnTo>
                    <a:pt x="761" y="504"/>
                  </a:lnTo>
                  <a:lnTo>
                    <a:pt x="775" y="505"/>
                  </a:lnTo>
                  <a:lnTo>
                    <a:pt x="788" y="508"/>
                  </a:lnTo>
                  <a:lnTo>
                    <a:pt x="799" y="513"/>
                  </a:lnTo>
                  <a:lnTo>
                    <a:pt x="807" y="521"/>
                  </a:lnTo>
                  <a:lnTo>
                    <a:pt x="813" y="532"/>
                  </a:lnTo>
                  <a:lnTo>
                    <a:pt x="815" y="547"/>
                  </a:lnTo>
                  <a:lnTo>
                    <a:pt x="813" y="561"/>
                  </a:lnTo>
                  <a:lnTo>
                    <a:pt x="807" y="572"/>
                  </a:lnTo>
                  <a:lnTo>
                    <a:pt x="799" y="579"/>
                  </a:lnTo>
                  <a:lnTo>
                    <a:pt x="788" y="586"/>
                  </a:lnTo>
                  <a:lnTo>
                    <a:pt x="777" y="588"/>
                  </a:lnTo>
                  <a:lnTo>
                    <a:pt x="764" y="589"/>
                  </a:lnTo>
                  <a:lnTo>
                    <a:pt x="744" y="589"/>
                  </a:lnTo>
                  <a:lnTo>
                    <a:pt x="744" y="646"/>
                  </a:lnTo>
                  <a:lnTo>
                    <a:pt x="724" y="646"/>
                  </a:lnTo>
                  <a:lnTo>
                    <a:pt x="724" y="504"/>
                  </a:lnTo>
                  <a:close/>
                  <a:moveTo>
                    <a:pt x="605" y="504"/>
                  </a:moveTo>
                  <a:lnTo>
                    <a:pt x="684" y="504"/>
                  </a:lnTo>
                  <a:lnTo>
                    <a:pt x="684" y="522"/>
                  </a:lnTo>
                  <a:lnTo>
                    <a:pt x="625" y="522"/>
                  </a:lnTo>
                  <a:lnTo>
                    <a:pt x="625" y="563"/>
                  </a:lnTo>
                  <a:lnTo>
                    <a:pt x="679" y="563"/>
                  </a:lnTo>
                  <a:lnTo>
                    <a:pt x="679" y="581"/>
                  </a:lnTo>
                  <a:lnTo>
                    <a:pt x="625" y="581"/>
                  </a:lnTo>
                  <a:lnTo>
                    <a:pt x="625" y="629"/>
                  </a:lnTo>
                  <a:lnTo>
                    <a:pt x="684" y="629"/>
                  </a:lnTo>
                  <a:lnTo>
                    <a:pt x="684" y="646"/>
                  </a:lnTo>
                  <a:lnTo>
                    <a:pt x="605" y="646"/>
                  </a:lnTo>
                  <a:lnTo>
                    <a:pt x="605" y="504"/>
                  </a:lnTo>
                  <a:close/>
                  <a:moveTo>
                    <a:pt x="470" y="504"/>
                  </a:moveTo>
                  <a:lnTo>
                    <a:pt x="508" y="504"/>
                  </a:lnTo>
                  <a:lnTo>
                    <a:pt x="522" y="505"/>
                  </a:lnTo>
                  <a:lnTo>
                    <a:pt x="534" y="507"/>
                  </a:lnTo>
                  <a:lnTo>
                    <a:pt x="544" y="513"/>
                  </a:lnTo>
                  <a:lnTo>
                    <a:pt x="551" y="519"/>
                  </a:lnTo>
                  <a:lnTo>
                    <a:pt x="557" y="528"/>
                  </a:lnTo>
                  <a:lnTo>
                    <a:pt x="558" y="540"/>
                  </a:lnTo>
                  <a:lnTo>
                    <a:pt x="555" y="552"/>
                  </a:lnTo>
                  <a:lnTo>
                    <a:pt x="550" y="562"/>
                  </a:lnTo>
                  <a:lnTo>
                    <a:pt x="540" y="570"/>
                  </a:lnTo>
                  <a:lnTo>
                    <a:pt x="529" y="574"/>
                  </a:lnTo>
                  <a:lnTo>
                    <a:pt x="529" y="574"/>
                  </a:lnTo>
                  <a:lnTo>
                    <a:pt x="542" y="577"/>
                  </a:lnTo>
                  <a:lnTo>
                    <a:pt x="552" y="585"/>
                  </a:lnTo>
                  <a:lnTo>
                    <a:pt x="559" y="594"/>
                  </a:lnTo>
                  <a:lnTo>
                    <a:pt x="562" y="608"/>
                  </a:lnTo>
                  <a:lnTo>
                    <a:pt x="560" y="621"/>
                  </a:lnTo>
                  <a:lnTo>
                    <a:pt x="553" y="632"/>
                  </a:lnTo>
                  <a:lnTo>
                    <a:pt x="545" y="638"/>
                  </a:lnTo>
                  <a:lnTo>
                    <a:pt x="534" y="642"/>
                  </a:lnTo>
                  <a:lnTo>
                    <a:pt x="521" y="646"/>
                  </a:lnTo>
                  <a:lnTo>
                    <a:pt x="507" y="646"/>
                  </a:lnTo>
                  <a:lnTo>
                    <a:pt x="470" y="646"/>
                  </a:lnTo>
                  <a:lnTo>
                    <a:pt x="470" y="504"/>
                  </a:lnTo>
                  <a:close/>
                  <a:moveTo>
                    <a:pt x="317" y="504"/>
                  </a:moveTo>
                  <a:lnTo>
                    <a:pt x="337" y="504"/>
                  </a:lnTo>
                  <a:lnTo>
                    <a:pt x="337" y="615"/>
                  </a:lnTo>
                  <a:lnTo>
                    <a:pt x="337" y="615"/>
                  </a:lnTo>
                  <a:lnTo>
                    <a:pt x="404" y="504"/>
                  </a:lnTo>
                  <a:lnTo>
                    <a:pt x="425" y="504"/>
                  </a:lnTo>
                  <a:lnTo>
                    <a:pt x="425" y="646"/>
                  </a:lnTo>
                  <a:lnTo>
                    <a:pt x="404" y="646"/>
                  </a:lnTo>
                  <a:lnTo>
                    <a:pt x="404" y="536"/>
                  </a:lnTo>
                  <a:lnTo>
                    <a:pt x="404" y="536"/>
                  </a:lnTo>
                  <a:lnTo>
                    <a:pt x="338" y="646"/>
                  </a:lnTo>
                  <a:lnTo>
                    <a:pt x="317" y="646"/>
                  </a:lnTo>
                  <a:lnTo>
                    <a:pt x="317" y="504"/>
                  </a:lnTo>
                  <a:close/>
                  <a:moveTo>
                    <a:pt x="161" y="504"/>
                  </a:moveTo>
                  <a:lnTo>
                    <a:pt x="182" y="504"/>
                  </a:lnTo>
                  <a:lnTo>
                    <a:pt x="182" y="563"/>
                  </a:lnTo>
                  <a:lnTo>
                    <a:pt x="249" y="563"/>
                  </a:lnTo>
                  <a:lnTo>
                    <a:pt x="249" y="504"/>
                  </a:lnTo>
                  <a:lnTo>
                    <a:pt x="269" y="504"/>
                  </a:lnTo>
                  <a:lnTo>
                    <a:pt x="269" y="646"/>
                  </a:lnTo>
                  <a:lnTo>
                    <a:pt x="249" y="646"/>
                  </a:lnTo>
                  <a:lnTo>
                    <a:pt x="249" y="581"/>
                  </a:lnTo>
                  <a:lnTo>
                    <a:pt x="182" y="581"/>
                  </a:lnTo>
                  <a:lnTo>
                    <a:pt x="182" y="646"/>
                  </a:lnTo>
                  <a:lnTo>
                    <a:pt x="161" y="646"/>
                  </a:lnTo>
                  <a:lnTo>
                    <a:pt x="161" y="504"/>
                  </a:lnTo>
                  <a:close/>
                  <a:moveTo>
                    <a:pt x="0" y="504"/>
                  </a:moveTo>
                  <a:lnTo>
                    <a:pt x="24" y="504"/>
                  </a:lnTo>
                  <a:lnTo>
                    <a:pt x="65" y="588"/>
                  </a:lnTo>
                  <a:lnTo>
                    <a:pt x="66" y="588"/>
                  </a:lnTo>
                  <a:lnTo>
                    <a:pt x="109" y="504"/>
                  </a:lnTo>
                  <a:lnTo>
                    <a:pt x="131" y="504"/>
                  </a:lnTo>
                  <a:lnTo>
                    <a:pt x="72" y="617"/>
                  </a:lnTo>
                  <a:lnTo>
                    <a:pt x="68" y="624"/>
                  </a:lnTo>
                  <a:lnTo>
                    <a:pt x="64" y="633"/>
                  </a:lnTo>
                  <a:lnTo>
                    <a:pt x="56" y="640"/>
                  </a:lnTo>
                  <a:lnTo>
                    <a:pt x="48" y="646"/>
                  </a:lnTo>
                  <a:lnTo>
                    <a:pt x="36" y="647"/>
                  </a:lnTo>
                  <a:lnTo>
                    <a:pt x="32" y="647"/>
                  </a:lnTo>
                  <a:lnTo>
                    <a:pt x="28" y="647"/>
                  </a:lnTo>
                  <a:lnTo>
                    <a:pt x="25" y="647"/>
                  </a:lnTo>
                  <a:lnTo>
                    <a:pt x="22" y="646"/>
                  </a:lnTo>
                  <a:lnTo>
                    <a:pt x="23" y="627"/>
                  </a:lnTo>
                  <a:lnTo>
                    <a:pt x="26" y="627"/>
                  </a:lnTo>
                  <a:lnTo>
                    <a:pt x="29" y="629"/>
                  </a:lnTo>
                  <a:lnTo>
                    <a:pt x="33" y="629"/>
                  </a:lnTo>
                  <a:lnTo>
                    <a:pt x="40" y="627"/>
                  </a:lnTo>
                  <a:lnTo>
                    <a:pt x="45" y="623"/>
                  </a:lnTo>
                  <a:lnTo>
                    <a:pt x="50" y="619"/>
                  </a:lnTo>
                  <a:lnTo>
                    <a:pt x="53" y="614"/>
                  </a:lnTo>
                  <a:lnTo>
                    <a:pt x="54" y="609"/>
                  </a:lnTo>
                  <a:lnTo>
                    <a:pt x="0" y="504"/>
                  </a:lnTo>
                  <a:close/>
                  <a:moveTo>
                    <a:pt x="914" y="502"/>
                  </a:moveTo>
                  <a:lnTo>
                    <a:pt x="931" y="503"/>
                  </a:lnTo>
                  <a:lnTo>
                    <a:pt x="947" y="507"/>
                  </a:lnTo>
                  <a:lnTo>
                    <a:pt x="944" y="528"/>
                  </a:lnTo>
                  <a:lnTo>
                    <a:pt x="931" y="521"/>
                  </a:lnTo>
                  <a:lnTo>
                    <a:pt x="916" y="519"/>
                  </a:lnTo>
                  <a:lnTo>
                    <a:pt x="897" y="522"/>
                  </a:lnTo>
                  <a:lnTo>
                    <a:pt x="882" y="530"/>
                  </a:lnTo>
                  <a:lnTo>
                    <a:pt x="871" y="542"/>
                  </a:lnTo>
                  <a:lnTo>
                    <a:pt x="864" y="557"/>
                  </a:lnTo>
                  <a:lnTo>
                    <a:pt x="861" y="575"/>
                  </a:lnTo>
                  <a:lnTo>
                    <a:pt x="864" y="593"/>
                  </a:lnTo>
                  <a:lnTo>
                    <a:pt x="872" y="609"/>
                  </a:lnTo>
                  <a:lnTo>
                    <a:pt x="883" y="621"/>
                  </a:lnTo>
                  <a:lnTo>
                    <a:pt x="897" y="627"/>
                  </a:lnTo>
                  <a:lnTo>
                    <a:pt x="914" y="631"/>
                  </a:lnTo>
                  <a:lnTo>
                    <a:pt x="925" y="630"/>
                  </a:lnTo>
                  <a:lnTo>
                    <a:pt x="937" y="627"/>
                  </a:lnTo>
                  <a:lnTo>
                    <a:pt x="946" y="623"/>
                  </a:lnTo>
                  <a:lnTo>
                    <a:pt x="947" y="644"/>
                  </a:lnTo>
                  <a:lnTo>
                    <a:pt x="935" y="647"/>
                  </a:lnTo>
                  <a:lnTo>
                    <a:pt x="924" y="648"/>
                  </a:lnTo>
                  <a:lnTo>
                    <a:pt x="914" y="649"/>
                  </a:lnTo>
                  <a:lnTo>
                    <a:pt x="893" y="646"/>
                  </a:lnTo>
                  <a:lnTo>
                    <a:pt x="875" y="639"/>
                  </a:lnTo>
                  <a:lnTo>
                    <a:pt x="860" y="629"/>
                  </a:lnTo>
                  <a:lnTo>
                    <a:pt x="849" y="614"/>
                  </a:lnTo>
                  <a:lnTo>
                    <a:pt x="842" y="595"/>
                  </a:lnTo>
                  <a:lnTo>
                    <a:pt x="839" y="575"/>
                  </a:lnTo>
                  <a:lnTo>
                    <a:pt x="842" y="554"/>
                  </a:lnTo>
                  <a:lnTo>
                    <a:pt x="849" y="536"/>
                  </a:lnTo>
                  <a:lnTo>
                    <a:pt x="861" y="521"/>
                  </a:lnTo>
                  <a:lnTo>
                    <a:pt x="876" y="511"/>
                  </a:lnTo>
                  <a:lnTo>
                    <a:pt x="894" y="504"/>
                  </a:lnTo>
                  <a:lnTo>
                    <a:pt x="914" y="502"/>
                  </a:lnTo>
                  <a:close/>
                  <a:moveTo>
                    <a:pt x="232" y="284"/>
                  </a:moveTo>
                  <a:lnTo>
                    <a:pt x="218" y="287"/>
                  </a:lnTo>
                  <a:lnTo>
                    <a:pt x="206" y="293"/>
                  </a:lnTo>
                  <a:lnTo>
                    <a:pt x="198" y="302"/>
                  </a:lnTo>
                  <a:lnTo>
                    <a:pt x="191" y="313"/>
                  </a:lnTo>
                  <a:lnTo>
                    <a:pt x="187" y="326"/>
                  </a:lnTo>
                  <a:lnTo>
                    <a:pt x="186" y="340"/>
                  </a:lnTo>
                  <a:lnTo>
                    <a:pt x="187" y="354"/>
                  </a:lnTo>
                  <a:lnTo>
                    <a:pt x="190" y="367"/>
                  </a:lnTo>
                  <a:lnTo>
                    <a:pt x="197" y="379"/>
                  </a:lnTo>
                  <a:lnTo>
                    <a:pt x="206" y="387"/>
                  </a:lnTo>
                  <a:lnTo>
                    <a:pt x="218" y="394"/>
                  </a:lnTo>
                  <a:lnTo>
                    <a:pt x="232" y="396"/>
                  </a:lnTo>
                  <a:lnTo>
                    <a:pt x="247" y="394"/>
                  </a:lnTo>
                  <a:lnTo>
                    <a:pt x="259" y="387"/>
                  </a:lnTo>
                  <a:lnTo>
                    <a:pt x="268" y="379"/>
                  </a:lnTo>
                  <a:lnTo>
                    <a:pt x="274" y="367"/>
                  </a:lnTo>
                  <a:lnTo>
                    <a:pt x="278" y="354"/>
                  </a:lnTo>
                  <a:lnTo>
                    <a:pt x="279" y="340"/>
                  </a:lnTo>
                  <a:lnTo>
                    <a:pt x="278" y="326"/>
                  </a:lnTo>
                  <a:lnTo>
                    <a:pt x="274" y="313"/>
                  </a:lnTo>
                  <a:lnTo>
                    <a:pt x="267" y="302"/>
                  </a:lnTo>
                  <a:lnTo>
                    <a:pt x="259" y="293"/>
                  </a:lnTo>
                  <a:lnTo>
                    <a:pt x="247" y="287"/>
                  </a:lnTo>
                  <a:lnTo>
                    <a:pt x="232" y="284"/>
                  </a:lnTo>
                  <a:close/>
                  <a:moveTo>
                    <a:pt x="2023" y="269"/>
                  </a:moveTo>
                  <a:lnTo>
                    <a:pt x="2044" y="269"/>
                  </a:lnTo>
                  <a:lnTo>
                    <a:pt x="2044" y="380"/>
                  </a:lnTo>
                  <a:lnTo>
                    <a:pt x="2044" y="380"/>
                  </a:lnTo>
                  <a:lnTo>
                    <a:pt x="2110" y="269"/>
                  </a:lnTo>
                  <a:lnTo>
                    <a:pt x="2132" y="269"/>
                  </a:lnTo>
                  <a:lnTo>
                    <a:pt x="2132" y="411"/>
                  </a:lnTo>
                  <a:lnTo>
                    <a:pt x="2111" y="411"/>
                  </a:lnTo>
                  <a:lnTo>
                    <a:pt x="2111" y="302"/>
                  </a:lnTo>
                  <a:lnTo>
                    <a:pt x="2111" y="302"/>
                  </a:lnTo>
                  <a:lnTo>
                    <a:pt x="2044" y="411"/>
                  </a:lnTo>
                  <a:lnTo>
                    <a:pt x="2023" y="411"/>
                  </a:lnTo>
                  <a:lnTo>
                    <a:pt x="2023" y="269"/>
                  </a:lnTo>
                  <a:close/>
                  <a:moveTo>
                    <a:pt x="1868" y="269"/>
                  </a:moveTo>
                  <a:lnTo>
                    <a:pt x="1888" y="269"/>
                  </a:lnTo>
                  <a:lnTo>
                    <a:pt x="1888" y="380"/>
                  </a:lnTo>
                  <a:lnTo>
                    <a:pt x="1888" y="380"/>
                  </a:lnTo>
                  <a:lnTo>
                    <a:pt x="1955" y="269"/>
                  </a:lnTo>
                  <a:lnTo>
                    <a:pt x="1976" y="269"/>
                  </a:lnTo>
                  <a:lnTo>
                    <a:pt x="1976" y="411"/>
                  </a:lnTo>
                  <a:lnTo>
                    <a:pt x="1956" y="411"/>
                  </a:lnTo>
                  <a:lnTo>
                    <a:pt x="1956" y="302"/>
                  </a:lnTo>
                  <a:lnTo>
                    <a:pt x="1956" y="302"/>
                  </a:lnTo>
                  <a:lnTo>
                    <a:pt x="1888" y="411"/>
                  </a:lnTo>
                  <a:lnTo>
                    <a:pt x="1868" y="411"/>
                  </a:lnTo>
                  <a:lnTo>
                    <a:pt x="1868" y="269"/>
                  </a:lnTo>
                  <a:close/>
                  <a:moveTo>
                    <a:pt x="1723" y="269"/>
                  </a:moveTo>
                  <a:lnTo>
                    <a:pt x="1744" y="269"/>
                  </a:lnTo>
                  <a:lnTo>
                    <a:pt x="1744" y="332"/>
                  </a:lnTo>
                  <a:lnTo>
                    <a:pt x="1805" y="269"/>
                  </a:lnTo>
                  <a:lnTo>
                    <a:pt x="1832" y="269"/>
                  </a:lnTo>
                  <a:lnTo>
                    <a:pt x="1765" y="336"/>
                  </a:lnTo>
                  <a:lnTo>
                    <a:pt x="1837" y="411"/>
                  </a:lnTo>
                  <a:lnTo>
                    <a:pt x="1807" y="411"/>
                  </a:lnTo>
                  <a:lnTo>
                    <a:pt x="1744" y="341"/>
                  </a:lnTo>
                  <a:lnTo>
                    <a:pt x="1744" y="411"/>
                  </a:lnTo>
                  <a:lnTo>
                    <a:pt x="1723" y="411"/>
                  </a:lnTo>
                  <a:lnTo>
                    <a:pt x="1723" y="269"/>
                  </a:lnTo>
                  <a:close/>
                  <a:moveTo>
                    <a:pt x="1469" y="269"/>
                  </a:moveTo>
                  <a:lnTo>
                    <a:pt x="1549" y="269"/>
                  </a:lnTo>
                  <a:lnTo>
                    <a:pt x="1549" y="287"/>
                  </a:lnTo>
                  <a:lnTo>
                    <a:pt x="1490" y="287"/>
                  </a:lnTo>
                  <a:lnTo>
                    <a:pt x="1490" y="328"/>
                  </a:lnTo>
                  <a:lnTo>
                    <a:pt x="1543" y="328"/>
                  </a:lnTo>
                  <a:lnTo>
                    <a:pt x="1543" y="347"/>
                  </a:lnTo>
                  <a:lnTo>
                    <a:pt x="1490" y="347"/>
                  </a:lnTo>
                  <a:lnTo>
                    <a:pt x="1490" y="393"/>
                  </a:lnTo>
                  <a:lnTo>
                    <a:pt x="1549" y="393"/>
                  </a:lnTo>
                  <a:lnTo>
                    <a:pt x="1549" y="411"/>
                  </a:lnTo>
                  <a:lnTo>
                    <a:pt x="1469" y="411"/>
                  </a:lnTo>
                  <a:lnTo>
                    <a:pt x="1469" y="269"/>
                  </a:lnTo>
                  <a:close/>
                  <a:moveTo>
                    <a:pt x="1337" y="269"/>
                  </a:moveTo>
                  <a:lnTo>
                    <a:pt x="1357" y="269"/>
                  </a:lnTo>
                  <a:lnTo>
                    <a:pt x="1357" y="292"/>
                  </a:lnTo>
                  <a:lnTo>
                    <a:pt x="1358" y="307"/>
                  </a:lnTo>
                  <a:lnTo>
                    <a:pt x="1362" y="319"/>
                  </a:lnTo>
                  <a:lnTo>
                    <a:pt x="1369" y="328"/>
                  </a:lnTo>
                  <a:lnTo>
                    <a:pt x="1378" y="334"/>
                  </a:lnTo>
                  <a:lnTo>
                    <a:pt x="1392" y="336"/>
                  </a:lnTo>
                  <a:lnTo>
                    <a:pt x="1398" y="336"/>
                  </a:lnTo>
                  <a:lnTo>
                    <a:pt x="1403" y="335"/>
                  </a:lnTo>
                  <a:lnTo>
                    <a:pt x="1403" y="269"/>
                  </a:lnTo>
                  <a:lnTo>
                    <a:pt x="1423" y="269"/>
                  </a:lnTo>
                  <a:lnTo>
                    <a:pt x="1423" y="411"/>
                  </a:lnTo>
                  <a:lnTo>
                    <a:pt x="1403" y="411"/>
                  </a:lnTo>
                  <a:lnTo>
                    <a:pt x="1403" y="353"/>
                  </a:lnTo>
                  <a:lnTo>
                    <a:pt x="1398" y="353"/>
                  </a:lnTo>
                  <a:lnTo>
                    <a:pt x="1392" y="354"/>
                  </a:lnTo>
                  <a:lnTo>
                    <a:pt x="1376" y="352"/>
                  </a:lnTo>
                  <a:lnTo>
                    <a:pt x="1362" y="348"/>
                  </a:lnTo>
                  <a:lnTo>
                    <a:pt x="1352" y="339"/>
                  </a:lnTo>
                  <a:lnTo>
                    <a:pt x="1343" y="327"/>
                  </a:lnTo>
                  <a:lnTo>
                    <a:pt x="1339" y="312"/>
                  </a:lnTo>
                  <a:lnTo>
                    <a:pt x="1337" y="294"/>
                  </a:lnTo>
                  <a:lnTo>
                    <a:pt x="1337" y="269"/>
                  </a:lnTo>
                  <a:close/>
                  <a:moveTo>
                    <a:pt x="1192" y="269"/>
                  </a:moveTo>
                  <a:lnTo>
                    <a:pt x="1212" y="269"/>
                  </a:lnTo>
                  <a:lnTo>
                    <a:pt x="1212" y="380"/>
                  </a:lnTo>
                  <a:lnTo>
                    <a:pt x="1213" y="380"/>
                  </a:lnTo>
                  <a:lnTo>
                    <a:pt x="1280" y="269"/>
                  </a:lnTo>
                  <a:lnTo>
                    <a:pt x="1301" y="269"/>
                  </a:lnTo>
                  <a:lnTo>
                    <a:pt x="1301" y="411"/>
                  </a:lnTo>
                  <a:lnTo>
                    <a:pt x="1281" y="411"/>
                  </a:lnTo>
                  <a:lnTo>
                    <a:pt x="1281" y="302"/>
                  </a:lnTo>
                  <a:lnTo>
                    <a:pt x="1280" y="302"/>
                  </a:lnTo>
                  <a:lnTo>
                    <a:pt x="1213" y="411"/>
                  </a:lnTo>
                  <a:lnTo>
                    <a:pt x="1192" y="411"/>
                  </a:lnTo>
                  <a:lnTo>
                    <a:pt x="1192" y="269"/>
                  </a:lnTo>
                  <a:close/>
                  <a:moveTo>
                    <a:pt x="1037" y="269"/>
                  </a:moveTo>
                  <a:lnTo>
                    <a:pt x="1057" y="269"/>
                  </a:lnTo>
                  <a:lnTo>
                    <a:pt x="1057" y="328"/>
                  </a:lnTo>
                  <a:lnTo>
                    <a:pt x="1126" y="328"/>
                  </a:lnTo>
                  <a:lnTo>
                    <a:pt x="1126" y="269"/>
                  </a:lnTo>
                  <a:lnTo>
                    <a:pt x="1146" y="269"/>
                  </a:lnTo>
                  <a:lnTo>
                    <a:pt x="1146" y="411"/>
                  </a:lnTo>
                  <a:lnTo>
                    <a:pt x="1126" y="411"/>
                  </a:lnTo>
                  <a:lnTo>
                    <a:pt x="1126" y="347"/>
                  </a:lnTo>
                  <a:lnTo>
                    <a:pt x="1057" y="347"/>
                  </a:lnTo>
                  <a:lnTo>
                    <a:pt x="1057" y="411"/>
                  </a:lnTo>
                  <a:lnTo>
                    <a:pt x="1037" y="411"/>
                  </a:lnTo>
                  <a:lnTo>
                    <a:pt x="1037" y="269"/>
                  </a:lnTo>
                  <a:close/>
                  <a:moveTo>
                    <a:pt x="880" y="269"/>
                  </a:moveTo>
                  <a:lnTo>
                    <a:pt x="905" y="269"/>
                  </a:lnTo>
                  <a:lnTo>
                    <a:pt x="942" y="324"/>
                  </a:lnTo>
                  <a:lnTo>
                    <a:pt x="980" y="269"/>
                  </a:lnTo>
                  <a:lnTo>
                    <a:pt x="1003" y="269"/>
                  </a:lnTo>
                  <a:lnTo>
                    <a:pt x="955" y="337"/>
                  </a:lnTo>
                  <a:lnTo>
                    <a:pt x="1008" y="411"/>
                  </a:lnTo>
                  <a:lnTo>
                    <a:pt x="982" y="411"/>
                  </a:lnTo>
                  <a:lnTo>
                    <a:pt x="940" y="351"/>
                  </a:lnTo>
                  <a:lnTo>
                    <a:pt x="899" y="411"/>
                  </a:lnTo>
                  <a:lnTo>
                    <a:pt x="876" y="411"/>
                  </a:lnTo>
                  <a:lnTo>
                    <a:pt x="927" y="337"/>
                  </a:lnTo>
                  <a:lnTo>
                    <a:pt x="880" y="269"/>
                  </a:lnTo>
                  <a:close/>
                  <a:moveTo>
                    <a:pt x="771" y="269"/>
                  </a:moveTo>
                  <a:lnTo>
                    <a:pt x="851" y="269"/>
                  </a:lnTo>
                  <a:lnTo>
                    <a:pt x="851" y="287"/>
                  </a:lnTo>
                  <a:lnTo>
                    <a:pt x="791" y="287"/>
                  </a:lnTo>
                  <a:lnTo>
                    <a:pt x="791" y="328"/>
                  </a:lnTo>
                  <a:lnTo>
                    <a:pt x="846" y="328"/>
                  </a:lnTo>
                  <a:lnTo>
                    <a:pt x="846" y="347"/>
                  </a:lnTo>
                  <a:lnTo>
                    <a:pt x="791" y="347"/>
                  </a:lnTo>
                  <a:lnTo>
                    <a:pt x="791" y="393"/>
                  </a:lnTo>
                  <a:lnTo>
                    <a:pt x="851" y="393"/>
                  </a:lnTo>
                  <a:lnTo>
                    <a:pt x="851" y="411"/>
                  </a:lnTo>
                  <a:lnTo>
                    <a:pt x="771" y="411"/>
                  </a:lnTo>
                  <a:lnTo>
                    <a:pt x="771" y="269"/>
                  </a:lnTo>
                  <a:close/>
                  <a:moveTo>
                    <a:pt x="633" y="269"/>
                  </a:moveTo>
                  <a:lnTo>
                    <a:pt x="741" y="269"/>
                  </a:lnTo>
                  <a:lnTo>
                    <a:pt x="741" y="287"/>
                  </a:lnTo>
                  <a:lnTo>
                    <a:pt x="697" y="287"/>
                  </a:lnTo>
                  <a:lnTo>
                    <a:pt x="697" y="411"/>
                  </a:lnTo>
                  <a:lnTo>
                    <a:pt x="677" y="411"/>
                  </a:lnTo>
                  <a:lnTo>
                    <a:pt x="677" y="287"/>
                  </a:lnTo>
                  <a:lnTo>
                    <a:pt x="633" y="287"/>
                  </a:lnTo>
                  <a:lnTo>
                    <a:pt x="633" y="269"/>
                  </a:lnTo>
                  <a:close/>
                  <a:moveTo>
                    <a:pt x="494" y="269"/>
                  </a:moveTo>
                  <a:lnTo>
                    <a:pt x="515" y="269"/>
                  </a:lnTo>
                  <a:lnTo>
                    <a:pt x="515" y="380"/>
                  </a:lnTo>
                  <a:lnTo>
                    <a:pt x="515" y="380"/>
                  </a:lnTo>
                  <a:lnTo>
                    <a:pt x="582" y="269"/>
                  </a:lnTo>
                  <a:lnTo>
                    <a:pt x="603" y="269"/>
                  </a:lnTo>
                  <a:lnTo>
                    <a:pt x="603" y="411"/>
                  </a:lnTo>
                  <a:lnTo>
                    <a:pt x="582" y="411"/>
                  </a:lnTo>
                  <a:lnTo>
                    <a:pt x="582" y="302"/>
                  </a:lnTo>
                  <a:lnTo>
                    <a:pt x="582" y="302"/>
                  </a:lnTo>
                  <a:lnTo>
                    <a:pt x="516" y="411"/>
                  </a:lnTo>
                  <a:lnTo>
                    <a:pt x="494" y="411"/>
                  </a:lnTo>
                  <a:lnTo>
                    <a:pt x="494" y="269"/>
                  </a:lnTo>
                  <a:close/>
                  <a:moveTo>
                    <a:pt x="359" y="269"/>
                  </a:moveTo>
                  <a:lnTo>
                    <a:pt x="447" y="269"/>
                  </a:lnTo>
                  <a:lnTo>
                    <a:pt x="447" y="411"/>
                  </a:lnTo>
                  <a:lnTo>
                    <a:pt x="427" y="411"/>
                  </a:lnTo>
                  <a:lnTo>
                    <a:pt x="427" y="287"/>
                  </a:lnTo>
                  <a:lnTo>
                    <a:pt x="380" y="287"/>
                  </a:lnTo>
                  <a:lnTo>
                    <a:pt x="380" y="328"/>
                  </a:lnTo>
                  <a:lnTo>
                    <a:pt x="380" y="342"/>
                  </a:lnTo>
                  <a:lnTo>
                    <a:pt x="379" y="357"/>
                  </a:lnTo>
                  <a:lnTo>
                    <a:pt x="378" y="371"/>
                  </a:lnTo>
                  <a:lnTo>
                    <a:pt x="374" y="384"/>
                  </a:lnTo>
                  <a:lnTo>
                    <a:pt x="370" y="396"/>
                  </a:lnTo>
                  <a:lnTo>
                    <a:pt x="363" y="406"/>
                  </a:lnTo>
                  <a:lnTo>
                    <a:pt x="354" y="411"/>
                  </a:lnTo>
                  <a:lnTo>
                    <a:pt x="341" y="413"/>
                  </a:lnTo>
                  <a:lnTo>
                    <a:pt x="335" y="413"/>
                  </a:lnTo>
                  <a:lnTo>
                    <a:pt x="329" y="412"/>
                  </a:lnTo>
                  <a:lnTo>
                    <a:pt x="325" y="411"/>
                  </a:lnTo>
                  <a:lnTo>
                    <a:pt x="325" y="394"/>
                  </a:lnTo>
                  <a:lnTo>
                    <a:pt x="329" y="395"/>
                  </a:lnTo>
                  <a:lnTo>
                    <a:pt x="334" y="395"/>
                  </a:lnTo>
                  <a:lnTo>
                    <a:pt x="338" y="396"/>
                  </a:lnTo>
                  <a:lnTo>
                    <a:pt x="345" y="393"/>
                  </a:lnTo>
                  <a:lnTo>
                    <a:pt x="351" y="386"/>
                  </a:lnTo>
                  <a:lnTo>
                    <a:pt x="355" y="376"/>
                  </a:lnTo>
                  <a:lnTo>
                    <a:pt x="357" y="363"/>
                  </a:lnTo>
                  <a:lnTo>
                    <a:pt x="359" y="349"/>
                  </a:lnTo>
                  <a:lnTo>
                    <a:pt x="359" y="334"/>
                  </a:lnTo>
                  <a:lnTo>
                    <a:pt x="359" y="321"/>
                  </a:lnTo>
                  <a:lnTo>
                    <a:pt x="359" y="269"/>
                  </a:lnTo>
                  <a:close/>
                  <a:moveTo>
                    <a:pt x="18" y="269"/>
                  </a:moveTo>
                  <a:lnTo>
                    <a:pt x="126" y="269"/>
                  </a:lnTo>
                  <a:lnTo>
                    <a:pt x="126" y="411"/>
                  </a:lnTo>
                  <a:lnTo>
                    <a:pt x="105" y="411"/>
                  </a:lnTo>
                  <a:lnTo>
                    <a:pt x="105" y="287"/>
                  </a:lnTo>
                  <a:lnTo>
                    <a:pt x="37" y="287"/>
                  </a:lnTo>
                  <a:lnTo>
                    <a:pt x="37" y="411"/>
                  </a:lnTo>
                  <a:lnTo>
                    <a:pt x="18" y="411"/>
                  </a:lnTo>
                  <a:lnTo>
                    <a:pt x="18" y="269"/>
                  </a:lnTo>
                  <a:close/>
                  <a:moveTo>
                    <a:pt x="1658" y="267"/>
                  </a:moveTo>
                  <a:lnTo>
                    <a:pt x="1674" y="268"/>
                  </a:lnTo>
                  <a:lnTo>
                    <a:pt x="1689" y="273"/>
                  </a:lnTo>
                  <a:lnTo>
                    <a:pt x="1688" y="293"/>
                  </a:lnTo>
                  <a:lnTo>
                    <a:pt x="1674" y="287"/>
                  </a:lnTo>
                  <a:lnTo>
                    <a:pt x="1658" y="284"/>
                  </a:lnTo>
                  <a:lnTo>
                    <a:pt x="1640" y="288"/>
                  </a:lnTo>
                  <a:lnTo>
                    <a:pt x="1625" y="295"/>
                  </a:lnTo>
                  <a:lnTo>
                    <a:pt x="1614" y="307"/>
                  </a:lnTo>
                  <a:lnTo>
                    <a:pt x="1607" y="322"/>
                  </a:lnTo>
                  <a:lnTo>
                    <a:pt x="1605" y="340"/>
                  </a:lnTo>
                  <a:lnTo>
                    <a:pt x="1607" y="358"/>
                  </a:lnTo>
                  <a:lnTo>
                    <a:pt x="1614" y="375"/>
                  </a:lnTo>
                  <a:lnTo>
                    <a:pt x="1626" y="385"/>
                  </a:lnTo>
                  <a:lnTo>
                    <a:pt x="1641" y="393"/>
                  </a:lnTo>
                  <a:lnTo>
                    <a:pt x="1658" y="396"/>
                  </a:lnTo>
                  <a:lnTo>
                    <a:pt x="1669" y="395"/>
                  </a:lnTo>
                  <a:lnTo>
                    <a:pt x="1680" y="393"/>
                  </a:lnTo>
                  <a:lnTo>
                    <a:pt x="1688" y="388"/>
                  </a:lnTo>
                  <a:lnTo>
                    <a:pt x="1689" y="409"/>
                  </a:lnTo>
                  <a:lnTo>
                    <a:pt x="1678" y="412"/>
                  </a:lnTo>
                  <a:lnTo>
                    <a:pt x="1667" y="413"/>
                  </a:lnTo>
                  <a:lnTo>
                    <a:pt x="1657" y="413"/>
                  </a:lnTo>
                  <a:lnTo>
                    <a:pt x="1637" y="411"/>
                  </a:lnTo>
                  <a:lnTo>
                    <a:pt x="1618" y="405"/>
                  </a:lnTo>
                  <a:lnTo>
                    <a:pt x="1603" y="394"/>
                  </a:lnTo>
                  <a:lnTo>
                    <a:pt x="1592" y="379"/>
                  </a:lnTo>
                  <a:lnTo>
                    <a:pt x="1585" y="361"/>
                  </a:lnTo>
                  <a:lnTo>
                    <a:pt x="1583" y="339"/>
                  </a:lnTo>
                  <a:lnTo>
                    <a:pt x="1585" y="319"/>
                  </a:lnTo>
                  <a:lnTo>
                    <a:pt x="1593" y="302"/>
                  </a:lnTo>
                  <a:lnTo>
                    <a:pt x="1603" y="287"/>
                  </a:lnTo>
                  <a:lnTo>
                    <a:pt x="1618" y="276"/>
                  </a:lnTo>
                  <a:lnTo>
                    <a:pt x="1637" y="269"/>
                  </a:lnTo>
                  <a:lnTo>
                    <a:pt x="1658" y="267"/>
                  </a:lnTo>
                  <a:close/>
                  <a:moveTo>
                    <a:pt x="232" y="267"/>
                  </a:moveTo>
                  <a:lnTo>
                    <a:pt x="252" y="269"/>
                  </a:lnTo>
                  <a:lnTo>
                    <a:pt x="269" y="277"/>
                  </a:lnTo>
                  <a:lnTo>
                    <a:pt x="282" y="288"/>
                  </a:lnTo>
                  <a:lnTo>
                    <a:pt x="292" y="303"/>
                  </a:lnTo>
                  <a:lnTo>
                    <a:pt x="298" y="320"/>
                  </a:lnTo>
                  <a:lnTo>
                    <a:pt x="300" y="340"/>
                  </a:lnTo>
                  <a:lnTo>
                    <a:pt x="298" y="361"/>
                  </a:lnTo>
                  <a:lnTo>
                    <a:pt x="292" y="378"/>
                  </a:lnTo>
                  <a:lnTo>
                    <a:pt x="282" y="393"/>
                  </a:lnTo>
                  <a:lnTo>
                    <a:pt x="269" y="405"/>
                  </a:lnTo>
                  <a:lnTo>
                    <a:pt x="252" y="411"/>
                  </a:lnTo>
                  <a:lnTo>
                    <a:pt x="232" y="413"/>
                  </a:lnTo>
                  <a:lnTo>
                    <a:pt x="213" y="411"/>
                  </a:lnTo>
                  <a:lnTo>
                    <a:pt x="195" y="405"/>
                  </a:lnTo>
                  <a:lnTo>
                    <a:pt x="182" y="393"/>
                  </a:lnTo>
                  <a:lnTo>
                    <a:pt x="172" y="378"/>
                  </a:lnTo>
                  <a:lnTo>
                    <a:pt x="167" y="361"/>
                  </a:lnTo>
                  <a:lnTo>
                    <a:pt x="164" y="340"/>
                  </a:lnTo>
                  <a:lnTo>
                    <a:pt x="167" y="320"/>
                  </a:lnTo>
                  <a:lnTo>
                    <a:pt x="172" y="303"/>
                  </a:lnTo>
                  <a:lnTo>
                    <a:pt x="182" y="288"/>
                  </a:lnTo>
                  <a:lnTo>
                    <a:pt x="195" y="277"/>
                  </a:lnTo>
                  <a:lnTo>
                    <a:pt x="213" y="269"/>
                  </a:lnTo>
                  <a:lnTo>
                    <a:pt x="232" y="267"/>
                  </a:lnTo>
                  <a:close/>
                  <a:moveTo>
                    <a:pt x="2052" y="236"/>
                  </a:moveTo>
                  <a:lnTo>
                    <a:pt x="2059" y="241"/>
                  </a:lnTo>
                  <a:lnTo>
                    <a:pt x="2068" y="243"/>
                  </a:lnTo>
                  <a:lnTo>
                    <a:pt x="2077" y="244"/>
                  </a:lnTo>
                  <a:lnTo>
                    <a:pt x="2087" y="243"/>
                  </a:lnTo>
                  <a:lnTo>
                    <a:pt x="2096" y="241"/>
                  </a:lnTo>
                  <a:lnTo>
                    <a:pt x="2103" y="236"/>
                  </a:lnTo>
                  <a:lnTo>
                    <a:pt x="2106" y="254"/>
                  </a:lnTo>
                  <a:lnTo>
                    <a:pt x="2097" y="257"/>
                  </a:lnTo>
                  <a:lnTo>
                    <a:pt x="2087" y="259"/>
                  </a:lnTo>
                  <a:lnTo>
                    <a:pt x="2077" y="260"/>
                  </a:lnTo>
                  <a:lnTo>
                    <a:pt x="2068" y="259"/>
                  </a:lnTo>
                  <a:lnTo>
                    <a:pt x="2058" y="257"/>
                  </a:lnTo>
                  <a:lnTo>
                    <a:pt x="2049" y="254"/>
                  </a:lnTo>
                  <a:lnTo>
                    <a:pt x="2052" y="236"/>
                  </a:lnTo>
                  <a:close/>
                  <a:moveTo>
                    <a:pt x="199" y="50"/>
                  </a:moveTo>
                  <a:lnTo>
                    <a:pt x="185" y="52"/>
                  </a:lnTo>
                  <a:lnTo>
                    <a:pt x="173" y="57"/>
                  </a:lnTo>
                  <a:lnTo>
                    <a:pt x="163" y="67"/>
                  </a:lnTo>
                  <a:lnTo>
                    <a:pt x="157" y="78"/>
                  </a:lnTo>
                  <a:lnTo>
                    <a:pt x="154" y="92"/>
                  </a:lnTo>
                  <a:lnTo>
                    <a:pt x="152" y="105"/>
                  </a:lnTo>
                  <a:lnTo>
                    <a:pt x="153" y="119"/>
                  </a:lnTo>
                  <a:lnTo>
                    <a:pt x="157" y="132"/>
                  </a:lnTo>
                  <a:lnTo>
                    <a:pt x="163" y="143"/>
                  </a:lnTo>
                  <a:lnTo>
                    <a:pt x="172" y="153"/>
                  </a:lnTo>
                  <a:lnTo>
                    <a:pt x="184" y="158"/>
                  </a:lnTo>
                  <a:lnTo>
                    <a:pt x="199" y="160"/>
                  </a:lnTo>
                  <a:lnTo>
                    <a:pt x="214" y="158"/>
                  </a:lnTo>
                  <a:lnTo>
                    <a:pt x="225" y="153"/>
                  </a:lnTo>
                  <a:lnTo>
                    <a:pt x="234" y="143"/>
                  </a:lnTo>
                  <a:lnTo>
                    <a:pt x="240" y="132"/>
                  </a:lnTo>
                  <a:lnTo>
                    <a:pt x="244" y="119"/>
                  </a:lnTo>
                  <a:lnTo>
                    <a:pt x="245" y="105"/>
                  </a:lnTo>
                  <a:lnTo>
                    <a:pt x="244" y="92"/>
                  </a:lnTo>
                  <a:lnTo>
                    <a:pt x="240" y="78"/>
                  </a:lnTo>
                  <a:lnTo>
                    <a:pt x="234" y="67"/>
                  </a:lnTo>
                  <a:lnTo>
                    <a:pt x="224" y="57"/>
                  </a:lnTo>
                  <a:lnTo>
                    <a:pt x="213" y="52"/>
                  </a:lnTo>
                  <a:lnTo>
                    <a:pt x="199" y="50"/>
                  </a:lnTo>
                  <a:close/>
                  <a:moveTo>
                    <a:pt x="938" y="35"/>
                  </a:moveTo>
                  <a:lnTo>
                    <a:pt x="958" y="35"/>
                  </a:lnTo>
                  <a:lnTo>
                    <a:pt x="958" y="145"/>
                  </a:lnTo>
                  <a:lnTo>
                    <a:pt x="958" y="145"/>
                  </a:lnTo>
                  <a:lnTo>
                    <a:pt x="1026" y="35"/>
                  </a:lnTo>
                  <a:lnTo>
                    <a:pt x="1046" y="35"/>
                  </a:lnTo>
                  <a:lnTo>
                    <a:pt x="1046" y="176"/>
                  </a:lnTo>
                  <a:lnTo>
                    <a:pt x="1026" y="176"/>
                  </a:lnTo>
                  <a:lnTo>
                    <a:pt x="1026" y="66"/>
                  </a:lnTo>
                  <a:lnTo>
                    <a:pt x="1026" y="66"/>
                  </a:lnTo>
                  <a:lnTo>
                    <a:pt x="959" y="176"/>
                  </a:lnTo>
                  <a:lnTo>
                    <a:pt x="938" y="176"/>
                  </a:lnTo>
                  <a:lnTo>
                    <a:pt x="938" y="35"/>
                  </a:lnTo>
                  <a:close/>
                  <a:moveTo>
                    <a:pt x="783" y="35"/>
                  </a:moveTo>
                  <a:lnTo>
                    <a:pt x="803" y="35"/>
                  </a:lnTo>
                  <a:lnTo>
                    <a:pt x="803" y="145"/>
                  </a:lnTo>
                  <a:lnTo>
                    <a:pt x="803" y="145"/>
                  </a:lnTo>
                  <a:lnTo>
                    <a:pt x="871" y="35"/>
                  </a:lnTo>
                  <a:lnTo>
                    <a:pt x="891" y="35"/>
                  </a:lnTo>
                  <a:lnTo>
                    <a:pt x="891" y="176"/>
                  </a:lnTo>
                  <a:lnTo>
                    <a:pt x="871" y="176"/>
                  </a:lnTo>
                  <a:lnTo>
                    <a:pt x="871" y="66"/>
                  </a:lnTo>
                  <a:lnTo>
                    <a:pt x="871" y="66"/>
                  </a:lnTo>
                  <a:lnTo>
                    <a:pt x="804" y="176"/>
                  </a:lnTo>
                  <a:lnTo>
                    <a:pt x="783" y="176"/>
                  </a:lnTo>
                  <a:lnTo>
                    <a:pt x="783" y="35"/>
                  </a:lnTo>
                  <a:close/>
                  <a:moveTo>
                    <a:pt x="639" y="35"/>
                  </a:moveTo>
                  <a:lnTo>
                    <a:pt x="658" y="35"/>
                  </a:lnTo>
                  <a:lnTo>
                    <a:pt x="658" y="97"/>
                  </a:lnTo>
                  <a:lnTo>
                    <a:pt x="719" y="35"/>
                  </a:lnTo>
                  <a:lnTo>
                    <a:pt x="746" y="35"/>
                  </a:lnTo>
                  <a:lnTo>
                    <a:pt x="680" y="101"/>
                  </a:lnTo>
                  <a:lnTo>
                    <a:pt x="752" y="176"/>
                  </a:lnTo>
                  <a:lnTo>
                    <a:pt x="722" y="176"/>
                  </a:lnTo>
                  <a:lnTo>
                    <a:pt x="658" y="107"/>
                  </a:lnTo>
                  <a:lnTo>
                    <a:pt x="658" y="176"/>
                  </a:lnTo>
                  <a:lnTo>
                    <a:pt x="639" y="176"/>
                  </a:lnTo>
                  <a:lnTo>
                    <a:pt x="639" y="35"/>
                  </a:lnTo>
                  <a:close/>
                  <a:moveTo>
                    <a:pt x="305" y="35"/>
                  </a:moveTo>
                  <a:lnTo>
                    <a:pt x="338" y="35"/>
                  </a:lnTo>
                  <a:lnTo>
                    <a:pt x="383" y="152"/>
                  </a:lnTo>
                  <a:lnTo>
                    <a:pt x="426" y="35"/>
                  </a:lnTo>
                  <a:lnTo>
                    <a:pt x="460" y="35"/>
                  </a:lnTo>
                  <a:lnTo>
                    <a:pt x="460" y="176"/>
                  </a:lnTo>
                  <a:lnTo>
                    <a:pt x="440" y="176"/>
                  </a:lnTo>
                  <a:lnTo>
                    <a:pt x="440" y="53"/>
                  </a:lnTo>
                  <a:lnTo>
                    <a:pt x="439" y="53"/>
                  </a:lnTo>
                  <a:lnTo>
                    <a:pt x="392" y="176"/>
                  </a:lnTo>
                  <a:lnTo>
                    <a:pt x="372" y="176"/>
                  </a:lnTo>
                  <a:lnTo>
                    <a:pt x="325" y="53"/>
                  </a:lnTo>
                  <a:lnTo>
                    <a:pt x="325" y="53"/>
                  </a:lnTo>
                  <a:lnTo>
                    <a:pt x="325" y="176"/>
                  </a:lnTo>
                  <a:lnTo>
                    <a:pt x="305" y="176"/>
                  </a:lnTo>
                  <a:lnTo>
                    <a:pt x="305" y="35"/>
                  </a:lnTo>
                  <a:close/>
                  <a:moveTo>
                    <a:pt x="0" y="35"/>
                  </a:moveTo>
                  <a:lnTo>
                    <a:pt x="109" y="35"/>
                  </a:lnTo>
                  <a:lnTo>
                    <a:pt x="109" y="52"/>
                  </a:lnTo>
                  <a:lnTo>
                    <a:pt x="65" y="52"/>
                  </a:lnTo>
                  <a:lnTo>
                    <a:pt x="65" y="176"/>
                  </a:lnTo>
                  <a:lnTo>
                    <a:pt x="44" y="176"/>
                  </a:lnTo>
                  <a:lnTo>
                    <a:pt x="44" y="52"/>
                  </a:lnTo>
                  <a:lnTo>
                    <a:pt x="0" y="52"/>
                  </a:lnTo>
                  <a:lnTo>
                    <a:pt x="0" y="35"/>
                  </a:lnTo>
                  <a:close/>
                  <a:moveTo>
                    <a:pt x="573" y="31"/>
                  </a:moveTo>
                  <a:lnTo>
                    <a:pt x="589" y="33"/>
                  </a:lnTo>
                  <a:lnTo>
                    <a:pt x="604" y="38"/>
                  </a:lnTo>
                  <a:lnTo>
                    <a:pt x="603" y="57"/>
                  </a:lnTo>
                  <a:lnTo>
                    <a:pt x="589" y="52"/>
                  </a:lnTo>
                  <a:lnTo>
                    <a:pt x="574" y="50"/>
                  </a:lnTo>
                  <a:lnTo>
                    <a:pt x="555" y="52"/>
                  </a:lnTo>
                  <a:lnTo>
                    <a:pt x="540" y="60"/>
                  </a:lnTo>
                  <a:lnTo>
                    <a:pt x="529" y="72"/>
                  </a:lnTo>
                  <a:lnTo>
                    <a:pt x="521" y="87"/>
                  </a:lnTo>
                  <a:lnTo>
                    <a:pt x="519" y="105"/>
                  </a:lnTo>
                  <a:lnTo>
                    <a:pt x="521" y="124"/>
                  </a:lnTo>
                  <a:lnTo>
                    <a:pt x="530" y="139"/>
                  </a:lnTo>
                  <a:lnTo>
                    <a:pt x="540" y="150"/>
                  </a:lnTo>
                  <a:lnTo>
                    <a:pt x="555" y="158"/>
                  </a:lnTo>
                  <a:lnTo>
                    <a:pt x="573" y="160"/>
                  </a:lnTo>
                  <a:lnTo>
                    <a:pt x="583" y="160"/>
                  </a:lnTo>
                  <a:lnTo>
                    <a:pt x="594" y="157"/>
                  </a:lnTo>
                  <a:lnTo>
                    <a:pt x="604" y="154"/>
                  </a:lnTo>
                  <a:lnTo>
                    <a:pt x="605" y="173"/>
                  </a:lnTo>
                  <a:lnTo>
                    <a:pt x="593" y="177"/>
                  </a:lnTo>
                  <a:lnTo>
                    <a:pt x="582" y="178"/>
                  </a:lnTo>
                  <a:lnTo>
                    <a:pt x="573" y="178"/>
                  </a:lnTo>
                  <a:lnTo>
                    <a:pt x="551" y="176"/>
                  </a:lnTo>
                  <a:lnTo>
                    <a:pt x="533" y="170"/>
                  </a:lnTo>
                  <a:lnTo>
                    <a:pt x="518" y="158"/>
                  </a:lnTo>
                  <a:lnTo>
                    <a:pt x="507" y="144"/>
                  </a:lnTo>
                  <a:lnTo>
                    <a:pt x="500" y="126"/>
                  </a:lnTo>
                  <a:lnTo>
                    <a:pt x="498" y="104"/>
                  </a:lnTo>
                  <a:lnTo>
                    <a:pt x="500" y="84"/>
                  </a:lnTo>
                  <a:lnTo>
                    <a:pt x="507" y="66"/>
                  </a:lnTo>
                  <a:lnTo>
                    <a:pt x="519" y="52"/>
                  </a:lnTo>
                  <a:lnTo>
                    <a:pt x="534" y="41"/>
                  </a:lnTo>
                  <a:lnTo>
                    <a:pt x="552" y="34"/>
                  </a:lnTo>
                  <a:lnTo>
                    <a:pt x="573" y="31"/>
                  </a:lnTo>
                  <a:close/>
                  <a:moveTo>
                    <a:pt x="199" y="31"/>
                  </a:moveTo>
                  <a:lnTo>
                    <a:pt x="219" y="35"/>
                  </a:lnTo>
                  <a:lnTo>
                    <a:pt x="235" y="41"/>
                  </a:lnTo>
                  <a:lnTo>
                    <a:pt x="249" y="53"/>
                  </a:lnTo>
                  <a:lnTo>
                    <a:pt x="259" y="68"/>
                  </a:lnTo>
                  <a:lnTo>
                    <a:pt x="265" y="85"/>
                  </a:lnTo>
                  <a:lnTo>
                    <a:pt x="267" y="105"/>
                  </a:lnTo>
                  <a:lnTo>
                    <a:pt x="265" y="126"/>
                  </a:lnTo>
                  <a:lnTo>
                    <a:pt x="259" y="143"/>
                  </a:lnTo>
                  <a:lnTo>
                    <a:pt x="249" y="158"/>
                  </a:lnTo>
                  <a:lnTo>
                    <a:pt x="235" y="169"/>
                  </a:lnTo>
                  <a:lnTo>
                    <a:pt x="219" y="176"/>
                  </a:lnTo>
                  <a:lnTo>
                    <a:pt x="199" y="178"/>
                  </a:lnTo>
                  <a:lnTo>
                    <a:pt x="178" y="176"/>
                  </a:lnTo>
                  <a:lnTo>
                    <a:pt x="161" y="169"/>
                  </a:lnTo>
                  <a:lnTo>
                    <a:pt x="148" y="158"/>
                  </a:lnTo>
                  <a:lnTo>
                    <a:pt x="139" y="143"/>
                  </a:lnTo>
                  <a:lnTo>
                    <a:pt x="132" y="126"/>
                  </a:lnTo>
                  <a:lnTo>
                    <a:pt x="130" y="105"/>
                  </a:lnTo>
                  <a:lnTo>
                    <a:pt x="132" y="85"/>
                  </a:lnTo>
                  <a:lnTo>
                    <a:pt x="139" y="68"/>
                  </a:lnTo>
                  <a:lnTo>
                    <a:pt x="148" y="53"/>
                  </a:lnTo>
                  <a:lnTo>
                    <a:pt x="162" y="41"/>
                  </a:lnTo>
                  <a:lnTo>
                    <a:pt x="178" y="35"/>
                  </a:lnTo>
                  <a:lnTo>
                    <a:pt x="199" y="31"/>
                  </a:lnTo>
                  <a:close/>
                  <a:moveTo>
                    <a:pt x="967" y="0"/>
                  </a:moveTo>
                  <a:lnTo>
                    <a:pt x="973" y="5"/>
                  </a:lnTo>
                  <a:lnTo>
                    <a:pt x="983" y="8"/>
                  </a:lnTo>
                  <a:lnTo>
                    <a:pt x="992" y="9"/>
                  </a:lnTo>
                  <a:lnTo>
                    <a:pt x="1001" y="8"/>
                  </a:lnTo>
                  <a:lnTo>
                    <a:pt x="1011" y="5"/>
                  </a:lnTo>
                  <a:lnTo>
                    <a:pt x="1017" y="0"/>
                  </a:lnTo>
                  <a:lnTo>
                    <a:pt x="1021" y="19"/>
                  </a:lnTo>
                  <a:lnTo>
                    <a:pt x="1013" y="22"/>
                  </a:lnTo>
                  <a:lnTo>
                    <a:pt x="1001" y="24"/>
                  </a:lnTo>
                  <a:lnTo>
                    <a:pt x="992" y="24"/>
                  </a:lnTo>
                  <a:lnTo>
                    <a:pt x="983" y="24"/>
                  </a:lnTo>
                  <a:lnTo>
                    <a:pt x="972" y="22"/>
                  </a:lnTo>
                  <a:lnTo>
                    <a:pt x="965" y="19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Arial" charset="0"/>
              </a:endParaRPr>
            </a:p>
          </p:txBody>
        </p:sp>
        <p:grpSp>
          <p:nvGrpSpPr>
            <p:cNvPr id="25" name="Group 34">
              <a:extLst>
                <a:ext uri="{FF2B5EF4-FFF2-40B4-BE49-F238E27FC236}">
                  <a16:creationId xmlns:a16="http://schemas.microsoft.com/office/drawing/2014/main" id="{7519C04E-5311-43DA-AEF0-62129BB9A512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43276" y="545242"/>
              <a:ext cx="421345" cy="421345"/>
              <a:chOff x="1099" y="205"/>
              <a:chExt cx="340" cy="340"/>
            </a:xfrm>
          </p:grpSpPr>
          <p:sp>
            <p:nvSpPr>
              <p:cNvPr id="26" name="Freeform 38">
                <a:extLst>
                  <a:ext uri="{FF2B5EF4-FFF2-40B4-BE49-F238E27FC236}">
                    <a16:creationId xmlns:a16="http://schemas.microsoft.com/office/drawing/2014/main" id="{CAF1B05D-8EC4-4B11-8767-3D36C6F1C33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99" y="325"/>
                <a:ext cx="342" cy="221"/>
              </a:xfrm>
              <a:custGeom>
                <a:avLst/>
                <a:gdLst>
                  <a:gd name="T0" fmla="*/ 240 w 680"/>
                  <a:gd name="T1" fmla="*/ 240 h 441"/>
                  <a:gd name="T2" fmla="*/ 440 w 680"/>
                  <a:gd name="T3" fmla="*/ 240 h 441"/>
                  <a:gd name="T4" fmla="*/ 440 w 680"/>
                  <a:gd name="T5" fmla="*/ 441 h 441"/>
                  <a:gd name="T6" fmla="*/ 240 w 680"/>
                  <a:gd name="T7" fmla="*/ 441 h 441"/>
                  <a:gd name="T8" fmla="*/ 240 w 680"/>
                  <a:gd name="T9" fmla="*/ 240 h 441"/>
                  <a:gd name="T10" fmla="*/ 480 w 680"/>
                  <a:gd name="T11" fmla="*/ 0 h 441"/>
                  <a:gd name="T12" fmla="*/ 680 w 680"/>
                  <a:gd name="T13" fmla="*/ 0 h 441"/>
                  <a:gd name="T14" fmla="*/ 680 w 680"/>
                  <a:gd name="T15" fmla="*/ 441 h 441"/>
                  <a:gd name="T16" fmla="*/ 480 w 680"/>
                  <a:gd name="T17" fmla="*/ 441 h 441"/>
                  <a:gd name="T18" fmla="*/ 480 w 680"/>
                  <a:gd name="T19" fmla="*/ 0 h 441"/>
                  <a:gd name="T20" fmla="*/ 0 w 680"/>
                  <a:gd name="T21" fmla="*/ 0 h 441"/>
                  <a:gd name="T22" fmla="*/ 200 w 680"/>
                  <a:gd name="T23" fmla="*/ 0 h 441"/>
                  <a:gd name="T24" fmla="*/ 200 w 680"/>
                  <a:gd name="T25" fmla="*/ 441 h 441"/>
                  <a:gd name="T26" fmla="*/ 0 w 680"/>
                  <a:gd name="T27" fmla="*/ 441 h 441"/>
                  <a:gd name="T28" fmla="*/ 0 w 680"/>
                  <a:gd name="T2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240" y="240"/>
                    </a:moveTo>
                    <a:lnTo>
                      <a:pt x="440" y="24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240"/>
                    </a:lnTo>
                    <a:close/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441"/>
                    </a:lnTo>
                    <a:lnTo>
                      <a:pt x="480" y="441"/>
                    </a:lnTo>
                    <a:lnTo>
                      <a:pt x="48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441"/>
                    </a:lnTo>
                    <a:lnTo>
                      <a:pt x="0" y="4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ru-RU">
                  <a:latin typeface="Arial" charset="0"/>
                </a:endParaRPr>
              </a:p>
            </p:txBody>
          </p:sp>
          <p:sp>
            <p:nvSpPr>
              <p:cNvPr id="27" name="Freeform 39">
                <a:extLst>
                  <a:ext uri="{FF2B5EF4-FFF2-40B4-BE49-F238E27FC236}">
                    <a16:creationId xmlns:a16="http://schemas.microsoft.com/office/drawing/2014/main" id="{2EB0B56B-4ECC-459D-9209-ADB814CE9B3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99" y="205"/>
                <a:ext cx="340" cy="220"/>
              </a:xfrm>
              <a:custGeom>
                <a:avLst/>
                <a:gdLst>
                  <a:gd name="T0" fmla="*/ 1 w 680"/>
                  <a:gd name="T1" fmla="*/ 0 h 441"/>
                  <a:gd name="T2" fmla="*/ 2 w 680"/>
                  <a:gd name="T3" fmla="*/ 0 h 441"/>
                  <a:gd name="T4" fmla="*/ 2 w 680"/>
                  <a:gd name="T5" fmla="*/ 0 h 441"/>
                  <a:gd name="T6" fmla="*/ 1 w 680"/>
                  <a:gd name="T7" fmla="*/ 0 h 441"/>
                  <a:gd name="T8" fmla="*/ 1 w 680"/>
                  <a:gd name="T9" fmla="*/ 0 h 441"/>
                  <a:gd name="T10" fmla="*/ 1 w 680"/>
                  <a:gd name="T11" fmla="*/ 0 h 441"/>
                  <a:gd name="T12" fmla="*/ 1 w 680"/>
                  <a:gd name="T13" fmla="*/ 0 h 441"/>
                  <a:gd name="T14" fmla="*/ 1 w 680"/>
                  <a:gd name="T15" fmla="*/ 0 h 441"/>
                  <a:gd name="T16" fmla="*/ 1 w 680"/>
                  <a:gd name="T17" fmla="*/ 0 h 441"/>
                  <a:gd name="T18" fmla="*/ 1 w 680"/>
                  <a:gd name="T19" fmla="*/ 0 h 441"/>
                  <a:gd name="T20" fmla="*/ 0 w 680"/>
                  <a:gd name="T21" fmla="*/ 0 h 441"/>
                  <a:gd name="T22" fmla="*/ 1 w 680"/>
                  <a:gd name="T23" fmla="*/ 0 h 441"/>
                  <a:gd name="T24" fmla="*/ 1 w 680"/>
                  <a:gd name="T25" fmla="*/ 0 h 441"/>
                  <a:gd name="T26" fmla="*/ 0 w 680"/>
                  <a:gd name="T27" fmla="*/ 0 h 441"/>
                  <a:gd name="T28" fmla="*/ 0 w 680"/>
                  <a:gd name="T29" fmla="*/ 0 h 44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80" h="441">
                    <a:moveTo>
                      <a:pt x="480" y="0"/>
                    </a:moveTo>
                    <a:lnTo>
                      <a:pt x="680" y="0"/>
                    </a:lnTo>
                    <a:lnTo>
                      <a:pt x="680" y="201"/>
                    </a:lnTo>
                    <a:lnTo>
                      <a:pt x="480" y="201"/>
                    </a:lnTo>
                    <a:lnTo>
                      <a:pt x="480" y="0"/>
                    </a:lnTo>
                    <a:close/>
                    <a:moveTo>
                      <a:pt x="240" y="0"/>
                    </a:moveTo>
                    <a:lnTo>
                      <a:pt x="440" y="0"/>
                    </a:lnTo>
                    <a:lnTo>
                      <a:pt x="440" y="441"/>
                    </a:lnTo>
                    <a:lnTo>
                      <a:pt x="240" y="441"/>
                    </a:lnTo>
                    <a:lnTo>
                      <a:pt x="240" y="0"/>
                    </a:lnTo>
                    <a:close/>
                    <a:moveTo>
                      <a:pt x="0" y="0"/>
                    </a:moveTo>
                    <a:lnTo>
                      <a:pt x="200" y="0"/>
                    </a:lnTo>
                    <a:lnTo>
                      <a:pt x="200" y="201"/>
                    </a:lnTo>
                    <a:lnTo>
                      <a:pt x="0" y="2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55072081"/>
      </p:ext>
    </p:extLst>
  </p:cSld>
  <p:clrMapOvr>
    <a:masterClrMapping/>
  </p:clrMapOvr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7715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7715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</TotalTime>
  <Words>1132</Words>
  <Application>Microsoft Office PowerPoint</Application>
  <PresentationFormat>Произвольный</PresentationFormat>
  <Paragraphs>219</Paragraphs>
  <Slides>13</Slides>
  <Notes>10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0" baseType="lpstr">
      <vt:lpstr>Arial</vt:lpstr>
      <vt:lpstr>Calibri</vt:lpstr>
      <vt:lpstr>Cambria Math</vt:lpstr>
      <vt:lpstr>Courier New</vt:lpstr>
      <vt:lpstr>PF BeauSans Pro</vt:lpstr>
      <vt:lpstr>Оформление по умолчанию</vt:lpstr>
      <vt:lpstr>Equation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Holding "Digest"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Andrey</dc:creator>
  <cp:lastModifiedBy>Vyacheslav</cp:lastModifiedBy>
  <cp:revision>62</cp:revision>
  <dcterms:created xsi:type="dcterms:W3CDTF">2015-03-13T05:37:25Z</dcterms:created>
  <dcterms:modified xsi:type="dcterms:W3CDTF">2020-04-20T09:45:14Z</dcterms:modified>
</cp:coreProperties>
</file>