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2" r:id="rId3"/>
    <p:sldId id="281" r:id="rId4"/>
    <p:sldId id="276" r:id="rId5"/>
    <p:sldId id="273" r:id="rId6"/>
    <p:sldId id="274" r:id="rId7"/>
    <p:sldId id="282" r:id="rId8"/>
    <p:sldId id="277" r:id="rId9"/>
    <p:sldId id="283" r:id="rId10"/>
    <p:sldId id="28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7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34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8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96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8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147-043A-4B0D-87E8-D7683060DE87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F44-ED26-43E0-BA3A-D9DEE8A63013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0EB-6145-4D68-ABFE-B4C93F0A68CC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6FE-F15A-46A7-8A22-8F05E9027412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8BE-4D9E-48CA-A3CE-8899A6EE9C42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A6-BEB7-4A57-B257-1C77AC2D22BE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FE4B-3362-4A16-9422-9B9869F3D300}" type="datetime1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9F88-6F7E-4542-9CF1-B5871133C13B}" type="datetime1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1B3-E0AA-4832-A619-A1DD3A267C28}" type="datetime1">
              <a:rPr lang="ru-RU" smtClean="0"/>
              <a:t>12.05.2020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1ED4-C4CE-42B7-A79E-972CCAA488CB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F623-2FEB-48C0-B44D-6550A9DB8F24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2151-9994-4648-89BE-23843A06C76F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</a:t>
            </a:r>
            <a:r>
              <a:rPr lang="en-US" altLang="ru-RU" sz="1746" b="1" dirty="0">
                <a:solidFill>
                  <a:schemeClr val="bg1"/>
                </a:solidFill>
              </a:rPr>
              <a:t>20</a:t>
            </a:r>
            <a:endParaRPr lang="ru-RU" altLang="ru-RU" sz="1746" b="1" dirty="0">
              <a:solidFill>
                <a:schemeClr val="bg1"/>
              </a:solidFill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№13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Численные методы Решения систем обыкновенных дифференциальных уравнений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6990" y="15284"/>
            <a:ext cx="8904645" cy="46146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00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Задание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38575" y="335025"/>
            <a:ext cx="8666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Решите систему дифференциальных уравнений методами Эйлера и Рунге-Кутты.</a:t>
            </a:r>
            <a:r>
              <a:rPr lang="en-US" dirty="0"/>
              <a:t> </a:t>
            </a:r>
            <a:r>
              <a:rPr lang="ru-RU" dirty="0"/>
              <a:t>Определите погрешность расчетного значения переменной </a:t>
            </a:r>
            <a:r>
              <a:rPr lang="en-US" b="1" i="1" dirty="0"/>
              <a:t>y</a:t>
            </a:r>
            <a:r>
              <a:rPr lang="ru-RU" dirty="0"/>
              <a:t> для каждого из методов, использовав формулу: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7BB13E2-DDCA-4D6A-8AAE-2286EA73FE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017136"/>
                  </p:ext>
                </p:extLst>
              </p:nvPr>
            </p:nvGraphicFramePr>
            <p:xfrm>
              <a:off x="146991" y="1874426"/>
              <a:ext cx="8904646" cy="49253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621238">
                      <a:extLst>
                        <a:ext uri="{9D8B030D-6E8A-4147-A177-3AD203B41FA5}">
                          <a16:colId xmlns:a16="http://schemas.microsoft.com/office/drawing/2014/main" val="4173901208"/>
                        </a:ext>
                      </a:extLst>
                    </a:gridCol>
                    <a:gridCol w="1188214">
                      <a:extLst>
                        <a:ext uri="{9D8B030D-6E8A-4147-A177-3AD203B41FA5}">
                          <a16:colId xmlns:a16="http://schemas.microsoft.com/office/drawing/2014/main" val="1455420306"/>
                        </a:ext>
                      </a:extLst>
                    </a:gridCol>
                    <a:gridCol w="1188214">
                      <a:extLst>
                        <a:ext uri="{9D8B030D-6E8A-4147-A177-3AD203B41FA5}">
                          <a16:colId xmlns:a16="http://schemas.microsoft.com/office/drawing/2014/main" val="2106729254"/>
                        </a:ext>
                      </a:extLst>
                    </a:gridCol>
                    <a:gridCol w="3906980">
                      <a:extLst>
                        <a:ext uri="{9D8B030D-6E8A-4147-A177-3AD203B41FA5}">
                          <a16:colId xmlns:a16="http://schemas.microsoft.com/office/drawing/2014/main" val="2188630739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Система </a:t>
                          </a:r>
                          <a:r>
                            <a:rPr lang="ru-RU" sz="1400" dirty="0" err="1"/>
                            <a:t>дифф</a:t>
                          </a:r>
                          <a:r>
                            <a:rPr lang="ru-RU" sz="1400" dirty="0"/>
                            <a:t>. уравнений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Отрезок, шаг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Начальные условия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Аналитическое решение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5205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  <m:t>=−2</m:t>
                                      </m:r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ru-RU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+4∙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3∙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[0; 1];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h = 0.1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1</a:t>
                          </a:r>
                          <a:r>
                            <a:rPr lang="en-US" sz="1400" dirty="0"/>
                            <a:t>(0) = 3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2</a:t>
                          </a:r>
                          <a:r>
                            <a:rPr lang="en-US" sz="1400" dirty="0"/>
                            <a:t>(0) = 0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algn="l"/>
                          <a:endParaRPr lang="en-US" sz="140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72406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 startAt="2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ru-RU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[0; 0.1];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h = 0.01</a:t>
                          </a:r>
                          <a:endParaRPr lang="ru-RU" sz="1400" dirty="0"/>
                        </a:p>
                        <a:p>
                          <a:pPr algn="l"/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1</a:t>
                          </a:r>
                          <a:r>
                            <a:rPr lang="en-US" sz="1400" dirty="0"/>
                            <a:t>(0) = 5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2</a:t>
                          </a:r>
                          <a:r>
                            <a:rPr lang="en-US" sz="1400" dirty="0"/>
                            <a:t>(0) = 8</a:t>
                          </a:r>
                          <a:endParaRPr lang="ru-RU" sz="1400" dirty="0"/>
                        </a:p>
                        <a:p>
                          <a:pPr algn="l"/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5+2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algn="l"/>
                          <a:endParaRPr lang="en-US" sz="140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8+4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5706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 startAt="3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ru-RU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−5∙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+3     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−6∙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+1     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[2; 3];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h = 0.1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1</a:t>
                          </a:r>
                          <a:r>
                            <a:rPr lang="en-US" sz="1400" dirty="0"/>
                            <a:t>(0) = 1.0879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2</a:t>
                          </a:r>
                          <a:r>
                            <a:rPr lang="en-US" sz="1400" dirty="0"/>
                            <a:t>(0) = 1.0550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3∙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algn="l"/>
                          <a:endParaRPr lang="en-US" sz="140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3∙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+3∙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3∙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func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9855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 startAt="4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−2∙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−2     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[0; 1];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h = 0.1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1</a:t>
                          </a:r>
                          <a:r>
                            <a:rPr lang="en-US" sz="1400" dirty="0"/>
                            <a:t>(0) = 1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2</a:t>
                          </a:r>
                          <a:r>
                            <a:rPr lang="en-US" sz="1400" dirty="0"/>
                            <a:t>(0) = -2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=−3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+5∙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+4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algn="l"/>
                          <a:endParaRPr lang="en-US" sz="140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=−4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83450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 startAt="5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−5∙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−3∙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[0; 0.1];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h = 0.01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1</a:t>
                          </a:r>
                          <a:r>
                            <a:rPr lang="en-US" sz="1400" dirty="0"/>
                            <a:t>(0) = 13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2</a:t>
                          </a:r>
                          <a:r>
                            <a:rPr lang="en-US" sz="1400" dirty="0"/>
                            <a:t>(0) = 11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−8∙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+3∙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algn="l"/>
                          <a:endParaRPr lang="en-US" sz="140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=14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−8∙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−3∙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7105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7BB13E2-DDCA-4D6A-8AAE-2286EA73FE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017136"/>
                  </p:ext>
                </p:extLst>
              </p:nvPr>
            </p:nvGraphicFramePr>
            <p:xfrm>
              <a:off x="146991" y="1874426"/>
              <a:ext cx="8904646" cy="49253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621238">
                      <a:extLst>
                        <a:ext uri="{9D8B030D-6E8A-4147-A177-3AD203B41FA5}">
                          <a16:colId xmlns:a16="http://schemas.microsoft.com/office/drawing/2014/main" val="4173901208"/>
                        </a:ext>
                      </a:extLst>
                    </a:gridCol>
                    <a:gridCol w="1188214">
                      <a:extLst>
                        <a:ext uri="{9D8B030D-6E8A-4147-A177-3AD203B41FA5}">
                          <a16:colId xmlns:a16="http://schemas.microsoft.com/office/drawing/2014/main" val="1455420306"/>
                        </a:ext>
                      </a:extLst>
                    </a:gridCol>
                    <a:gridCol w="1188214">
                      <a:extLst>
                        <a:ext uri="{9D8B030D-6E8A-4147-A177-3AD203B41FA5}">
                          <a16:colId xmlns:a16="http://schemas.microsoft.com/office/drawing/2014/main" val="2106729254"/>
                        </a:ext>
                      </a:extLst>
                    </a:gridCol>
                    <a:gridCol w="3906980">
                      <a:extLst>
                        <a:ext uri="{9D8B030D-6E8A-4147-A177-3AD203B41FA5}">
                          <a16:colId xmlns:a16="http://schemas.microsoft.com/office/drawing/2014/main" val="218863073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Система </a:t>
                          </a:r>
                          <a:r>
                            <a:rPr lang="ru-RU" sz="1400" dirty="0" err="1"/>
                            <a:t>дифф</a:t>
                          </a:r>
                          <a:r>
                            <a:rPr lang="ru-RU" sz="1400" dirty="0"/>
                            <a:t>. уравнений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Отрезок, шаг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Начальные условия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Аналитическое решение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520511"/>
                      </a:ext>
                    </a:extLst>
                  </a:tr>
                  <a:tr h="88144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" t="-59310" r="-240233" b="-4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[0; 1];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h = 0.1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1</a:t>
                          </a:r>
                          <a:r>
                            <a:rPr lang="en-US" sz="1400" dirty="0"/>
                            <a:t>(0) = 3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2</a:t>
                          </a:r>
                          <a:r>
                            <a:rPr lang="en-US" sz="1400" dirty="0"/>
                            <a:t>(0) = 0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081" t="-59310" r="-312" b="-4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7240651"/>
                      </a:ext>
                    </a:extLst>
                  </a:tr>
                  <a:tr h="88144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" t="-159310" r="-240233" b="-3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[0; 0.1];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h = 0.01</a:t>
                          </a:r>
                          <a:endParaRPr lang="ru-RU" sz="1400" dirty="0"/>
                        </a:p>
                        <a:p>
                          <a:pPr algn="l"/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1</a:t>
                          </a:r>
                          <a:r>
                            <a:rPr lang="en-US" sz="1400" dirty="0"/>
                            <a:t>(0) = 5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2</a:t>
                          </a:r>
                          <a:r>
                            <a:rPr lang="en-US" sz="1400" dirty="0"/>
                            <a:t>(0) = 8</a:t>
                          </a:r>
                          <a:endParaRPr lang="ru-RU" sz="1400" dirty="0"/>
                        </a:p>
                        <a:p>
                          <a:pPr algn="l"/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081" t="-159310" r="-312" b="-3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570631"/>
                      </a:ext>
                    </a:extLst>
                  </a:tr>
                  <a:tr h="88144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" t="-261111" r="-24023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[2; 3];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h = 0.1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1</a:t>
                          </a:r>
                          <a:r>
                            <a:rPr lang="en-US" sz="1400" dirty="0"/>
                            <a:t>(0) = 1.0879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2</a:t>
                          </a:r>
                          <a:r>
                            <a:rPr lang="en-US" sz="1400" dirty="0"/>
                            <a:t>(0) = 1.0550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081" t="-261111" r="-31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9855808"/>
                      </a:ext>
                    </a:extLst>
                  </a:tr>
                  <a:tr h="88144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" t="-358621" r="-240233" b="-10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[0; 1];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h = 0.1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1</a:t>
                          </a:r>
                          <a:r>
                            <a:rPr lang="en-US" sz="1400" dirty="0"/>
                            <a:t>(0) = 1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2</a:t>
                          </a:r>
                          <a:r>
                            <a:rPr lang="en-US" sz="1400" dirty="0"/>
                            <a:t>(0) = -2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081" t="-358621" r="-312" b="-1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345022"/>
                      </a:ext>
                    </a:extLst>
                  </a:tr>
                  <a:tr h="88144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" t="-458621" r="-240233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[0; 0.1];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h = 0.01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1</a:t>
                          </a:r>
                          <a:r>
                            <a:rPr lang="en-US" sz="1400" dirty="0"/>
                            <a:t>(0) = 13</a:t>
                          </a:r>
                        </a:p>
                        <a:p>
                          <a:pPr algn="l"/>
                          <a:r>
                            <a:rPr lang="en-US" sz="1400" dirty="0"/>
                            <a:t>y</a:t>
                          </a:r>
                          <a:r>
                            <a:rPr lang="en-US" sz="1400" baseline="-25000" dirty="0"/>
                            <a:t>2</a:t>
                          </a:r>
                          <a:r>
                            <a:rPr lang="en-US" sz="1400" dirty="0"/>
                            <a:t>(0) = 11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081" t="-458621" r="-312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97105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267813-71C2-4C94-BF3B-423D89F52BA6}"/>
                  </a:ext>
                </a:extLst>
              </p:cNvPr>
              <p:cNvSpPr txBox="1"/>
              <p:nvPr/>
            </p:nvSpPr>
            <p:spPr>
              <a:xfrm>
                <a:off x="3810653" y="922080"/>
                <a:ext cx="1976760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267813-71C2-4C94-BF3B-423D89F5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653" y="922080"/>
                <a:ext cx="1976760" cy="616259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F9B647-3293-4CA8-9D71-19E79147D56B}"/>
                  </a:ext>
                </a:extLst>
              </p:cNvPr>
              <p:cNvSpPr txBox="1"/>
              <p:nvPr/>
            </p:nvSpPr>
            <p:spPr>
              <a:xfrm>
                <a:off x="238575" y="1484154"/>
                <a:ext cx="8721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sz="1600" dirty="0"/>
                  <a:t> - расчетное значение,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1600" dirty="0"/>
                  <a:t> - значение, полученное из аналитического решения</a:t>
                </a:r>
                <a:r>
                  <a:rPr lang="en-US" sz="1600" dirty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F9B647-3293-4CA8-9D71-19E79147D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5" y="1484154"/>
                <a:ext cx="8721838" cy="338554"/>
              </a:xfrm>
              <a:prstGeom prst="rect">
                <a:avLst/>
              </a:prstGeom>
              <a:blipFill>
                <a:blip r:embed="rId5"/>
                <a:stretch>
                  <a:fillRect l="-349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469732" y="117176"/>
            <a:ext cx="5673848" cy="9762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Методы решения </a:t>
            </a:r>
            <a:b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систем обыкновенных дифференциальных уравнений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293563" y="1193758"/>
            <a:ext cx="566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Пусть дано дифференциальное уравнение: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991" y="3340305"/>
            <a:ext cx="382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 начальными условиями: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225711"/>
              </p:ext>
            </p:extLst>
          </p:nvPr>
        </p:nvGraphicFramePr>
        <p:xfrm>
          <a:off x="3348504" y="3639505"/>
          <a:ext cx="2142175" cy="155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4" imgW="927000" imgH="672840" progId="Equation.DSMT4">
                  <p:embed/>
                </p:oleObj>
              </mc:Choice>
              <mc:Fallback>
                <p:oleObj name="Equation" r:id="rId4" imgW="9270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8504" y="3639505"/>
                        <a:ext cx="2142175" cy="1552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601432"/>
              </p:ext>
            </p:extLst>
          </p:nvPr>
        </p:nvGraphicFramePr>
        <p:xfrm>
          <a:off x="3348504" y="5312028"/>
          <a:ext cx="25273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6" imgW="1091880" imgH="520560" progId="Equation.DSMT4">
                  <p:embed/>
                </p:oleObj>
              </mc:Choice>
              <mc:Fallback>
                <p:oleObj name="Equation" r:id="rId6" imgW="10918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504" y="5312028"/>
                        <a:ext cx="2527300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3E9C18-7529-481A-97C0-DFDA42640614}"/>
                  </a:ext>
                </a:extLst>
              </p:cNvPr>
              <p:cNvSpPr txBox="1"/>
              <p:nvPr/>
            </p:nvSpPr>
            <p:spPr>
              <a:xfrm>
                <a:off x="3072010" y="1663397"/>
                <a:ext cx="269516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3E9C18-7529-481A-97C0-DFDA4264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010" y="1663397"/>
                <a:ext cx="2695161" cy="1664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2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117176"/>
            <a:ext cx="5142240" cy="97627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 Эйлера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85715" y="4573912"/>
            <a:ext cx="827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где </a:t>
            </a:r>
            <a:r>
              <a:rPr lang="en-US" b="1" i="1" dirty="0"/>
              <a:t>h</a:t>
            </a:r>
            <a:r>
              <a:rPr lang="en-US" dirty="0"/>
              <a:t> – </a:t>
            </a:r>
            <a:r>
              <a:rPr lang="ru-RU" dirty="0"/>
              <a:t>шаг вычисления; </a:t>
            </a:r>
            <a:r>
              <a:rPr lang="ru-RU" b="1" i="1" dirty="0"/>
              <a:t> </a:t>
            </a:r>
            <a:r>
              <a:rPr lang="en-US" b="1" i="1" dirty="0"/>
              <a:t>f(x</a:t>
            </a:r>
            <a:r>
              <a:rPr lang="en-US" b="1" i="1" baseline="-25000" dirty="0"/>
              <a:t>i</a:t>
            </a:r>
            <a:r>
              <a:rPr lang="en-US" b="1" i="1" dirty="0"/>
              <a:t>,</a:t>
            </a:r>
            <a:r>
              <a:rPr lang="ru-RU" b="1" i="1" dirty="0"/>
              <a:t> </a:t>
            </a:r>
            <a:r>
              <a:rPr lang="en-US" b="1" i="1" dirty="0" err="1"/>
              <a:t>y</a:t>
            </a:r>
            <a:r>
              <a:rPr lang="en-US" b="1" i="1" baseline="-25000" dirty="0" err="1"/>
              <a:t>i</a:t>
            </a:r>
            <a:r>
              <a:rPr lang="en-US" b="1" i="1" dirty="0"/>
              <a:t>) </a:t>
            </a:r>
            <a:r>
              <a:rPr lang="en-US" dirty="0"/>
              <a:t>– </a:t>
            </a:r>
            <a:r>
              <a:rPr lang="ru-RU" dirty="0"/>
              <a:t>правая часть дифференциального уравнения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716" y="1480683"/>
            <a:ext cx="382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Формула Эйлера: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734CF0-7E81-4962-977C-47F469FA791C}"/>
                  </a:ext>
                </a:extLst>
              </p:cNvPr>
              <p:cNvSpPr txBox="1"/>
              <p:nvPr/>
            </p:nvSpPr>
            <p:spPr>
              <a:xfrm>
                <a:off x="2490369" y="2186857"/>
                <a:ext cx="5771580" cy="159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ru-RU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734CF0-7E81-4962-977C-47F469FA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69" y="2186857"/>
                <a:ext cx="5771580" cy="1599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91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 Рунге-Кутты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54848" y="6113538"/>
            <a:ext cx="8042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где </a:t>
            </a:r>
            <a:r>
              <a:rPr lang="en-US" sz="2000" b="1" i="1" dirty="0"/>
              <a:t>h</a:t>
            </a:r>
            <a:r>
              <a:rPr lang="en-US" sz="2000" dirty="0"/>
              <a:t> – </a:t>
            </a:r>
            <a:r>
              <a:rPr lang="ru-RU" sz="2000" dirty="0"/>
              <a:t>шаг вычисления;  </a:t>
            </a:r>
            <a:r>
              <a:rPr lang="en-US" sz="2000" b="1" i="1" dirty="0"/>
              <a:t>f(x,</a:t>
            </a:r>
            <a:r>
              <a:rPr lang="ru-RU" sz="2000" b="1" i="1" dirty="0"/>
              <a:t> </a:t>
            </a:r>
            <a:r>
              <a:rPr lang="en-US" sz="2000" b="1" i="1" dirty="0"/>
              <a:t>y) </a:t>
            </a:r>
            <a:r>
              <a:rPr lang="en-US" sz="2000" dirty="0"/>
              <a:t>– </a:t>
            </a:r>
            <a:r>
              <a:rPr lang="ru-RU" sz="2000" dirty="0"/>
              <a:t>правая часть дифференциального уравнения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CCE7C7-A824-41E7-A605-19477CA701D5}"/>
                  </a:ext>
                </a:extLst>
              </p:cNvPr>
              <p:cNvSpPr txBox="1"/>
              <p:nvPr/>
            </p:nvSpPr>
            <p:spPr>
              <a:xfrm>
                <a:off x="1397861" y="1311144"/>
                <a:ext cx="7209538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𝟏𝟏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𝟏𝟐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𝟏𝟑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𝟏𝟒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ru-RU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CCE7C7-A824-41E7-A605-19477CA70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61" y="1311144"/>
                <a:ext cx="7209538" cy="1367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32AB1E-054E-4878-83C7-EC8857AAA598}"/>
                  </a:ext>
                </a:extLst>
              </p:cNvPr>
              <p:cNvSpPr txBox="1"/>
              <p:nvPr/>
            </p:nvSpPr>
            <p:spPr>
              <a:xfrm>
                <a:off x="325501" y="2818336"/>
                <a:ext cx="177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32AB1E-054E-4878-83C7-EC8857AAA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1" y="2818336"/>
                <a:ext cx="1771574" cy="246221"/>
              </a:xfrm>
              <a:prstGeom prst="rect">
                <a:avLst/>
              </a:prstGeom>
              <a:blipFill>
                <a:blip r:embed="rId4"/>
                <a:stretch>
                  <a:fillRect l="-1031" b="-317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B141F0-CF42-4DCD-B19D-9A91E0A92595}"/>
                  </a:ext>
                </a:extLst>
              </p:cNvPr>
              <p:cNvSpPr txBox="1"/>
              <p:nvPr/>
            </p:nvSpPr>
            <p:spPr>
              <a:xfrm>
                <a:off x="325501" y="3231860"/>
                <a:ext cx="45534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B141F0-CF42-4DCD-B19D-9A91E0A92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1" y="3231860"/>
                <a:ext cx="4553491" cy="246221"/>
              </a:xfrm>
              <a:prstGeom prst="rect">
                <a:avLst/>
              </a:prstGeom>
              <a:blipFill>
                <a:blip r:embed="rId5"/>
                <a:stretch>
                  <a:fillRect l="-669" t="-156098" r="-8434" b="-241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D81581-B152-4247-91C8-23287DCC456E}"/>
                  </a:ext>
                </a:extLst>
              </p:cNvPr>
              <p:cNvSpPr txBox="1"/>
              <p:nvPr/>
            </p:nvSpPr>
            <p:spPr>
              <a:xfrm>
                <a:off x="325501" y="3645384"/>
                <a:ext cx="45534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D81581-B152-4247-91C8-23287DCC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1" y="3645384"/>
                <a:ext cx="4553491" cy="246221"/>
              </a:xfrm>
              <a:prstGeom prst="rect">
                <a:avLst/>
              </a:prstGeom>
              <a:blipFill>
                <a:blip r:embed="rId6"/>
                <a:stretch>
                  <a:fillRect l="-669" t="-162500" r="-8434" b="-24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F97F6F-10DB-4B32-8F18-4167B197C4C3}"/>
                  </a:ext>
                </a:extLst>
              </p:cNvPr>
              <p:cNvSpPr txBox="1"/>
              <p:nvPr/>
            </p:nvSpPr>
            <p:spPr>
              <a:xfrm>
                <a:off x="325501" y="4058908"/>
                <a:ext cx="32628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F97F6F-10DB-4B32-8F18-4167B197C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1" y="4058908"/>
                <a:ext cx="3262816" cy="246221"/>
              </a:xfrm>
              <a:prstGeom prst="rect">
                <a:avLst/>
              </a:prstGeom>
              <a:blipFill>
                <a:blip r:embed="rId7"/>
                <a:stretch>
                  <a:fillRect l="-373" b="-3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8DFF6A-AC1F-4D3A-BD09-7F4DB5EC954B}"/>
                  </a:ext>
                </a:extLst>
              </p:cNvPr>
              <p:cNvSpPr txBox="1"/>
              <p:nvPr/>
            </p:nvSpPr>
            <p:spPr>
              <a:xfrm>
                <a:off x="325500" y="4484327"/>
                <a:ext cx="17715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8DFF6A-AC1F-4D3A-BD09-7F4DB5EC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0" y="4484327"/>
                <a:ext cx="1771575" cy="246221"/>
              </a:xfrm>
              <a:prstGeom prst="rect">
                <a:avLst/>
              </a:prstGeom>
              <a:blipFill>
                <a:blip r:embed="rId8"/>
                <a:stretch>
                  <a:fillRect l="-1031" b="-3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80CB66-E4AD-4DFB-9348-F325F91A346A}"/>
                  </a:ext>
                </a:extLst>
              </p:cNvPr>
              <p:cNvSpPr txBox="1"/>
              <p:nvPr/>
            </p:nvSpPr>
            <p:spPr>
              <a:xfrm>
                <a:off x="325500" y="4897851"/>
                <a:ext cx="45534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80CB66-E4AD-4DFB-9348-F325F91A3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0" y="4897851"/>
                <a:ext cx="4553491" cy="246221"/>
              </a:xfrm>
              <a:prstGeom prst="rect">
                <a:avLst/>
              </a:prstGeom>
              <a:blipFill>
                <a:blip r:embed="rId9"/>
                <a:stretch>
                  <a:fillRect l="-669" t="-156098" r="-8434" b="-241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52CD7D-88F5-4200-AF65-B8FF39C476F4}"/>
                  </a:ext>
                </a:extLst>
              </p:cNvPr>
              <p:cNvSpPr txBox="1"/>
              <p:nvPr/>
            </p:nvSpPr>
            <p:spPr>
              <a:xfrm>
                <a:off x="325500" y="5311375"/>
                <a:ext cx="45534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52CD7D-88F5-4200-AF65-B8FF39C4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0" y="5311375"/>
                <a:ext cx="4553491" cy="246221"/>
              </a:xfrm>
              <a:prstGeom prst="rect">
                <a:avLst/>
              </a:prstGeom>
              <a:blipFill>
                <a:blip r:embed="rId10"/>
                <a:stretch>
                  <a:fillRect l="-669" t="-156098" r="-8434" b="-241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BCB6D9-E4C4-439F-B272-D94F406F8CDC}"/>
                  </a:ext>
                </a:extLst>
              </p:cNvPr>
              <p:cNvSpPr txBox="1"/>
              <p:nvPr/>
            </p:nvSpPr>
            <p:spPr>
              <a:xfrm>
                <a:off x="325500" y="5724899"/>
                <a:ext cx="32628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𝟏𝟑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BCB6D9-E4C4-439F-B272-D94F406F8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0" y="5724899"/>
                <a:ext cx="3262816" cy="246221"/>
              </a:xfrm>
              <a:prstGeom prst="rect">
                <a:avLst/>
              </a:prstGeom>
              <a:blipFill>
                <a:blip r:embed="rId11"/>
                <a:stretch>
                  <a:fillRect l="-373" b="-317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4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Пример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7" name="TextBox 6"/>
          <p:cNvSpPr txBox="1"/>
          <p:nvPr/>
        </p:nvSpPr>
        <p:spPr>
          <a:xfrm>
            <a:off x="686136" y="1489871"/>
            <a:ext cx="845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Решить систему дифференциальных уравнений первого порядка: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136" y="4817833"/>
            <a:ext cx="845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методами Эйлера и Рунге-Кутты на отрезке </a:t>
            </a:r>
            <a:r>
              <a:rPr lang="en-US" sz="2400" i="1" dirty="0"/>
              <a:t>[0; 1] </a:t>
            </a:r>
            <a:r>
              <a:rPr lang="ru-RU" sz="2400" dirty="0"/>
              <a:t>с шагом </a:t>
            </a:r>
          </a:p>
          <a:p>
            <a:pPr algn="just"/>
            <a:r>
              <a:rPr lang="en-US" sz="2400" i="1" dirty="0"/>
              <a:t>h = 0,1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6556" y="5504807"/>
            <a:ext cx="845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Начальные условия:</a:t>
            </a:r>
            <a:r>
              <a:rPr lang="en-US" sz="2400" dirty="0"/>
              <a:t> </a:t>
            </a:r>
            <a:r>
              <a:rPr lang="en-US" sz="2400" i="1" dirty="0"/>
              <a:t>y</a:t>
            </a:r>
            <a:r>
              <a:rPr lang="ru-RU" sz="2400" i="1" baseline="-25000" dirty="0"/>
              <a:t>1</a:t>
            </a:r>
            <a:r>
              <a:rPr lang="ru-RU" sz="2400" i="1" dirty="0"/>
              <a:t>(0)</a:t>
            </a:r>
            <a:r>
              <a:rPr lang="en-US" sz="2400" i="1" dirty="0"/>
              <a:t> = </a:t>
            </a:r>
            <a:r>
              <a:rPr lang="ru-RU" sz="2400" i="1" dirty="0"/>
              <a:t>0</a:t>
            </a:r>
            <a:r>
              <a:rPr lang="en-US" sz="2400" i="1" dirty="0"/>
              <a:t>; y</a:t>
            </a:r>
            <a:r>
              <a:rPr lang="en-US" sz="2400" i="1" baseline="-25000" dirty="0"/>
              <a:t>2</a:t>
            </a:r>
            <a:r>
              <a:rPr lang="en-US" sz="2400" i="1" dirty="0"/>
              <a:t>(0) = 0</a:t>
            </a:r>
            <a:r>
              <a:rPr lang="en-US" sz="2400" dirty="0"/>
              <a:t>.</a:t>
            </a:r>
            <a:endParaRPr lang="ru-RU" sz="24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55665"/>
              </p:ext>
            </p:extLst>
          </p:nvPr>
        </p:nvGraphicFramePr>
        <p:xfrm>
          <a:off x="3469732" y="2204414"/>
          <a:ext cx="2169067" cy="235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4" imgW="876305" imgH="952594" progId="Equation.DSMT4">
                  <p:embed/>
                </p:oleObj>
              </mc:Choice>
              <mc:Fallback>
                <p:oleObj name="Equation" r:id="rId4" imgW="876305" imgH="95259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9732" y="2204414"/>
                        <a:ext cx="2169067" cy="235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 методом Эйлера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38DD106-85F5-40E4-B8E6-C3E4CDBA45C3}"/>
              </a:ext>
            </a:extLst>
          </p:cNvPr>
          <p:cNvSpPr/>
          <p:nvPr/>
        </p:nvSpPr>
        <p:spPr>
          <a:xfrm>
            <a:off x="293563" y="1143368"/>
            <a:ext cx="866685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lab_13_example;</a:t>
            </a:r>
          </a:p>
          <a:p>
            <a:endParaRPr lang="ru-RU" sz="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matrix =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right_parts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(x, y1, y2: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 := y2;</a:t>
            </a:r>
          </a:p>
          <a:p>
            <a:r>
              <a:rPr lang="es-E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s-E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 := exp(-x * y1)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eyler_method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stop_x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h, start_y1, start_y2: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): matrix;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x, y1, y2: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f: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Trunc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stop_x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 / h) +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x :=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y1 := start_y1;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y2 := start_y2;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 := x;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 := y1;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 := y2;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f :=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right_parts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(x, y1, y2);</a:t>
            </a:r>
          </a:p>
          <a:p>
            <a:r>
              <a:rPr lang="es-E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y1 := y1 + h * f[</a:t>
            </a:r>
            <a:r>
              <a:rPr lang="es-E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s-E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s-E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y2 := y2 + h * f[</a:t>
            </a:r>
            <a:r>
              <a:rPr lang="es-E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x := x + h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834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 методом Эйлера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DDF347-8C07-4275-9189-57E57372FDF4}"/>
              </a:ext>
            </a:extLst>
          </p:cNvPr>
          <p:cNvSpPr/>
          <p:nvPr/>
        </p:nvSpPr>
        <p:spPr>
          <a:xfrm>
            <a:off x="416132" y="1486489"/>
            <a:ext cx="80421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print_results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(res: matrix);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High(res)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High(res[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write(res[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print_results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eyler_method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0.1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80FCB-21F9-48C2-ACD4-EE8EF866AAC3}"/>
              </a:ext>
            </a:extLst>
          </p:cNvPr>
          <p:cNvSpPr txBox="1"/>
          <p:nvPr/>
        </p:nvSpPr>
        <p:spPr>
          <a:xfrm>
            <a:off x="4918280" y="380291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Ответ: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737BCD-494D-4E36-8622-B5AEBC7661B5}"/>
              </a:ext>
            </a:extLst>
          </p:cNvPr>
          <p:cNvSpPr/>
          <p:nvPr/>
        </p:nvSpPr>
        <p:spPr>
          <a:xfrm>
            <a:off x="4572000" y="4215835"/>
            <a:ext cx="30904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Courier New" panose="02070309020205020404" pitchFamily="49" charset="0"/>
              </a:rPr>
              <a:t>    0.0000    0.0000    0.0000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 0.1000    0.0000    0.1000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 0.2000    0.0100    0.2000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 0.3000    0.0300    0.2998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 0.4000    0.0600    0.3989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 0.5000    0.0999    0.4965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 0.6000    0.1495    0.5917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 0.7000    0.2087    0.6831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 0.8000    0.2770    0.7695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 0.9000    0.3539    0.8496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 1.0000    0.4389    0.9223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5855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методом Рунге-Кутты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cxnSp>
        <p:nvCxnSpPr>
          <p:cNvPr id="12" name="AutoShape 7">
            <a:extLst>
              <a:ext uri="{FF2B5EF4-FFF2-40B4-BE49-F238E27FC236}">
                <a16:creationId xmlns:a16="http://schemas.microsoft.com/office/drawing/2014/main" id="{27E78DF5-F10E-4F56-B013-2ED0298990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9">
            <a:extLst>
              <a:ext uri="{FF2B5EF4-FFF2-40B4-BE49-F238E27FC236}">
                <a16:creationId xmlns:a16="http://schemas.microsoft.com/office/drawing/2014/main" id="{5ABA8406-FD79-4649-AF11-0506820E7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A6048F-095F-4F51-8AD4-0333997C62AB}"/>
              </a:ext>
            </a:extLst>
          </p:cNvPr>
          <p:cNvSpPr/>
          <p:nvPr/>
        </p:nvSpPr>
        <p:spPr>
          <a:xfrm>
            <a:off x="183587" y="1201053"/>
            <a:ext cx="6956122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lab_13_example;</a:t>
            </a:r>
          </a:p>
          <a:p>
            <a:endParaRPr lang="ru-RU" sz="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matrix =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right_parts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(x, y1, y2: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:= y2;</a:t>
            </a:r>
          </a:p>
          <a:p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E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:= exp(-x * y1)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runge_kutt_method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h, start_y1, start_y2: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): matrix;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x, y1, y2: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n-NO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k1, k2, k3, k4: arr;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Trunc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/ h) + </a:t>
            </a:r>
            <a:r>
              <a:rPr lang="en-U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x :=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y1 := start_y1;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y2 := start_y2;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:= x;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:= y1;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:= y2;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k1 :=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right_parts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(x, y1, y2);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k2 := right_parts(x + h / 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y1 + k1[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* h / 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y2 + k1[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* h / 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k3 := right_parts(x + h / 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y1 + k2[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* h / 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y2 + k2[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* h / 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k4 := right_parts(x + h, y1 + k3[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* h, y2 + k3[</a:t>
            </a:r>
            <a:r>
              <a:rPr lang="pt-BR" sz="10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* h);</a:t>
            </a:r>
          </a:p>
          <a:p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y1 := y1 + h / 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6 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 (k1[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+ 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 k2[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+ 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 k3[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+ k4[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y2 := y2 + h / 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6 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 (k1[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+ 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 k2[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+ 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* k3[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+ k4[</a:t>
            </a:r>
            <a:r>
              <a:rPr lang="es-ES" sz="10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x := x + h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21095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методом Рунге-Кутты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cxnSp>
        <p:nvCxnSpPr>
          <p:cNvPr id="12" name="AutoShape 7">
            <a:extLst>
              <a:ext uri="{FF2B5EF4-FFF2-40B4-BE49-F238E27FC236}">
                <a16:creationId xmlns:a16="http://schemas.microsoft.com/office/drawing/2014/main" id="{27E78DF5-F10E-4F56-B013-2ED0298990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9">
            <a:extLst>
              <a:ext uri="{FF2B5EF4-FFF2-40B4-BE49-F238E27FC236}">
                <a16:creationId xmlns:a16="http://schemas.microsoft.com/office/drawing/2014/main" id="{5ABA8406-FD79-4649-AF11-0506820E7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693F83-60FA-4A60-914B-AB5A3D83F034}"/>
              </a:ext>
            </a:extLst>
          </p:cNvPr>
          <p:cNvSpPr/>
          <p:nvPr/>
        </p:nvSpPr>
        <p:spPr>
          <a:xfrm>
            <a:off x="416133" y="1486489"/>
            <a:ext cx="59200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print_results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(res: matrix);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High(res)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High(res[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write(res[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nb-NO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nb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print_results(runge_kutt_method(</a:t>
            </a:r>
            <a:r>
              <a:rPr lang="nb-NO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nb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b-NO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nb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b-NO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0.1</a:t>
            </a:r>
            <a:r>
              <a:rPr lang="nb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b-NO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nb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b-NO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nb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D21A8A-21CA-4DA8-9AB4-9FEF89730E72}"/>
              </a:ext>
            </a:extLst>
          </p:cNvPr>
          <p:cNvSpPr/>
          <p:nvPr/>
        </p:nvSpPr>
        <p:spPr>
          <a:xfrm>
            <a:off x="4881285" y="4172245"/>
            <a:ext cx="36252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</a:rPr>
              <a:t>    0.0000    0.0000    0.0000</a:t>
            </a:r>
          </a:p>
          <a:p>
            <a:r>
              <a:rPr lang="ru-RU" sz="1400" dirty="0">
                <a:latin typeface="Courier New" panose="02070309020205020404" pitchFamily="49" charset="0"/>
              </a:rPr>
              <a:t>    0.1000    0.0050    0.1000</a:t>
            </a:r>
          </a:p>
          <a:p>
            <a:r>
              <a:rPr lang="ru-RU" sz="1400" dirty="0">
                <a:latin typeface="Courier New" panose="02070309020205020404" pitchFamily="49" charset="0"/>
              </a:rPr>
              <a:t>    0.2000    0.0200    0.1998</a:t>
            </a:r>
          </a:p>
          <a:p>
            <a:r>
              <a:rPr lang="ru-RU" sz="1400" dirty="0">
                <a:latin typeface="Courier New" panose="02070309020205020404" pitchFamily="49" charset="0"/>
              </a:rPr>
              <a:t>    0.3000    0.0449    0.2990</a:t>
            </a:r>
          </a:p>
          <a:p>
            <a:r>
              <a:rPr lang="ru-RU" sz="1400" dirty="0">
                <a:latin typeface="Courier New" panose="02070309020205020404" pitchFamily="49" charset="0"/>
              </a:rPr>
              <a:t>    0.4000    0.0797    0.3968</a:t>
            </a:r>
          </a:p>
          <a:p>
            <a:r>
              <a:rPr lang="ru-RU" sz="1400" dirty="0">
                <a:latin typeface="Courier New" panose="02070309020205020404" pitchFamily="49" charset="0"/>
              </a:rPr>
              <a:t>    0.5000    0.1242    0.4924</a:t>
            </a:r>
          </a:p>
          <a:p>
            <a:r>
              <a:rPr lang="ru-RU" sz="1400" dirty="0">
                <a:latin typeface="Courier New" panose="02070309020205020404" pitchFamily="49" charset="0"/>
              </a:rPr>
              <a:t>    0.6000    0.1781    0.5844</a:t>
            </a:r>
          </a:p>
          <a:p>
            <a:r>
              <a:rPr lang="ru-RU" sz="1400" dirty="0">
                <a:latin typeface="Courier New" panose="02070309020205020404" pitchFamily="49" charset="0"/>
              </a:rPr>
              <a:t>    0.7000    0.2409    0.6717</a:t>
            </a:r>
          </a:p>
          <a:p>
            <a:r>
              <a:rPr lang="ru-RU" sz="1400" dirty="0">
                <a:latin typeface="Courier New" panose="02070309020205020404" pitchFamily="49" charset="0"/>
              </a:rPr>
              <a:t>    0.8000    0.3122    0.7529</a:t>
            </a:r>
          </a:p>
          <a:p>
            <a:r>
              <a:rPr lang="ru-RU" sz="1400" dirty="0">
                <a:latin typeface="Courier New" panose="02070309020205020404" pitchFamily="49" charset="0"/>
              </a:rPr>
              <a:t>    0.9000    0.3913    0.8271</a:t>
            </a:r>
          </a:p>
          <a:p>
            <a:r>
              <a:rPr lang="ru-RU" sz="1400" dirty="0">
                <a:latin typeface="Courier New" panose="02070309020205020404" pitchFamily="49" charset="0"/>
              </a:rPr>
              <a:t>    1.0000    0.4774    0.8933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A22BC-76A4-4601-9FFF-71E174B97871}"/>
              </a:ext>
            </a:extLst>
          </p:cNvPr>
          <p:cNvSpPr txBox="1"/>
          <p:nvPr/>
        </p:nvSpPr>
        <p:spPr>
          <a:xfrm>
            <a:off x="5324330" y="380291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Ответ:</a:t>
            </a:r>
          </a:p>
        </p:txBody>
      </p:sp>
    </p:spTree>
    <p:extLst>
      <p:ext uri="{BB962C8B-B14F-4D97-AF65-F5344CB8AC3E}">
        <p14:creationId xmlns:p14="http://schemas.microsoft.com/office/powerpoint/2010/main" val="1572609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3347</TotalTime>
  <Words>1317</Words>
  <Application>Microsoft Office PowerPoint</Application>
  <PresentationFormat>Экран (4:3)</PresentationFormat>
  <Paragraphs>227</Paragraphs>
  <Slides>10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Тема Office</vt:lpstr>
      <vt:lpstr>Equation</vt:lpstr>
      <vt:lpstr>Презентация PowerPoint</vt:lpstr>
      <vt:lpstr>Методы решения  систем обыкновенных дифференциальных уравнений</vt:lpstr>
      <vt:lpstr>Метод Эйлера</vt:lpstr>
      <vt:lpstr>Метод Рунге-Кутты</vt:lpstr>
      <vt:lpstr>Пример</vt:lpstr>
      <vt:lpstr>Решение методом Эйлера</vt:lpstr>
      <vt:lpstr>Решение методом Эйлера</vt:lpstr>
      <vt:lpstr>Решение методом Рунге-Кутты</vt:lpstr>
      <vt:lpstr>Решение методом Рунге-Кутты</vt:lpstr>
      <vt:lpstr>Задание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256</cp:revision>
  <dcterms:created xsi:type="dcterms:W3CDTF">2017-09-20T17:57:17Z</dcterms:created>
  <dcterms:modified xsi:type="dcterms:W3CDTF">2020-05-12T04:19:16Z</dcterms:modified>
</cp:coreProperties>
</file>