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82" r:id="rId4"/>
    <p:sldId id="274" r:id="rId5"/>
    <p:sldId id="283" r:id="rId6"/>
    <p:sldId id="284" r:id="rId7"/>
    <p:sldId id="277" r:id="rId8"/>
    <p:sldId id="285" r:id="rId9"/>
    <p:sldId id="286" r:id="rId10"/>
    <p:sldId id="287" r:id="rId11"/>
    <p:sldId id="288" r:id="rId12"/>
    <p:sldId id="281" r:id="rId13"/>
    <p:sldId id="28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70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8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8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2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40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8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1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50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19.05.2020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19.05.2020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19.05.2020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19.05.2020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580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к.т.н.,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282598"/>
            <a:ext cx="9144000" cy="77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t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30658F-F9AF-41F8-9183-AFFCD4DC1965}"/>
              </a:ext>
            </a:extLst>
          </p:cNvPr>
          <p:cNvSpPr/>
          <p:nvPr/>
        </p:nvSpPr>
        <p:spPr>
          <a:xfrm>
            <a:off x="0" y="3137469"/>
            <a:ext cx="9144000" cy="11430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ru-RU" sz="2400" b="1" cap="all" dirty="0">
                <a:solidFill>
                  <a:schemeClr val="bg1"/>
                </a:solidFill>
              </a:rPr>
              <a:t>Численное решение систем дифференциальных уравнений на примере кинетики химических реакций</a:t>
            </a:r>
          </a:p>
        </p:txBody>
      </p: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 методом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9D4EDF-BA31-4048-9BF4-DCF9C33C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800F53-420A-477D-8703-1E084DCD239E}"/>
              </a:ext>
            </a:extLst>
          </p:cNvPr>
          <p:cNvSpPr/>
          <p:nvPr/>
        </p:nvSpPr>
        <p:spPr>
          <a:xfrm>
            <a:off x="416133" y="1486489"/>
            <a:ext cx="8544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(res: matrix);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write(res[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print_results(runge_kutt_method(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b-NO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nb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0977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Зависимость изменения концентрации </a:t>
            </a:r>
            <a:b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компонентов от времени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 descr="Изображение выглядит как фотография, красный, цветной&#10;&#10;Описание создано автоматически">
            <a:extLst>
              <a:ext uri="{FF2B5EF4-FFF2-40B4-BE49-F238E27FC236}">
                <a16:creationId xmlns:a16="http://schemas.microsoft.com/office/drawing/2014/main" id="{E25D8C65-A954-46C0-B1B0-DB4FF6A5D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" y="2346425"/>
            <a:ext cx="4400884" cy="3368207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расный, цветной&#10;&#10;Описание создано автоматически">
            <a:extLst>
              <a:ext uri="{FF2B5EF4-FFF2-40B4-BE49-F238E27FC236}">
                <a16:creationId xmlns:a16="http://schemas.microsoft.com/office/drawing/2014/main" id="{3F6A98CD-01A9-42CE-AD5C-6268785D6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02" y="2346425"/>
            <a:ext cx="4400885" cy="33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 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486489"/>
            <a:ext cx="39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Дана схема химических превращений: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732" y="1855821"/>
            <a:ext cx="3184272" cy="866442"/>
          </a:xfrm>
          <a:prstGeom prst="rect">
            <a:avLst/>
          </a:prstGeom>
        </p:spPr>
      </p:pic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3469732" y="4647476"/>
          <a:ext cx="2534526" cy="189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701720" imgH="1269720" progId="Equation.DSMT4">
                  <p:embed/>
                </p:oleObj>
              </mc:Choice>
              <mc:Fallback>
                <p:oleObj name="Equation" r:id="rId5" imgW="1701720" imgH="126972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9732" y="4647476"/>
                        <a:ext cx="2534526" cy="189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685716" y="3513496"/>
            <a:ext cx="8274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Решите систему дифференциальных уравнений изменения концентраций веществ во времени методами Эйлера и Рунге-Кутты</a:t>
            </a:r>
            <a:r>
              <a:rPr lang="en-US" dirty="0"/>
              <a:t> </a:t>
            </a:r>
            <a:r>
              <a:rPr lang="ru-RU" dirty="0"/>
              <a:t>на отрезке </a:t>
            </a:r>
            <a:r>
              <a:rPr lang="en-US" dirty="0"/>
              <a:t>[0; 2] </a:t>
            </a:r>
            <a:r>
              <a:rPr lang="ru-RU" dirty="0"/>
              <a:t>с шагом </a:t>
            </a:r>
            <a:br>
              <a:rPr lang="en-US" dirty="0"/>
            </a:br>
            <a:r>
              <a:rPr lang="en-US" i="1" dirty="0"/>
              <a:t>h</a:t>
            </a:r>
            <a:r>
              <a:rPr lang="ru-RU" i="1" dirty="0"/>
              <a:t> = 0</a:t>
            </a:r>
            <a:r>
              <a:rPr lang="en-US" i="1" dirty="0"/>
              <a:t>.</a:t>
            </a:r>
            <a:r>
              <a:rPr lang="ru-RU" i="1" dirty="0"/>
              <a:t>1</a:t>
            </a:r>
            <a:r>
              <a:rPr lang="ru-RU" dirty="0"/>
              <a:t>. Постройте зависимость </a:t>
            </a:r>
            <a:r>
              <a:rPr lang="ru-RU" i="1" dirty="0"/>
              <a:t>С(</a:t>
            </a:r>
            <a:r>
              <a:rPr lang="en-US" i="1" dirty="0"/>
              <a:t>t</a:t>
            </a:r>
            <a:r>
              <a:rPr lang="ru-RU" i="1" dirty="0"/>
              <a:t>)</a:t>
            </a:r>
            <a:r>
              <a:rPr lang="en-US" dirty="0"/>
              <a:t> </a:t>
            </a:r>
            <a:r>
              <a:rPr lang="ru-RU" dirty="0"/>
              <a:t>для каждого компонента.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DB4C2BC-8C0A-4BE2-AF5C-8E878B42CFC6}"/>
              </a:ext>
            </a:extLst>
          </p:cNvPr>
          <p:cNvSpPr/>
          <p:nvPr/>
        </p:nvSpPr>
        <p:spPr>
          <a:xfrm>
            <a:off x="685716" y="2622929"/>
            <a:ext cx="2122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C</a:t>
            </a:r>
            <a:r>
              <a:rPr lang="en-US" i="1" baseline="-25000" dirty="0"/>
              <a:t>A0</a:t>
            </a:r>
            <a:r>
              <a:rPr lang="en-US" i="1" dirty="0"/>
              <a:t> = 0.8 (</a:t>
            </a:r>
            <a:r>
              <a:rPr lang="ru-RU" i="1" dirty="0"/>
              <a:t>моль / л</a:t>
            </a:r>
            <a:r>
              <a:rPr lang="en-US" i="1" dirty="0"/>
              <a:t>)</a:t>
            </a:r>
            <a:r>
              <a:rPr lang="ru-RU" i="1" dirty="0"/>
              <a:t>;</a:t>
            </a:r>
          </a:p>
          <a:p>
            <a:pPr algn="just"/>
            <a:r>
              <a:rPr lang="ru-RU" i="1" dirty="0"/>
              <a:t>С</a:t>
            </a:r>
            <a:r>
              <a:rPr lang="ru-RU" i="1" baseline="-25000" dirty="0"/>
              <a:t>В0</a:t>
            </a:r>
            <a:r>
              <a:rPr lang="ru-RU" i="1" dirty="0"/>
              <a:t> = 0.2 </a:t>
            </a:r>
            <a:r>
              <a:rPr lang="en-US" i="1" dirty="0"/>
              <a:t>(</a:t>
            </a:r>
            <a:r>
              <a:rPr lang="ru-RU" i="1" dirty="0"/>
              <a:t>моль / л</a:t>
            </a:r>
            <a:r>
              <a:rPr lang="en-US" i="1" dirty="0"/>
              <a:t>)</a:t>
            </a:r>
            <a:r>
              <a:rPr lang="ru-RU" i="1" dirty="0"/>
              <a:t>;</a:t>
            </a:r>
          </a:p>
          <a:p>
            <a:pPr algn="just"/>
            <a:r>
              <a:rPr lang="ru-RU" i="1" dirty="0"/>
              <a:t>С</a:t>
            </a:r>
            <a:r>
              <a:rPr lang="ru-RU" i="1" baseline="-25000" dirty="0"/>
              <a:t>С0</a:t>
            </a:r>
            <a:r>
              <a:rPr lang="ru-RU" i="1" dirty="0"/>
              <a:t> = 0 </a:t>
            </a:r>
            <a:r>
              <a:rPr lang="en-US" i="1" dirty="0"/>
              <a:t>(</a:t>
            </a:r>
            <a:r>
              <a:rPr lang="ru-RU" i="1" dirty="0"/>
              <a:t>моль / л</a:t>
            </a:r>
            <a:r>
              <a:rPr lang="en-US" i="1" dirty="0"/>
              <a:t>)</a:t>
            </a:r>
            <a:r>
              <a:rPr lang="ru-RU" i="1" dirty="0"/>
              <a:t>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285C41B-F11D-4596-A84A-B7CCAE4104C9}"/>
              </a:ext>
            </a:extLst>
          </p:cNvPr>
          <p:cNvSpPr/>
          <p:nvPr/>
        </p:nvSpPr>
        <p:spPr>
          <a:xfrm>
            <a:off x="3041329" y="2628383"/>
            <a:ext cx="2020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 = 0.6 (c</a:t>
            </a:r>
            <a:r>
              <a:rPr lang="en-US" i="1" baseline="30000" dirty="0"/>
              <a:t>-1</a:t>
            </a:r>
            <a:r>
              <a:rPr lang="en-US" i="1" dirty="0"/>
              <a:t>)</a:t>
            </a:r>
            <a:r>
              <a:rPr lang="ru-RU" i="1" dirty="0"/>
              <a:t>;</a:t>
            </a:r>
          </a:p>
          <a:p>
            <a:pPr algn="just"/>
            <a:r>
              <a:rPr lang="en-US" i="1" dirty="0"/>
              <a:t>k</a:t>
            </a:r>
            <a:r>
              <a:rPr lang="en-US" i="1" baseline="-25000" dirty="0"/>
              <a:t>2</a:t>
            </a:r>
            <a:r>
              <a:rPr lang="en-US" i="1" dirty="0"/>
              <a:t> = 0.26 (c</a:t>
            </a:r>
            <a:r>
              <a:rPr lang="en-US" i="1" baseline="30000" dirty="0"/>
              <a:t>-1</a:t>
            </a:r>
            <a:r>
              <a:rPr lang="en-US" i="1" dirty="0"/>
              <a:t>)</a:t>
            </a:r>
            <a:r>
              <a:rPr lang="ru-RU" i="1" dirty="0"/>
              <a:t>;</a:t>
            </a:r>
          </a:p>
          <a:p>
            <a:pPr algn="just"/>
            <a:r>
              <a:rPr lang="en-US" i="1" dirty="0"/>
              <a:t>k</a:t>
            </a:r>
            <a:r>
              <a:rPr lang="en-US" i="1" baseline="-25000" dirty="0"/>
              <a:t>3</a:t>
            </a:r>
            <a:r>
              <a:rPr lang="en-US" i="1" dirty="0"/>
              <a:t> = 0.1 (c</a:t>
            </a:r>
            <a:r>
              <a:rPr lang="en-US" i="1" baseline="30000" dirty="0"/>
              <a:t>-1</a:t>
            </a:r>
            <a:r>
              <a:rPr lang="en-US" i="1" dirty="0"/>
              <a:t>)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76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131889"/>
            <a:ext cx="39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Дана схема химических превращений: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85716" y="4268449"/>
            <a:ext cx="8274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Решите систему дифференциальных уравнений изменения концентраций веществ во времени методами Эйлера и Рунге-Кутты</a:t>
            </a:r>
            <a:r>
              <a:rPr lang="en-US" dirty="0"/>
              <a:t> </a:t>
            </a:r>
            <a:r>
              <a:rPr lang="ru-RU" dirty="0"/>
              <a:t>на отрезке </a:t>
            </a:r>
            <a:r>
              <a:rPr lang="en-US" dirty="0"/>
              <a:t>[0; 10] </a:t>
            </a:r>
            <a:r>
              <a:rPr lang="ru-RU" dirty="0"/>
              <a:t>с шагом </a:t>
            </a:r>
            <a:br>
              <a:rPr lang="ru-RU" dirty="0"/>
            </a:br>
            <a:r>
              <a:rPr lang="en-US" i="1" dirty="0"/>
              <a:t>h</a:t>
            </a:r>
            <a:r>
              <a:rPr lang="ru-RU" i="1" dirty="0"/>
              <a:t> = 1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Определите значение степени превращения компонента А на каждом отрезке времени. Степень превращения вещества А определяется по следующей формуле: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51" y="1398820"/>
            <a:ext cx="1495425" cy="143953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36094"/>
              </p:ext>
            </p:extLst>
          </p:nvPr>
        </p:nvGraphicFramePr>
        <p:xfrm>
          <a:off x="953340" y="2962099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35963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4065334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ru-RU" i="1" dirty="0"/>
                        <a:t>С</a:t>
                      </a:r>
                      <a:r>
                        <a:rPr lang="ru-RU" i="1" baseline="-25000" dirty="0"/>
                        <a:t>А0</a:t>
                      </a:r>
                      <a:r>
                        <a:rPr lang="ru-RU" i="1" baseline="0" dirty="0"/>
                        <a:t> = 0,7 (моль / л)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k</a:t>
                      </a:r>
                      <a:r>
                        <a:rPr lang="en-US" i="1" baseline="-25000" dirty="0"/>
                        <a:t>1</a:t>
                      </a:r>
                      <a:r>
                        <a:rPr lang="en-US" i="1" baseline="0" dirty="0"/>
                        <a:t> = 0,21 (c</a:t>
                      </a:r>
                      <a:r>
                        <a:rPr lang="en-US" i="1" baseline="30000" dirty="0"/>
                        <a:t>-1</a:t>
                      </a:r>
                      <a:r>
                        <a:rPr lang="en-US" i="1" baseline="0" dirty="0"/>
                        <a:t>)</a:t>
                      </a:r>
                      <a:endParaRPr lang="ru-R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73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ru-RU" i="1" dirty="0"/>
                        <a:t>С</a:t>
                      </a:r>
                      <a:r>
                        <a:rPr lang="en-US" i="1" baseline="-25000" dirty="0"/>
                        <a:t>B0</a:t>
                      </a:r>
                      <a:r>
                        <a:rPr lang="en-US" i="1" dirty="0"/>
                        <a:t> = </a:t>
                      </a:r>
                      <a:r>
                        <a:rPr lang="ru-RU" i="1" dirty="0"/>
                        <a:t>0 (моль / 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k</a:t>
                      </a:r>
                      <a:r>
                        <a:rPr lang="en-US" i="1" baseline="-25000" dirty="0"/>
                        <a:t>2</a:t>
                      </a:r>
                      <a:r>
                        <a:rPr lang="en-US" i="1" baseline="0" dirty="0"/>
                        <a:t> = 0,12 (c</a:t>
                      </a:r>
                      <a:r>
                        <a:rPr lang="en-US" i="1" baseline="30000" dirty="0"/>
                        <a:t>-1</a:t>
                      </a:r>
                      <a:r>
                        <a:rPr lang="en-US" i="1" baseline="0" dirty="0"/>
                        <a:t>)</a:t>
                      </a:r>
                      <a:endParaRPr lang="ru-R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419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</a:t>
                      </a:r>
                      <a:r>
                        <a:rPr lang="en-US" i="1" baseline="-25000" dirty="0"/>
                        <a:t>C0</a:t>
                      </a:r>
                      <a:r>
                        <a:rPr lang="en-US" i="1" dirty="0"/>
                        <a:t> = </a:t>
                      </a:r>
                      <a:r>
                        <a:rPr lang="ru-RU" i="1" dirty="0"/>
                        <a:t>0 (моль / 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k</a:t>
                      </a:r>
                      <a:r>
                        <a:rPr lang="en-US" i="1" baseline="-25000" dirty="0"/>
                        <a:t>3</a:t>
                      </a:r>
                      <a:r>
                        <a:rPr lang="en-US" i="1" baseline="0" dirty="0"/>
                        <a:t> = 0,18 (c</a:t>
                      </a:r>
                      <a:r>
                        <a:rPr lang="en-US" i="1" baseline="30000" dirty="0"/>
                        <a:t>-1</a:t>
                      </a:r>
                      <a:r>
                        <a:rPr lang="en-US" i="1" baseline="0" dirty="0"/>
                        <a:t>)</a:t>
                      </a:r>
                      <a:endParaRPr lang="ru-R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36220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982" y="2171779"/>
            <a:ext cx="2647950" cy="188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865759" y="5379199"/>
                <a:ext cx="254326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⋅100%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9" y="5379199"/>
                <a:ext cx="254326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935772-FD93-43D7-B144-727719E2D4A2}"/>
              </a:ext>
            </a:extLst>
          </p:cNvPr>
          <p:cNvSpPr/>
          <p:nvPr/>
        </p:nvSpPr>
        <p:spPr>
          <a:xfrm>
            <a:off x="685716" y="6198349"/>
            <a:ext cx="777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Определите значение времени </a:t>
            </a:r>
            <a:r>
              <a:rPr lang="en-US" i="1" dirty="0"/>
              <a:t>t</a:t>
            </a:r>
            <a:r>
              <a:rPr lang="ru-RU" dirty="0"/>
              <a:t>, при котором степень превращения вещества А превысит 98 %.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43937-A69D-45B8-9127-C768AE5E048A}"/>
              </a:ext>
            </a:extLst>
          </p:cNvPr>
          <p:cNvSpPr txBox="1"/>
          <p:nvPr/>
        </p:nvSpPr>
        <p:spPr>
          <a:xfrm>
            <a:off x="685716" y="5885819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>
                <a:solidFill>
                  <a:srgbClr val="FF0000"/>
                </a:solidFill>
              </a:rPr>
              <a:t>Дополнительно по желанию:</a:t>
            </a:r>
          </a:p>
        </p:txBody>
      </p:sp>
    </p:spTree>
    <p:extLst>
      <p:ext uri="{BB962C8B-B14F-4D97-AF65-F5344CB8AC3E}">
        <p14:creationId xmlns:p14="http://schemas.microsoft.com/office/powerpoint/2010/main" val="1833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Закон действующих масс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7" name="TextBox 6"/>
          <p:cNvSpPr txBox="1"/>
          <p:nvPr/>
        </p:nvSpPr>
        <p:spPr>
          <a:xfrm>
            <a:off x="416132" y="2130548"/>
            <a:ext cx="872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Пусть дана схема химической реакции: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131" y="1177443"/>
            <a:ext cx="8727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1" dirty="0"/>
              <a:t>Скорость химической реакции прямо пропорциональна произведению концентраций реагирующих веществ, возведенных в степени, равные стехиометрическим коэффициентам.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288" y="5237250"/>
            <a:ext cx="5316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где </a:t>
            </a:r>
            <a:r>
              <a:rPr lang="en-US" sz="2000" i="1" dirty="0"/>
              <a:t>k</a:t>
            </a:r>
            <a:r>
              <a:rPr lang="en-US" sz="2000" dirty="0"/>
              <a:t> – </a:t>
            </a:r>
            <a:r>
              <a:rPr lang="ru-RU" sz="2000" dirty="0"/>
              <a:t>константа скорости химической реакции; </a:t>
            </a:r>
            <a:r>
              <a:rPr lang="en-US" sz="2000" i="1" dirty="0"/>
              <a:t>C</a:t>
            </a:r>
            <a:r>
              <a:rPr lang="en-US" sz="2000" i="1" baseline="-25000" dirty="0"/>
              <a:t>A1</a:t>
            </a:r>
            <a:r>
              <a:rPr lang="en-US" sz="2000" i="1" dirty="0"/>
              <a:t>, C</a:t>
            </a:r>
            <a:r>
              <a:rPr lang="en-US" sz="2000" i="1" baseline="-25000" dirty="0"/>
              <a:t>A2</a:t>
            </a:r>
            <a:r>
              <a:rPr lang="en-US" sz="2000" i="1" dirty="0"/>
              <a:t>, C</a:t>
            </a:r>
            <a:r>
              <a:rPr lang="en-US" sz="2000" i="1" baseline="-25000" dirty="0"/>
              <a:t>A3</a:t>
            </a:r>
            <a:r>
              <a:rPr lang="en-US" sz="2000" i="1" dirty="0"/>
              <a:t>, C</a:t>
            </a:r>
            <a:r>
              <a:rPr lang="en-US" sz="2000" i="1" baseline="-25000" dirty="0"/>
              <a:t>B</a:t>
            </a:r>
            <a:r>
              <a:rPr lang="en-US" sz="2000" i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концентрации веществ</a:t>
            </a:r>
            <a:r>
              <a:rPr lang="en-US" sz="2000" dirty="0"/>
              <a:t> (</a:t>
            </a:r>
            <a:r>
              <a:rPr lang="ru-RU" sz="2000" dirty="0"/>
              <a:t>моль/л</a:t>
            </a:r>
            <a:r>
              <a:rPr lang="en-US" sz="2000" dirty="0"/>
              <a:t>)</a:t>
            </a:r>
            <a:r>
              <a:rPr lang="ru-RU" sz="2000" dirty="0"/>
              <a:t>, участвующих в химической реакции, </a:t>
            </a:r>
            <a:r>
              <a:rPr lang="en-US" sz="2000" i="1" dirty="0"/>
              <a:t>n</a:t>
            </a:r>
            <a:r>
              <a:rPr lang="en-US" sz="2000" i="1" baseline="-25000" dirty="0"/>
              <a:t>1</a:t>
            </a:r>
            <a:r>
              <a:rPr lang="en-US" sz="2000" i="1" dirty="0"/>
              <a:t>, n</a:t>
            </a:r>
            <a:r>
              <a:rPr lang="en-US" sz="2000" i="1" baseline="-25000" dirty="0"/>
              <a:t>2</a:t>
            </a:r>
            <a:r>
              <a:rPr lang="en-US" sz="2000" i="1" dirty="0"/>
              <a:t>, n</a:t>
            </a:r>
            <a:r>
              <a:rPr lang="en-US" sz="2000" i="1" baseline="-25000" dirty="0"/>
              <a:t>3</a:t>
            </a:r>
            <a:r>
              <a:rPr lang="en-US" sz="2000" i="1" dirty="0"/>
              <a:t> </a:t>
            </a:r>
            <a:r>
              <a:rPr lang="en-US" sz="2000" dirty="0"/>
              <a:t>– </a:t>
            </a:r>
            <a:r>
              <a:rPr lang="ru-RU" sz="2000" dirty="0"/>
              <a:t>стехиометрические коэффициенты в уравнении реакции.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390B9608-5FBE-402D-8319-03F7A846F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1089"/>
              </p:ext>
            </p:extLst>
          </p:nvPr>
        </p:nvGraphicFramePr>
        <p:xfrm>
          <a:off x="471481" y="2709198"/>
          <a:ext cx="3774328" cy="56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" imgW="1612800" imgH="241200" progId="Equation.DSMT4">
                  <p:embed/>
                </p:oleObj>
              </mc:Choice>
              <mc:Fallback>
                <p:oleObj name="Equation" r:id="rId4" imgW="1612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1" y="2709198"/>
                        <a:ext cx="3774328" cy="564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67CD40D-DA80-4DE6-A1E3-7BC11F3DE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167363"/>
              </p:ext>
            </p:extLst>
          </p:nvPr>
        </p:nvGraphicFramePr>
        <p:xfrm>
          <a:off x="432900" y="4355755"/>
          <a:ext cx="3851490" cy="67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900" y="4355755"/>
                        <a:ext cx="3851490" cy="678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63AB80A-B8FE-4F9E-8571-4094D120B7CF}"/>
              </a:ext>
            </a:extLst>
          </p:cNvPr>
          <p:cNvSpPr txBox="1"/>
          <p:nvPr/>
        </p:nvSpPr>
        <p:spPr>
          <a:xfrm>
            <a:off x="415288" y="3614712"/>
            <a:ext cx="872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Скорость данной реакции можно выразить: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531978A-D4B2-4D2E-A14E-494E64A4B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18093"/>
              </p:ext>
            </p:extLst>
          </p:nvPr>
        </p:nvGraphicFramePr>
        <p:xfrm>
          <a:off x="6324140" y="2777201"/>
          <a:ext cx="2062478" cy="373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8" imgW="952200" imgH="1726920" progId="Equation.DSMT4">
                  <p:embed/>
                </p:oleObj>
              </mc:Choice>
              <mc:Fallback>
                <p:oleObj name="Equation" r:id="rId8" imgW="95220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4140" y="2777201"/>
                        <a:ext cx="2062478" cy="3739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4C77D5D-75FF-4DE6-861E-2FAD5549D2F5}"/>
              </a:ext>
            </a:extLst>
          </p:cNvPr>
          <p:cNvSpPr txBox="1"/>
          <p:nvPr/>
        </p:nvSpPr>
        <p:spPr>
          <a:xfrm>
            <a:off x="4954386" y="2130548"/>
            <a:ext cx="4165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Изменение концентрации каждого компонента во времени: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Пример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7" name="TextBox 6"/>
          <p:cNvSpPr txBox="1"/>
          <p:nvPr/>
        </p:nvSpPr>
        <p:spPr>
          <a:xfrm>
            <a:off x="415711" y="1193758"/>
            <a:ext cx="872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Пусть дана схема химической реакции: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553" y="5399899"/>
            <a:ext cx="872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Необходимо определить изменение концентраций каждого компонента по времени методами Эйлера и Рунге-Кутты на отрезке </a:t>
            </a:r>
            <a:r>
              <a:rPr lang="en-US" sz="2000" i="1" dirty="0"/>
              <a:t>[0; 1] </a:t>
            </a:r>
            <a:r>
              <a:rPr lang="ru-RU" sz="2000" dirty="0"/>
              <a:t>с шагом </a:t>
            </a:r>
            <a:r>
              <a:rPr lang="en-US" sz="2000" i="1" dirty="0"/>
              <a:t>h = 0</a:t>
            </a:r>
            <a:r>
              <a:rPr lang="ru-RU" sz="2000" i="1" dirty="0"/>
              <a:t>.</a:t>
            </a:r>
            <a:r>
              <a:rPr lang="en-US" sz="2000" i="1" dirty="0"/>
              <a:t>1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16132" y="6203869"/>
            <a:ext cx="872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Начальные условия: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i="1" baseline="-25000" dirty="0"/>
              <a:t>A</a:t>
            </a:r>
            <a:r>
              <a:rPr lang="ru-RU" sz="2000" i="1" dirty="0"/>
              <a:t>(0)</a:t>
            </a:r>
            <a:r>
              <a:rPr lang="en-US" sz="2000" i="1" dirty="0"/>
              <a:t> = 1 (</a:t>
            </a:r>
            <a:r>
              <a:rPr lang="ru-RU" sz="2000" i="1" dirty="0"/>
              <a:t>моль / л</a:t>
            </a:r>
            <a:r>
              <a:rPr lang="en-US" sz="2000" i="1" dirty="0"/>
              <a:t>); C</a:t>
            </a:r>
            <a:r>
              <a:rPr lang="en-US" sz="2000" i="1" baseline="-25000" dirty="0"/>
              <a:t>B</a:t>
            </a:r>
            <a:r>
              <a:rPr lang="en-US" sz="2000" i="1" dirty="0"/>
              <a:t>(0) = 0</a:t>
            </a:r>
            <a:r>
              <a:rPr lang="ru-RU" sz="2000" i="1" dirty="0"/>
              <a:t> (моль / л)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390B9608-5FBE-402D-8319-03F7A846F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36126"/>
              </p:ext>
            </p:extLst>
          </p:nvPr>
        </p:nvGraphicFramePr>
        <p:xfrm>
          <a:off x="3596787" y="1679987"/>
          <a:ext cx="1950426" cy="9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4" imgW="685800" imgH="342720" progId="Equation.DSMT4">
                  <p:embed/>
                </p:oleObj>
              </mc:Choice>
              <mc:Fallback>
                <p:oleObj name="Equation" r:id="rId4" imgW="685800" imgH="34272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390B9608-5FBE-402D-8319-03F7A846F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6787" y="1679987"/>
                        <a:ext cx="1950426" cy="97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71119BE-2812-406E-A553-F24707ECE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570031"/>
              </p:ext>
            </p:extLst>
          </p:nvPr>
        </p:nvGraphicFramePr>
        <p:xfrm>
          <a:off x="415711" y="3512642"/>
          <a:ext cx="21653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6" imgW="977760" imgH="838080" progId="Equation.DSMT4">
                  <p:embed/>
                </p:oleObj>
              </mc:Choice>
              <mc:Fallback>
                <p:oleObj name="Equation" r:id="rId6" imgW="977760" imgH="8380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71119BE-2812-406E-A553-F24707ECEB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711" y="3512642"/>
                        <a:ext cx="2165350" cy="185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AE23F2-08F1-4D80-ABC4-0AFB003ACB71}"/>
              </a:ext>
            </a:extLst>
          </p:cNvPr>
          <p:cNvSpPr txBox="1"/>
          <p:nvPr/>
        </p:nvSpPr>
        <p:spPr>
          <a:xfrm>
            <a:off x="2996352" y="3534060"/>
            <a:ext cx="6072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Константы скоростей реакций:</a:t>
            </a:r>
            <a:endParaRPr lang="en-US" sz="2000" i="1" dirty="0"/>
          </a:p>
          <a:p>
            <a:r>
              <a:rPr lang="en-US" sz="2000" b="1" i="1" dirty="0"/>
              <a:t>k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= 0.5</a:t>
            </a:r>
          </a:p>
          <a:p>
            <a:r>
              <a:rPr lang="en-US" sz="2000" b="1" i="1" dirty="0"/>
              <a:t>k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= 0.2</a:t>
            </a:r>
            <a:endParaRPr lang="ru-RU" sz="2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21C8-442E-40FF-A324-071150D0FD30}"/>
              </a:ext>
            </a:extLst>
          </p:cNvPr>
          <p:cNvSpPr txBox="1"/>
          <p:nvPr/>
        </p:nvSpPr>
        <p:spPr>
          <a:xfrm>
            <a:off x="2996352" y="4717367"/>
            <a:ext cx="607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/>
              <a:t>С</a:t>
            </a:r>
            <a:r>
              <a:rPr lang="ru-RU" sz="2000" b="1" i="1" baseline="-25000" dirty="0"/>
              <a:t>А</a:t>
            </a:r>
            <a:r>
              <a:rPr lang="ru-RU" sz="2000" i="1" dirty="0"/>
              <a:t>, </a:t>
            </a:r>
            <a:r>
              <a:rPr lang="ru-RU" sz="2000" b="1" i="1" dirty="0"/>
              <a:t>С</a:t>
            </a:r>
            <a:r>
              <a:rPr lang="ru-RU" sz="2000" b="1" i="1" baseline="-25000" dirty="0"/>
              <a:t>В</a:t>
            </a:r>
            <a:r>
              <a:rPr lang="ru-RU" sz="2000" i="1" dirty="0"/>
              <a:t> </a:t>
            </a:r>
            <a:r>
              <a:rPr lang="ru-RU" sz="2000" dirty="0"/>
              <a:t>– концентрации компонентов А и В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D786D05-B038-4BBA-A8FF-7963FCC4D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380422"/>
              </p:ext>
            </p:extLst>
          </p:nvPr>
        </p:nvGraphicFramePr>
        <p:xfrm>
          <a:off x="590698" y="2774620"/>
          <a:ext cx="1459776" cy="52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8" imgW="634680" imgH="228600" progId="Equation.DSMT4">
                  <p:embed/>
                </p:oleObj>
              </mc:Choice>
              <mc:Fallback>
                <p:oleObj name="Equation" r:id="rId8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698" y="2774620"/>
                        <a:ext cx="1459776" cy="52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BAFEEBB7-9018-4173-AA8D-B96DCC260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50138"/>
              </p:ext>
            </p:extLst>
          </p:nvPr>
        </p:nvGraphicFramePr>
        <p:xfrm>
          <a:off x="2697163" y="2746375"/>
          <a:ext cx="1546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0" imgW="672840" imgH="228600" progId="Equation.DSMT4">
                  <p:embed/>
                </p:oleObj>
              </mc:Choice>
              <mc:Fallback>
                <p:oleObj name="Equation" r:id="rId10" imgW="672840" imgH="2286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D786D05-B038-4BBA-A8FF-7963FCC4D1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7163" y="2746375"/>
                        <a:ext cx="154622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51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методом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A2286-A5ED-46FE-B8B1-DAD5C100AAA1}"/>
              </a:ext>
            </a:extLst>
          </p:cNvPr>
          <p:cNvSpPr/>
          <p:nvPr/>
        </p:nvSpPr>
        <p:spPr>
          <a:xfrm>
            <a:off x="413022" y="1486489"/>
            <a:ext cx="57123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lab_14_example;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k: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c: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-k[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+ 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- 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83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методом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16BE0B-0013-42BE-B2D9-077A81DDD0AC}"/>
              </a:ext>
            </a:extLst>
          </p:cNvPr>
          <p:cNvSpPr/>
          <p:nvPr/>
        </p:nvSpPr>
        <p:spPr>
          <a:xfrm>
            <a:off x="416133" y="1312894"/>
            <a:ext cx="6486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eyler_method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h: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c0: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matrix;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t: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f, c: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h)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 Length(c0)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(c, Length(c0));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t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High(c0)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c0[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High(c)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c[j];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f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 c);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High(c)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c[j] := c[j] + h * f[j];</a:t>
            </a:r>
          </a:p>
          <a:p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t := t + h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010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методом Эйлера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21C03B-E8DE-4291-AC50-C38626531ADD}"/>
              </a:ext>
            </a:extLst>
          </p:cNvPr>
          <p:cNvSpPr/>
          <p:nvPr/>
        </p:nvSpPr>
        <p:spPr>
          <a:xfrm>
            <a:off x="416132" y="1486489"/>
            <a:ext cx="4867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(res: matrix);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write(res[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print_results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eyler_method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190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 методом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9D4EDF-BA31-4048-9BF4-DCF9C33C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592E3E-CCD0-4E10-9C81-353F15D43C7D}"/>
              </a:ext>
            </a:extLst>
          </p:cNvPr>
          <p:cNvSpPr/>
          <p:nvPr/>
        </p:nvSpPr>
        <p:spPr>
          <a:xfrm>
            <a:off x="416133" y="1486489"/>
            <a:ext cx="54027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lab_14_example;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matrix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k: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0.2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c: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-k[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+ 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- k[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095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 методом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9D4EDF-BA31-4048-9BF4-DCF9C33C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039AAE-BCBE-4478-8AEE-01D2DA462B4D}"/>
              </a:ext>
            </a:extLst>
          </p:cNvPr>
          <p:cNvSpPr/>
          <p:nvPr/>
        </p:nvSpPr>
        <p:spPr>
          <a:xfrm>
            <a:off x="416133" y="1486489"/>
            <a:ext cx="7858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runge_kutt_method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h: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c0: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matrix;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t: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k1, k2, k3, k4: arr;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c: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sum_map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array1, array2: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Length(array1));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array1[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+ array2[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* a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h)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 Length(c0)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(c, Length(c0));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t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High(c0)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c0[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593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Решение методом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9D4EDF-BA31-4048-9BF4-DCF9C33C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CC0AB5-FE00-4308-AB88-8673DCDF6863}"/>
              </a:ext>
            </a:extLst>
          </p:cNvPr>
          <p:cNvSpPr/>
          <p:nvPr/>
        </p:nvSpPr>
        <p:spPr>
          <a:xfrm>
            <a:off x="416133" y="1486489"/>
            <a:ext cx="76379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High(c)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:= c[j];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k1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 c);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k2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 + h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sum_map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(h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c, k1));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k3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 + h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sum_map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(h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c, k2));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k4 :=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right_parts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 + h,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sum_map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(h, c, k3));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High(c)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c[j] := c[j] + h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(k1[j]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k2[j] +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k3[j] + k4[j]);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t := t + h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56644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1510</Words>
  <Application>Microsoft Office PowerPoint</Application>
  <PresentationFormat>Экран (4:3)</PresentationFormat>
  <Paragraphs>220</Paragraphs>
  <Slides>13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Презентация PowerPoint</vt:lpstr>
      <vt:lpstr>Закон действующих масс</vt:lpstr>
      <vt:lpstr>Пример</vt:lpstr>
      <vt:lpstr>Решение методом Эйлера</vt:lpstr>
      <vt:lpstr>Решение методом Эйлера</vt:lpstr>
      <vt:lpstr>Решение методом Эйлера</vt:lpstr>
      <vt:lpstr>Решение методом Рунге-Кутты</vt:lpstr>
      <vt:lpstr>Решение методом Рунге-Кутты</vt:lpstr>
      <vt:lpstr>Решение методом Рунге-Кутты</vt:lpstr>
      <vt:lpstr>Решение методом Рунге-Кутты</vt:lpstr>
      <vt:lpstr>Зависимость изменения концентрации  компонентов от времени</vt:lpstr>
      <vt:lpstr>Задание 1</vt:lpstr>
      <vt:lpstr>Задание 2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261</cp:revision>
  <dcterms:created xsi:type="dcterms:W3CDTF">2017-09-20T17:57:17Z</dcterms:created>
  <dcterms:modified xsi:type="dcterms:W3CDTF">2020-05-19T07:41:32Z</dcterms:modified>
</cp:coreProperties>
</file>