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8" r:id="rId4"/>
    <p:sldId id="273" r:id="rId5"/>
    <p:sldId id="274" r:id="rId6"/>
    <p:sldId id="275" r:id="rId7"/>
    <p:sldId id="276" r:id="rId8"/>
    <p:sldId id="277" r:id="rId9"/>
  </p:sldIdLst>
  <p:sldSz cx="5761038" cy="432117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14"/>
    <a:srgbClr val="80BF44"/>
    <a:srgbClr val="969696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26" autoAdjust="0"/>
  </p:normalViewPr>
  <p:slideViewPr>
    <p:cSldViewPr>
      <p:cViewPr varScale="1">
        <p:scale>
          <a:sx n="156" d="100"/>
          <a:sy n="156" d="100"/>
        </p:scale>
        <p:origin x="1896" y="126"/>
      </p:cViewPr>
      <p:guideLst>
        <p:guide orient="horz" pos="1361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8BFA-32EC-4606-890D-4BD7EFF38C42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9C2A-99AD-4C01-90CA-9FC95BD55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800" y="1343025"/>
            <a:ext cx="4897438" cy="9255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600" y="2447925"/>
            <a:ext cx="4033838" cy="1104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E49C4-510E-4032-A4B8-D1600EC69C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1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3AFA-A2F3-4DE1-96E2-B99CFBE9EB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99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178300" y="173038"/>
            <a:ext cx="1295400" cy="36861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87338" y="173038"/>
            <a:ext cx="3738562" cy="36861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00409-AFCD-4449-8F06-FA221C8C90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2211" y="3933825"/>
            <a:ext cx="1344612" cy="301625"/>
          </a:xfrm>
          <a:ln/>
        </p:spPr>
        <p:txBody>
          <a:bodyPr/>
          <a:lstStyle>
            <a:lvl1pPr>
              <a:defRPr sz="1200" b="1"/>
            </a:lvl1pPr>
          </a:lstStyle>
          <a:p>
            <a:fld id="{ACDC508C-4858-4295-8429-1C93782E318D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713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76538"/>
            <a:ext cx="4895850" cy="858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5613" y="1831975"/>
            <a:ext cx="4895850" cy="9445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36F0-02DE-43F6-8D74-DA5332AD78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5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338" y="1008063"/>
            <a:ext cx="2516187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55925" y="1008063"/>
            <a:ext cx="2517775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0073-1E53-4324-B47C-0081B224CA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30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8" y="966788"/>
            <a:ext cx="2546350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338" y="1370013"/>
            <a:ext cx="2546350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25763" y="966788"/>
            <a:ext cx="2547937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925763" y="1370013"/>
            <a:ext cx="2547937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19A0D-B3C2-4474-8DBC-E28FC5700C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47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BDCD-EE34-4439-A4EC-BD529552F1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0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4FA5-0204-4C1A-B8A0-7FDD98FBB6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71450"/>
            <a:ext cx="1895475" cy="733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663" y="171450"/>
            <a:ext cx="3221037" cy="3689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338" y="904875"/>
            <a:ext cx="1895475" cy="295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21C54-03A2-4713-ABC0-6F22D62B3A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45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713" y="3024188"/>
            <a:ext cx="3457575" cy="35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28713" y="385763"/>
            <a:ext cx="3457575" cy="2592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8713" y="3381375"/>
            <a:ext cx="3457575" cy="50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590AB-0680-4613-B21A-BFCC957E1D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5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73038"/>
            <a:ext cx="51863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008063"/>
            <a:ext cx="518636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500" y="3933825"/>
            <a:ext cx="1824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ctr"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r" defTabSz="576263">
              <a:defRPr sz="900"/>
            </a:lvl1pPr>
          </a:lstStyle>
          <a:p>
            <a:fld id="{10EBD059-71C6-46CC-AA72-3BFEF65C8C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15900" indent="-215900" algn="l" defTabSz="576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180975" algn="l" defTabSz="57626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9138" indent="-142875" algn="l" defTabSz="576263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8063" indent="-144463" algn="l" defTabSz="57626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1295400" indent="-142875" algn="l" defTabSz="57626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17526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2098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6670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1242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3213100" y="180975"/>
            <a:ext cx="254793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2232025" y="3816350"/>
            <a:ext cx="1296988" cy="5048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1439863"/>
            <a:ext cx="5761038" cy="142557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92163" y="3040063"/>
            <a:ext cx="41529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1800" y="1439863"/>
            <a:ext cx="48482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endParaRPr lang="ru-RU" altLang="ru-RU" sz="16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Программирование математических выражений </a:t>
            </a:r>
            <a:br>
              <a:rPr lang="en-US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на языке </a:t>
            </a:r>
            <a:r>
              <a:rPr lang="en-US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pascal</a:t>
            </a:r>
            <a:endParaRPr lang="ru-RU" altLang="ru-RU" sz="13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692150" y="604838"/>
            <a:ext cx="2360613" cy="550862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949" y="44451"/>
            <a:ext cx="3220277" cy="60808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Структура программы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144215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216" y="781162"/>
            <a:ext cx="559701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Prog1;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имя программы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(* Раздел описаний *)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Описание констант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Описание переменных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Вещественные переменные в диапазоне от 2.9е-39 до 1.7е38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Целочисленные переменные в диапазоне от -32795 до 32767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Тело программы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Присвоение значения переменной внутри программы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(x);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Ввод значения переменной с клавиатуры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y := a * x + b;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Расчет переменной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'y ='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y);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Вывод значения переменной на экран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1293" y="96573"/>
            <a:ext cx="3359745" cy="62355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Стандартные выражения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3</a:t>
            </a:fld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39444"/>
                  </p:ext>
                </p:extLst>
              </p:nvPr>
            </p:nvGraphicFramePr>
            <p:xfrm>
              <a:off x="1751929" y="816701"/>
              <a:ext cx="2520282" cy="281190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sqr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exp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|x|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abs(x)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sqrt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tg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(x)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tan(x)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7830125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arctg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arctan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39444"/>
                  </p:ext>
                </p:extLst>
              </p:nvPr>
            </p:nvGraphicFramePr>
            <p:xfrm>
              <a:off x="1751929" y="816701"/>
              <a:ext cx="2520282" cy="281190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sqr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exp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ln(x)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|x|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abs(x)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35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t="-568519" r="-119048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sqrt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tg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(x)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tan(x)</a:t>
                          </a:r>
                          <a:endParaRPr lang="ru-RU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7830125"/>
                      </a:ext>
                    </a:extLst>
                  </a:tr>
                  <a:tr h="31103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arctg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=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arctan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8723" y="85725"/>
            <a:ext cx="3431753" cy="63256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Нестандартные выражения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139015"/>
                  </p:ext>
                </p:extLst>
              </p:nvPr>
            </p:nvGraphicFramePr>
            <p:xfrm>
              <a:off x="708171" y="1118221"/>
              <a:ext cx="4885329" cy="134886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253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279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baseline="30000" dirty="0">
                              <a:effectLst/>
                            </a:rPr>
                            <a:t>b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exp</a:t>
                          </a:r>
                          <a:r>
                            <a:rPr lang="en-US" sz="1600" dirty="0">
                              <a:effectLst/>
                            </a:rPr>
                            <a:t>(b*ln(a))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exp(ln(x) / n)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lg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ln(10)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log</a:t>
                          </a:r>
                          <a:r>
                            <a:rPr lang="en-US" sz="1600" baseline="-25000" dirty="0" err="1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ln(a)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139015"/>
                  </p:ext>
                </p:extLst>
              </p:nvPr>
            </p:nvGraphicFramePr>
            <p:xfrm>
              <a:off x="708171" y="1118221"/>
              <a:ext cx="4885329" cy="134886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253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279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baseline="30000" dirty="0">
                              <a:effectLst/>
                            </a:rPr>
                            <a:t>b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exp</a:t>
                          </a:r>
                          <a:r>
                            <a:rPr lang="en-US" sz="1600" dirty="0">
                              <a:effectLst/>
                            </a:rPr>
                            <a:t>(b*ln(a))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t="-88525" r="-183392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exp(ln(x) / n)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lg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ln(10)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log</a:t>
                          </a:r>
                          <a:r>
                            <a:rPr lang="en-US" sz="1600" baseline="-25000" dirty="0" err="1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ln(a)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40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388" y="197799"/>
            <a:ext cx="3071812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5813" y="94753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Вычислить </a:t>
            </a:r>
            <a:r>
              <a:rPr lang="en-US" sz="1400" dirty="0"/>
              <a:t>y:</a:t>
            </a:r>
            <a:endParaRPr lang="ru-RU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26042"/>
              </p:ext>
            </p:extLst>
          </p:nvPr>
        </p:nvGraphicFramePr>
        <p:xfrm>
          <a:off x="1800399" y="1224930"/>
          <a:ext cx="301841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4" imgW="1943100" imgH="698500" progId="Equation.DSMT4">
                  <p:embed/>
                </p:oleObj>
              </mc:Choice>
              <mc:Fallback>
                <p:oleObj name="Equation" r:id="rId4" imgW="1943100" imgH="698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399" y="1224930"/>
                        <a:ext cx="301841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813" y="2315689"/>
            <a:ext cx="1420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при </a:t>
            </a:r>
            <a:r>
              <a:rPr lang="en-US" sz="1400" i="1" dirty="0"/>
              <a:t>a = 2,6*10</a:t>
            </a:r>
            <a:r>
              <a:rPr lang="en-US" sz="1400" i="1" baseline="30000" dirty="0"/>
              <a:t>3</a:t>
            </a:r>
            <a:endParaRPr lang="en-US" sz="1400" i="1" baseline="-25000" dirty="0"/>
          </a:p>
          <a:p>
            <a:r>
              <a:rPr lang="en-US" sz="1400" i="1" dirty="0"/>
              <a:t>        b = 1,4</a:t>
            </a:r>
          </a:p>
          <a:p>
            <a:r>
              <a:rPr lang="en-US" sz="1400" i="1" dirty="0"/>
              <a:t>        x = 3.18</a:t>
            </a:r>
          </a:p>
          <a:p>
            <a:r>
              <a:rPr lang="en-US" sz="1400" i="1" dirty="0"/>
              <a:t>        k = 4</a:t>
            </a:r>
          </a:p>
          <a:p>
            <a:r>
              <a:rPr lang="en-US" sz="1400" i="1" dirty="0"/>
              <a:t>        m = 25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18234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279" y="2136392"/>
            <a:ext cx="371215" cy="227446"/>
          </a:xfr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1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ru-RU" sz="12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  <a:t>НАЦИОНАЛЬНЫЙ ИССЛЕДОВАТЕЛЬСКИЙ</a:t>
            </a:r>
            <a:b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  <a:t>ТОМСКИЙ ПОЛИТЕХНИЧЕСКИЙ УНИВЕРСИТЕТ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09483" y="864443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LB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279" y="108308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5813" y="1299106"/>
            <a:ext cx="2879725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2.6e3;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1.4;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3.18;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 = 4;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= 25;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8966" y="2307218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y: real;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8271" y="2549664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31801" y="2736651"/>
            <a:ext cx="5329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(a + 2 * b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(b)) / (a / x + (x + a) *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+ a))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(sin(k)) / ln(k + m);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8271" y="3165321"/>
            <a:ext cx="21387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'y =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271" y="3384723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75723"/>
              </p:ext>
            </p:extLst>
          </p:nvPr>
        </p:nvGraphicFramePr>
        <p:xfrm>
          <a:off x="2355178" y="1052484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4" imgW="3010044" imgH="1076297" progId="Equation.DSMT4">
                  <p:embed/>
                </p:oleObj>
              </mc:Choice>
              <mc:Fallback>
                <p:oleObj name="Equation" r:id="rId4" imgW="3010044" imgH="10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5178" y="1052484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43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1800" y="729283"/>
            <a:ext cx="5329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+mn-lt"/>
                <a:cs typeface="Courier New" panose="02070309020205020404" pitchFamily="49" charset="0"/>
              </a:rPr>
              <a:t>Вычислите выражения</a:t>
            </a:r>
            <a:r>
              <a:rPr lang="en-US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+mn-lt"/>
                <a:cs typeface="Courier New" panose="02070309020205020404" pitchFamily="49" charset="0"/>
              </a:rPr>
              <a:t>при х = 1; 2;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5813" y="1047076"/>
                <a:ext cx="3419782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+5,8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047076"/>
                <a:ext cx="3419782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0606" y="1202746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55400" y="1540959"/>
            <a:ext cx="4041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" b="1" i="1" dirty="0"/>
              <a:t>*</a:t>
            </a:r>
            <a:r>
              <a:rPr lang="ru-RU" sz="800" b="1" i="1" dirty="0"/>
              <a:t>Число 5,8*10</a:t>
            </a:r>
            <a:r>
              <a:rPr lang="ru-RU" sz="800" b="1" i="1" baseline="30000" dirty="0"/>
              <a:t>-7</a:t>
            </a:r>
            <a:r>
              <a:rPr lang="ru-RU" sz="800" b="1" i="1" dirty="0"/>
              <a:t> можно представить в экспоненциальной форме как 5,8</a:t>
            </a:r>
            <a:r>
              <a:rPr lang="en-US" sz="800" b="1" i="1" dirty="0"/>
              <a:t>e-7</a:t>
            </a:r>
            <a:endParaRPr lang="ru-RU" sz="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13" y="1735081"/>
                <a:ext cx="1871666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735081"/>
                <a:ext cx="1871666" cy="526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70606" y="1974319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9815" y="2393644"/>
                <a:ext cx="1873590" cy="451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=7,2∙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2393644"/>
                <a:ext cx="1873590" cy="451470"/>
              </a:xfrm>
              <a:prstGeom prst="rect">
                <a:avLst/>
              </a:prstGeom>
              <a:blipFill>
                <a:blip r:embed="rId4"/>
                <a:stretch>
                  <a:fillRect l="-1303"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78129" y="248857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9815" y="2947692"/>
                <a:ext cx="1693220" cy="495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2947692"/>
                <a:ext cx="1693220" cy="495520"/>
              </a:xfrm>
              <a:prstGeom prst="rect">
                <a:avLst/>
              </a:prstGeom>
              <a:blipFill>
                <a:blip r:embed="rId5"/>
                <a:stretch>
                  <a:fillRect l="-719"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8129" y="3012399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6740" y="3533175"/>
                <a:ext cx="1869614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+2,3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3533175"/>
                <a:ext cx="1869614" cy="431144"/>
              </a:xfrm>
              <a:prstGeom prst="rect">
                <a:avLst/>
              </a:prstGeom>
              <a:blipFill>
                <a:blip r:embed="rId6"/>
                <a:stretch>
                  <a:fillRect l="-977" r="-326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85054" y="359788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9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1800" y="729283"/>
            <a:ext cx="5329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+mn-lt"/>
                <a:cs typeface="Courier New" panose="02070309020205020404" pitchFamily="49" charset="0"/>
              </a:rPr>
              <a:t>Вычислите выражения</a:t>
            </a:r>
            <a:r>
              <a:rPr lang="en-US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+mn-lt"/>
                <a:cs typeface="Courier New" panose="02070309020205020404" pitchFamily="49" charset="0"/>
              </a:rPr>
              <a:t>при х = 1; 2;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5813" y="1047076"/>
                <a:ext cx="1506695" cy="410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−4,2∙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047076"/>
                <a:ext cx="1506695" cy="410818"/>
              </a:xfrm>
              <a:prstGeom prst="rect">
                <a:avLst/>
              </a:prstGeom>
              <a:blipFill>
                <a:blip r:embed="rId2"/>
                <a:stretch>
                  <a:fillRect l="-2024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2863" y="112002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13" y="1735081"/>
                <a:ext cx="2382255" cy="34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𝑎𝑟𝑐𝑡𝑔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−2,7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735081"/>
                <a:ext cx="2382255" cy="349904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70606" y="178862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87273" y="2280039"/>
                <a:ext cx="2229008" cy="434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+3,7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2280039"/>
                <a:ext cx="2229008" cy="434414"/>
              </a:xfrm>
              <a:prstGeom prst="rect">
                <a:avLst/>
              </a:prstGeom>
              <a:blipFill>
                <a:blip r:embed="rId4"/>
                <a:stretch>
                  <a:fillRect l="-820" t="-133803" b="-20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85054" y="237252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7273" y="2895810"/>
                <a:ext cx="1486624" cy="507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𝑎𝑟𝑐𝑡𝑔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2895810"/>
                <a:ext cx="1486624" cy="507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64458" y="310497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7273" y="3529208"/>
                <a:ext cx="149823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3529208"/>
                <a:ext cx="1498231" cy="52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37523" y="376919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21208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509</Words>
  <Application>Microsoft Office PowerPoint</Application>
  <PresentationFormat>Произвольный</PresentationFormat>
  <Paragraphs>116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Оформление по умолчанию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НАЦИОНАЛЬНЫЙ ИССЛЕДОВАТЕЛЬСКИЙ ТОМСКИЙ ПОЛИТЕХНИЧЕСКИЙ УНИВЕРСИТЕТ</vt:lpstr>
      <vt:lpstr>Задание</vt:lpstr>
      <vt:lpstr>Задание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146</cp:revision>
  <dcterms:created xsi:type="dcterms:W3CDTF">2015-03-13T05:37:25Z</dcterms:created>
  <dcterms:modified xsi:type="dcterms:W3CDTF">2020-02-10T11:47:07Z</dcterms:modified>
</cp:coreProperties>
</file>