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B946-0811-4675-9BAF-E975FE6E63D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A524-8BBF-4ED9-A9A8-18725F514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052-BF8D-4EBF-9C9F-7F8F458E032C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A39B-7120-47B9-B210-8D7D2E9879CB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E387-887C-4B9A-9079-E136EBE3B4C4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02D-879F-4113-B016-6B9FA6D0FA49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00" y="63563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EE3-E52A-4B05-9E1D-C2F41B0F221F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C80B-204D-4005-8912-1B8B92D4CC77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80E-91E7-4632-A758-BA742AAA054E}" type="datetime1">
              <a:rPr lang="ru-RU" smtClean="0"/>
              <a:t>29.02.2020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4596-8A07-425F-980C-66C2459376CA}" type="datetime1">
              <a:rPr lang="ru-RU" smtClean="0"/>
              <a:t>29.02.2020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617-245E-4D1B-AD22-CD9AB5D6CC4E}" type="datetime1">
              <a:rPr lang="ru-RU" smtClean="0"/>
              <a:t>29.02.2020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8807-1522-427A-966E-768976A8A7C7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76E2-E38B-41BB-82CC-76FA15BFC372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2FC-A4B0-4CA8-9B9A-800A16C006DC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 smtClean="0">
                <a:solidFill>
                  <a:schemeClr val="bg1"/>
                </a:solidFill>
              </a:rPr>
              <a:t>2020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доцент ОХИ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ИШПР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ТПУ, к.т.н.</a:t>
            </a:r>
            <a:endParaRPr lang="ru-RU" altLang="ru-RU" sz="2063" b="1" dirty="0">
              <a:solidFill>
                <a:schemeClr val="bg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</a:t>
            </a:r>
            <a:r>
              <a:rPr lang="ru-RU" altLang="ru-RU" sz="2539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№3</a:t>
            </a:r>
            <a:endParaRPr lang="ru-RU" altLang="ru-RU" sz="2539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r>
              <a:rPr lang="ru-RU" altLang="ru-RU" sz="2063" b="1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циклических алгоритмов</a:t>
            </a:r>
            <a:endParaRPr lang="ru-RU" altLang="ru-RU" sz="2063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7" y="1308354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Составить программу для расчета величины </a:t>
            </a:r>
            <a:r>
              <a:rPr lang="en-US" b="1" i="1" dirty="0" smtClean="0"/>
              <a:t>N </a:t>
            </a:r>
            <a:r>
              <a:rPr lang="ru-RU" b="1" i="1" dirty="0" smtClean="0"/>
              <a:t>с использованием оператора</a:t>
            </a:r>
            <a:r>
              <a:rPr lang="en-US" b="1" i="1" dirty="0" smtClean="0"/>
              <a:t> </a:t>
            </a:r>
            <a:r>
              <a:rPr lang="ru-RU" b="1" i="1" dirty="0" smtClean="0"/>
              <a:t>перехода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b="1" i="1" dirty="0" smtClean="0"/>
              <a:t>:</a:t>
            </a:r>
            <a:endParaRPr lang="ru-RU" b="1" i="1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0107"/>
              </p:ext>
            </p:extLst>
          </p:nvPr>
        </p:nvGraphicFramePr>
        <p:xfrm>
          <a:off x="1317625" y="2076819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1942920" imgH="355320" progId="Equation.DSMT4">
                  <p:embed/>
                </p:oleObj>
              </mc:Choice>
              <mc:Fallback>
                <p:oleObj name="Equation" r:id="rId4" imgW="1942920" imgH="3553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7625" y="2076819"/>
                        <a:ext cx="1943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2027" y="20667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0234" y="2689412"/>
                <a:ext cx="8219658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a = 13</a:t>
                </a:r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en-US" i="1" dirty="0" smtClean="0"/>
                  <a:t>k = 2,8</a:t>
                </a:r>
                <a:r>
                  <a:rPr lang="ru-RU" dirty="0" smtClean="0"/>
                  <a:t>. Значение переменной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изменяется от </a:t>
                </a:r>
                <a:r>
                  <a:rPr lang="en-US" dirty="0" smtClean="0"/>
                  <a:t>4 </a:t>
                </a:r>
                <a:r>
                  <a:rPr lang="ru-RU" dirty="0" smtClean="0"/>
                  <a:t>до </a:t>
                </a:r>
                <a:r>
                  <a:rPr lang="en-US" dirty="0" smtClean="0"/>
                  <a:t>18</a:t>
                </a:r>
                <a:r>
                  <a:rPr lang="ru-RU" dirty="0" smtClean="0"/>
                  <a:t> с шагом </a:t>
                </a:r>
                <a:r>
                  <a:rPr lang="en-US" dirty="0" smtClean="0"/>
                  <a:t>2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689412"/>
                <a:ext cx="8219658" cy="651269"/>
              </a:xfrm>
              <a:prstGeom prst="rect">
                <a:avLst/>
              </a:prstGeom>
              <a:blipFill>
                <a:blip r:embed="rId6"/>
                <a:stretch>
                  <a:fillRect l="-593" t="-3738" r="-593" b="-14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94647"/>
              </p:ext>
            </p:extLst>
          </p:nvPr>
        </p:nvGraphicFramePr>
        <p:xfrm>
          <a:off x="1514475" y="3740150"/>
          <a:ext cx="154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7" imgW="1549080" imgH="685800" progId="Equation.DSMT4">
                  <p:embed/>
                </p:oleObj>
              </mc:Choice>
              <mc:Fallback>
                <p:oleObj name="Equation" r:id="rId7" imgW="1549080" imgH="68580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4475" y="3740150"/>
                        <a:ext cx="1549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027" y="38978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716" y="4473428"/>
                <a:ext cx="82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+2,6∙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en-US" i="1" dirty="0" smtClean="0"/>
                  <a:t>a = -1,6, P = 46,82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Значение переменной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изменяется от </a:t>
                </a:r>
                <a:r>
                  <a:rPr lang="en-US" dirty="0" smtClean="0"/>
                  <a:t>4,6</a:t>
                </a:r>
                <a:r>
                  <a:rPr lang="ru-RU" dirty="0" smtClean="0"/>
                  <a:t> до </a:t>
                </a:r>
                <a:r>
                  <a:rPr lang="en-US" dirty="0" smtClean="0"/>
                  <a:t>5,6</a:t>
                </a:r>
                <a:r>
                  <a:rPr lang="ru-RU" dirty="0" smtClean="0"/>
                  <a:t> с шагом </a:t>
                </a:r>
                <a:r>
                  <a:rPr lang="en-US" dirty="0" smtClean="0"/>
                  <a:t>0,2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6" y="4473428"/>
                <a:ext cx="8219658" cy="646331"/>
              </a:xfrm>
              <a:prstGeom prst="rect">
                <a:avLst/>
              </a:prstGeom>
              <a:blipFill>
                <a:blip r:embed="rId9"/>
                <a:stretch>
                  <a:fillRect l="-593" t="-5660" r="-59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797509" y="3607162"/>
            <a:ext cx="81078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85716" y="1487178"/>
            <a:ext cx="824908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Вычислите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константу скорости химической реакции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интервале температур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700 </a:t>
            </a:r>
            <a:r>
              <a:rPr lang="ru-RU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÷ </a:t>
            </a:r>
            <a:r>
              <a:rPr lang="ru-RU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750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(шаг изменения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23035"/>
              </p:ext>
            </p:extLst>
          </p:nvPr>
        </p:nvGraphicFramePr>
        <p:xfrm>
          <a:off x="3600004" y="2585109"/>
          <a:ext cx="2382611" cy="62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1009548" imgH="267185" progId="Equation.DSMT4">
                  <p:embed/>
                </p:oleObj>
              </mc:Choice>
              <mc:Fallback>
                <p:oleObj name="Equation" r:id="rId4" imgW="1009548" imgH="267185" progId="Equation.DSMT4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0004" y="2585109"/>
                        <a:ext cx="2382611" cy="629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62994"/>
              </p:ext>
            </p:extLst>
          </p:nvPr>
        </p:nvGraphicFramePr>
        <p:xfrm>
          <a:off x="3112752" y="3402337"/>
          <a:ext cx="3348434" cy="14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6" imgW="1790194" imgH="801556" progId="Equation.DSMT4">
                  <p:embed/>
                </p:oleObj>
              </mc:Choice>
              <mc:Fallback>
                <p:oleObj name="Equation" r:id="rId6" imgW="1790194" imgH="801556" progId="Equation.DSMT4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752" y="3402337"/>
                        <a:ext cx="3348434" cy="14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247558" y="5086989"/>
            <a:ext cx="4572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i="1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ru-RU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8.314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5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85716" y="1487178"/>
            <a:ext cx="824908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Вычислите давление насыщенных паров углеводородов С</a:t>
            </a:r>
            <a:r>
              <a:rPr lang="ru-RU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6+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сепараторе по формуле </a:t>
            </a:r>
            <a:r>
              <a:rPr lang="ru-RU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Аш-Ворта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27579"/>
              </p:ext>
            </p:extLst>
          </p:nvPr>
        </p:nvGraphicFramePr>
        <p:xfrm>
          <a:off x="2608263" y="2125663"/>
          <a:ext cx="4405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866600" imgH="266400" progId="Equation.DSMT4">
                  <p:embed/>
                </p:oleObj>
              </mc:Choice>
              <mc:Fallback>
                <p:oleObj name="Equation" r:id="rId4" imgW="1866600" imgH="26640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8263" y="2125663"/>
                        <a:ext cx="4405312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9053"/>
              </p:ext>
            </p:extLst>
          </p:nvPr>
        </p:nvGraphicFramePr>
        <p:xfrm>
          <a:off x="1023276" y="2745300"/>
          <a:ext cx="7573963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4051080" imgH="1066680" progId="Equation.DSMT4">
                  <p:embed/>
                </p:oleObj>
              </mc:Choice>
              <mc:Fallback>
                <p:oleObj name="Equation" r:id="rId6" imgW="4051080" imgH="106668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276" y="2745300"/>
                        <a:ext cx="7573963" cy="199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93000"/>
              </p:ext>
            </p:extLst>
          </p:nvPr>
        </p:nvGraphicFramePr>
        <p:xfrm>
          <a:off x="2608263" y="4599595"/>
          <a:ext cx="4826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8" imgW="2044440" imgH="444240" progId="Equation.DSMT4">
                  <p:embed/>
                </p:oleObj>
              </mc:Choice>
              <mc:Fallback>
                <p:oleObj name="Equation" r:id="rId8" imgW="2044440" imgH="44424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8263" y="4599595"/>
                        <a:ext cx="48260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685716" y="5844116"/>
            <a:ext cx="8249084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Температура Т изменяется в интервале 5-50°С с шагом 5°С.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Цикл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While… </a:t>
            </a: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(с предусловием)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467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Служебные слова и синтаксис операторов: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710572"/>
            <a:ext cx="830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условие&gt;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&lt;оператор&gt;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(или группа операторов в операторных скобках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23" y="2871853"/>
            <a:ext cx="2453109" cy="3686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716" y="2687187"/>
            <a:ext cx="554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Пока условие – истина, выполняются операторы.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712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308354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Вычислить </a:t>
            </a:r>
            <a:r>
              <a:rPr lang="en-US" b="1" i="1" dirty="0"/>
              <a:t>n! – n-</a:t>
            </a:r>
            <a:r>
              <a:rPr lang="ru-RU" b="1" i="1" dirty="0"/>
              <a:t>факториал(</a:t>
            </a:r>
            <a:r>
              <a:rPr lang="en-US" b="1" i="1" dirty="0"/>
              <a:t>n! = 1*2*3*…* n )</a:t>
            </a:r>
            <a:endParaRPr lang="ru-RU" b="1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855821"/>
            <a:ext cx="4602879" cy="368230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91" y="1295774"/>
            <a:ext cx="1843897" cy="5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Цикл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Repeat… until… </a:t>
            </a: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/>
            </a:r>
            <a:b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(с постусловием)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467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Служебные слова и синтаксис операторов:</a:t>
            </a:r>
            <a:endParaRPr lang="ru-RU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716" y="16253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 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&lt;операторы&gt;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условие&gt;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12" y="1713661"/>
            <a:ext cx="2430379" cy="4201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716" y="2687187"/>
            <a:ext cx="504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 smtClean="0"/>
              <a:t>Повторяется выполнение операторов, до тех пор, пока условие – ложь.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990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308354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Вычислить </a:t>
            </a:r>
            <a:r>
              <a:rPr lang="en-US" b="1" i="1" dirty="0"/>
              <a:t>n! – n-</a:t>
            </a:r>
            <a:r>
              <a:rPr lang="ru-RU" b="1" i="1" dirty="0"/>
              <a:t>факториал(</a:t>
            </a:r>
            <a:r>
              <a:rPr lang="en-US" b="1" i="1" dirty="0"/>
              <a:t>n! = 1*2*3*…* n )</a:t>
            </a:r>
            <a:endParaRPr lang="ru-RU" b="1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917784"/>
            <a:ext cx="4602879" cy="3682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43" y="1308354"/>
            <a:ext cx="1906411" cy="54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565" y="125506"/>
            <a:ext cx="5323327" cy="1017862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ru-RU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Оператор перехода </a:t>
            </a:r>
            <a:r>
              <a:rPr lang="en-US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GOTO</a:t>
            </a:r>
            <a:r>
              <a:rPr lang="ru-RU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br>
              <a:rPr lang="ru-RU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(или метка)</a:t>
            </a:r>
            <a:r>
              <a:rPr lang="en-US" altLang="ru-RU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467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Служебные слова и синтаксис операторов:</a:t>
            </a:r>
            <a:endParaRPr lang="ru-RU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5716" y="154972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Описание меток:</a:t>
            </a:r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7503" y="19150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m;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m1;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716" y="2675006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ru-RU" dirty="0"/>
              <a:t>Особенностью цикла является то, что для выхода из цикла необходимо использовать условный оператор </a:t>
            </a:r>
            <a:r>
              <a:rPr lang="ru-RU" altLang="ru-RU" dirty="0" err="1"/>
              <a:t>if</a:t>
            </a:r>
            <a:r>
              <a:rPr lang="ru-RU" altLang="ru-RU" dirty="0"/>
              <a:t> </a:t>
            </a:r>
            <a:r>
              <a:rPr lang="en-US" altLang="ru-RU" dirty="0"/>
              <a:t>:</a:t>
            </a:r>
            <a:endParaRPr lang="ru-RU" alt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5716" y="34902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: &lt;операторы&gt;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условие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  <a:r>
              <a:rPr lang="en-US" b="1" dirty="0" err="1">
                <a:solidFill>
                  <a:srgbClr val="8B0000"/>
                </a:solidFill>
                <a:latin typeface="Courier New" panose="02070309020205020404" pitchFamily="49" charset="0"/>
              </a:rPr>
              <a:t>goto</a:t>
            </a:r>
            <a:r>
              <a:rPr lang="en-US" b="1" dirty="0">
                <a:solidFill>
                  <a:srgbClr val="8B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34" y="3062612"/>
            <a:ext cx="2569792" cy="36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308354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Вычислить </a:t>
            </a:r>
            <a:r>
              <a:rPr lang="en-US" b="1" i="1" dirty="0"/>
              <a:t>n! – n-</a:t>
            </a:r>
            <a:r>
              <a:rPr lang="ru-RU" b="1" i="1" dirty="0"/>
              <a:t>факториал(</a:t>
            </a:r>
            <a:r>
              <a:rPr lang="en-US" b="1" i="1" dirty="0"/>
              <a:t>n! = 1*2*3*…* n )</a:t>
            </a:r>
            <a:endParaRPr lang="ru-RU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677686"/>
            <a:ext cx="4602879" cy="38956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33" y="1308354"/>
            <a:ext cx="1945923" cy="54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 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7" y="1308354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Составить программу для расчета величины </a:t>
            </a:r>
            <a:r>
              <a:rPr lang="en-US" b="1" i="1" dirty="0" smtClean="0"/>
              <a:t>P </a:t>
            </a:r>
            <a:r>
              <a:rPr lang="ru-RU" b="1" i="1" dirty="0" smtClean="0"/>
              <a:t>с использованием оператора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do</a:t>
            </a:r>
            <a:r>
              <a:rPr lang="en-US" b="1" i="1" dirty="0" smtClean="0"/>
              <a:t>:</a:t>
            </a:r>
            <a:endParaRPr lang="ru-RU" b="1" i="1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78875"/>
              </p:ext>
            </p:extLst>
          </p:nvPr>
        </p:nvGraphicFramePr>
        <p:xfrm>
          <a:off x="1437732" y="1940245"/>
          <a:ext cx="2032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2031840" imgH="622080" progId="Equation.DSMT4">
                  <p:embed/>
                </p:oleObj>
              </mc:Choice>
              <mc:Fallback>
                <p:oleObj name="Equation" r:id="rId4" imgW="20318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7732" y="1940245"/>
                        <a:ext cx="2032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2027" y="20667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0234" y="2689412"/>
                <a:ext cx="82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ru-RU" dirty="0" smtClean="0"/>
                  <a:t>, </a:t>
                </a:r>
                <a:r>
                  <a:rPr lang="en-US" i="1" dirty="0" smtClean="0"/>
                  <a:t>x = </a:t>
                </a:r>
                <a:r>
                  <a:rPr lang="ru-RU" i="1" dirty="0" smtClean="0"/>
                  <a:t>12,4</a:t>
                </a:r>
                <a:r>
                  <a:rPr lang="ru-RU" dirty="0" smtClean="0"/>
                  <a:t>. Значение переменной </a:t>
                </a:r>
                <a:r>
                  <a:rPr lang="en-US" dirty="0" smtClean="0"/>
                  <a:t>y </a:t>
                </a:r>
                <a:r>
                  <a:rPr lang="ru-RU" dirty="0" smtClean="0"/>
                  <a:t>изменяется от 0,5 до 4,7 с шагом 0,7.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689412"/>
                <a:ext cx="8219658" cy="646331"/>
              </a:xfrm>
              <a:prstGeom prst="rect">
                <a:avLst/>
              </a:prstGeom>
              <a:blipFill>
                <a:blip r:embed="rId6"/>
                <a:stretch>
                  <a:fillRect l="-593" t="-4717" r="-59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68936"/>
              </p:ext>
            </p:extLst>
          </p:nvPr>
        </p:nvGraphicFramePr>
        <p:xfrm>
          <a:off x="1241421" y="3796734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2095200" imgH="571320" progId="Equation.DSMT4">
                  <p:embed/>
                </p:oleObj>
              </mc:Choice>
              <mc:Fallback>
                <p:oleObj name="Equation" r:id="rId7" imgW="2095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1421" y="3796734"/>
                        <a:ext cx="2095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027" y="38978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716" y="4392743"/>
                <a:ext cx="821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Значение переменной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изменяется от </a:t>
                </a:r>
                <a:r>
                  <a:rPr lang="en-US" dirty="0" smtClean="0"/>
                  <a:t>3</a:t>
                </a:r>
                <a:r>
                  <a:rPr lang="ru-RU" dirty="0" smtClean="0"/>
                  <a:t> до </a:t>
                </a:r>
                <a:r>
                  <a:rPr lang="en-US" dirty="0" smtClean="0"/>
                  <a:t>33</a:t>
                </a:r>
                <a:r>
                  <a:rPr lang="ru-RU" dirty="0" smtClean="0"/>
                  <a:t> с шагом </a:t>
                </a:r>
                <a:r>
                  <a:rPr lang="en-US" dirty="0" smtClean="0"/>
                  <a:t>5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6" y="4392743"/>
                <a:ext cx="8219658" cy="369332"/>
              </a:xfrm>
              <a:prstGeom prst="rect">
                <a:avLst/>
              </a:prstGeom>
              <a:blipFill>
                <a:blip r:embed="rId9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797509" y="3607162"/>
            <a:ext cx="81078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7" y="1308354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Составить программу для расчета величины </a:t>
            </a:r>
            <a:r>
              <a:rPr lang="en-US" b="1" i="1" dirty="0" smtClean="0"/>
              <a:t>Z </a:t>
            </a:r>
            <a:r>
              <a:rPr lang="ru-RU" b="1" i="1" dirty="0" smtClean="0"/>
              <a:t>с использованием оператора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until</a:t>
            </a:r>
            <a:r>
              <a:rPr lang="en-US" b="1" i="1" dirty="0" smtClean="0"/>
              <a:t>:</a:t>
            </a:r>
            <a:endParaRPr lang="ru-RU" b="1" i="1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90000"/>
              </p:ext>
            </p:extLst>
          </p:nvPr>
        </p:nvGraphicFramePr>
        <p:xfrm>
          <a:off x="1437732" y="2079945"/>
          <a:ext cx="1346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1346040" imgH="342720" progId="Equation.DSMT4">
                  <p:embed/>
                </p:oleObj>
              </mc:Choice>
              <mc:Fallback>
                <p:oleObj name="Equation" r:id="rId4" imgW="1346040" imgH="3427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7732" y="2079945"/>
                        <a:ext cx="1346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2027" y="20667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0234" y="2689412"/>
                <a:ext cx="8219658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en-US" i="1" dirty="0" smtClean="0"/>
                  <a:t>k = 1</a:t>
                </a:r>
                <a:r>
                  <a:rPr lang="ru-RU" i="1" dirty="0" smtClean="0"/>
                  <a:t>4</a:t>
                </a:r>
                <a:r>
                  <a:rPr lang="ru-RU" dirty="0" smtClean="0"/>
                  <a:t>. Значение переменной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изменяется от </a:t>
                </a:r>
                <a:r>
                  <a:rPr lang="en-US" dirty="0" smtClean="0"/>
                  <a:t>6 </a:t>
                </a:r>
                <a:r>
                  <a:rPr lang="ru-RU" dirty="0" smtClean="0"/>
                  <a:t>до </a:t>
                </a:r>
                <a:r>
                  <a:rPr lang="en-US" dirty="0" smtClean="0"/>
                  <a:t>36</a:t>
                </a:r>
                <a:r>
                  <a:rPr lang="ru-RU" dirty="0" smtClean="0"/>
                  <a:t> с шагом </a:t>
                </a:r>
                <a:r>
                  <a:rPr lang="en-US" dirty="0" smtClean="0"/>
                  <a:t>6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689412"/>
                <a:ext cx="8219658" cy="524182"/>
              </a:xfrm>
              <a:prstGeom prst="rect">
                <a:avLst/>
              </a:prstGeom>
              <a:blipFill>
                <a:blip r:embed="rId6"/>
                <a:stretch>
                  <a:fillRect l="-593" b="-6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24126"/>
              </p:ext>
            </p:extLst>
          </p:nvPr>
        </p:nvGraphicFramePr>
        <p:xfrm>
          <a:off x="1362075" y="3765550"/>
          <a:ext cx="1854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854000" imgH="634680" progId="Equation.DSMT4">
                  <p:embed/>
                </p:oleObj>
              </mc:Choice>
              <mc:Fallback>
                <p:oleObj name="Equation" r:id="rId7" imgW="1854000" imgH="63468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2075" y="3765550"/>
                        <a:ext cx="18542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027" y="38978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716" y="4473428"/>
                <a:ext cx="8219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en-US" i="1" dirty="0" smtClean="0"/>
                  <a:t>a = 2,1</a:t>
                </a:r>
                <a:r>
                  <a:rPr lang="en-US" dirty="0" smtClean="0"/>
                  <a:t>. </a:t>
                </a:r>
                <a:r>
                  <a:rPr lang="ru-RU" dirty="0" smtClean="0"/>
                  <a:t>Значение переменной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изменяется от </a:t>
                </a:r>
                <a:r>
                  <a:rPr lang="en-US" dirty="0" smtClean="0"/>
                  <a:t>10,2</a:t>
                </a:r>
                <a:r>
                  <a:rPr lang="ru-RU" dirty="0" smtClean="0"/>
                  <a:t> до </a:t>
                </a:r>
                <a:r>
                  <a:rPr lang="en-US" dirty="0" smtClean="0"/>
                  <a:t>12,6</a:t>
                </a:r>
                <a:r>
                  <a:rPr lang="ru-RU" dirty="0" smtClean="0"/>
                  <a:t> с шагом </a:t>
                </a:r>
                <a:r>
                  <a:rPr lang="en-US" dirty="0" smtClean="0"/>
                  <a:t>0,4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6" y="4473428"/>
                <a:ext cx="8219658" cy="646331"/>
              </a:xfrm>
              <a:prstGeom prst="rect">
                <a:avLst/>
              </a:prstGeom>
              <a:blipFill>
                <a:blip r:embed="rId9"/>
                <a:stretch>
                  <a:fillRect l="-593" t="-5660" r="-59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797509" y="3607162"/>
            <a:ext cx="81078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476</Words>
  <Application>Microsoft Office PowerPoint</Application>
  <PresentationFormat>Экран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28</cp:revision>
  <dcterms:created xsi:type="dcterms:W3CDTF">2017-09-20T17:57:17Z</dcterms:created>
  <dcterms:modified xsi:type="dcterms:W3CDTF">2020-02-29T01:19:18Z</dcterms:modified>
</cp:coreProperties>
</file>