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1" r:id="rId3"/>
    <p:sldId id="280" r:id="rId4"/>
    <p:sldId id="257" r:id="rId5"/>
    <p:sldId id="272" r:id="rId6"/>
    <p:sldId id="277" r:id="rId7"/>
    <p:sldId id="273" r:id="rId8"/>
    <p:sldId id="274" r:id="rId9"/>
    <p:sldId id="281" r:id="rId10"/>
    <p:sldId id="275" r:id="rId11"/>
    <p:sldId id="276" r:id="rId12"/>
    <p:sldId id="278" r:id="rId13"/>
    <p:sldId id="27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2" autoAdjust="0"/>
  </p:normalViewPr>
  <p:slideViewPr>
    <p:cSldViewPr snapToGrid="0">
      <p:cViewPr varScale="1">
        <p:scale>
          <a:sx n="104" d="100"/>
          <a:sy n="104" d="100"/>
        </p:scale>
        <p:origin x="174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B946-0811-4675-9BAF-E975FE6E63DE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A524-8BBF-4ED9-A9A8-18725F514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01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0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052-BF8D-4EBF-9C9F-7F8F458E032C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A39B-7120-47B9-B210-8D7D2E9879CB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E387-887C-4B9A-9079-E136EBE3B4C4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602D-879F-4113-B016-6B9FA6D0FA49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400" y="6356350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0EE3-E52A-4B05-9E1D-C2F41B0F221F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C80B-204D-4005-8912-1B8B92D4CC77}" type="datetime1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80E-91E7-4632-A758-BA742AAA054E}" type="datetime1">
              <a:rPr lang="ru-RU" smtClean="0"/>
              <a:t>01.03.2020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4596-8A07-425F-980C-66C2459376CA}" type="datetime1">
              <a:rPr lang="ru-RU" smtClean="0"/>
              <a:t>01.03.2020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2617-245E-4D1B-AD22-CD9AB5D6CC4E}" type="datetime1">
              <a:rPr lang="ru-RU" smtClean="0"/>
              <a:t>01.03.2020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8807-1522-427A-966E-768976A8A7C7}" type="datetime1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76E2-E38B-41BB-82CC-76FA15BFC372}" type="datetime1">
              <a:rPr lang="ru-RU" smtClean="0"/>
              <a:t>01.03.2020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12FC-A4B0-4CA8-9B9A-800A16C006DC}" type="datetime1">
              <a:rPr lang="ru-RU" smtClean="0"/>
              <a:t>01.03.2020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87221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№4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с использованием </a:t>
            </a:r>
            <a:b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одномерных массивов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486488"/>
            <a:ext cx="824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Заполните массив </a:t>
            </a:r>
            <a:r>
              <a:rPr lang="en-US" i="1" dirty="0"/>
              <a:t>a(7) </a:t>
            </a:r>
            <a:r>
              <a:rPr lang="ru-RU" i="1" dirty="0"/>
              <a:t>случайными числами из интервала </a:t>
            </a:r>
            <a:r>
              <a:rPr lang="en-US" i="1" dirty="0"/>
              <a:t>[</a:t>
            </a:r>
            <a:r>
              <a:rPr lang="ru-RU" i="1" dirty="0"/>
              <a:t>0, 10</a:t>
            </a:r>
            <a:r>
              <a:rPr lang="en-US" i="1" dirty="0"/>
              <a:t>]</a:t>
            </a:r>
            <a:r>
              <a:rPr lang="ru-RU" i="1" dirty="0"/>
              <a:t> и выведите значения элементов массива на экран.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16" y="2465863"/>
            <a:ext cx="452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 полученном массиве необходимо найти: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716" y="3027203"/>
            <a:ext cx="5671489" cy="1277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Индекс минимального элемента массива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Индекс максимального элемента массива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Сумму элементов массива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Произведение элементов массива, превышающих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29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11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486488"/>
            <a:ext cx="824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Составьте программу для вычисления: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16" y="3639892"/>
            <a:ext cx="2343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 = 18;</a:t>
            </a:r>
            <a:endParaRPr lang="ru-RU" i="1" dirty="0"/>
          </a:p>
          <a:p>
            <a:endParaRPr lang="en-US" i="1" dirty="0"/>
          </a:p>
          <a:p>
            <a:r>
              <a:rPr lang="en-US" i="1" dirty="0"/>
              <a:t>a(4) = 2.1, 3.2, 4.8, 5.7;</a:t>
            </a:r>
            <a:endParaRPr lang="ru-RU" i="1" dirty="0"/>
          </a:p>
          <a:p>
            <a:endParaRPr lang="en-US" i="1" dirty="0"/>
          </a:p>
          <a:p>
            <a:r>
              <a:rPr lang="en-US" i="1" dirty="0"/>
              <a:t>c(4) = 2, 4, 6, 8.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90011" y="2055015"/>
                <a:ext cx="3440494" cy="898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ra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∏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11" y="2055015"/>
                <a:ext cx="3440494" cy="898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5716" y="3104275"/>
            <a:ext cx="395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где ∑ - это сумма,  </a:t>
            </a:r>
            <a:r>
              <a:rPr lang="el-GR" dirty="0"/>
              <a:t>Π</a:t>
            </a:r>
            <a:r>
              <a:rPr lang="ru-RU" dirty="0"/>
              <a:t> – произведение;</a:t>
            </a:r>
          </a:p>
        </p:txBody>
      </p:sp>
    </p:spTree>
    <p:extLst>
      <p:ext uri="{BB962C8B-B14F-4D97-AF65-F5344CB8AC3E}">
        <p14:creationId xmlns:p14="http://schemas.microsoft.com/office/powerpoint/2010/main" val="85538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486488"/>
            <a:ext cx="824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Составьте программу для вычисления количества отрицательных (</a:t>
            </a:r>
            <a:r>
              <a:rPr lang="en-US" i="1" dirty="0" err="1"/>
              <a:t>K</a:t>
            </a:r>
            <a:r>
              <a:rPr lang="en-US" i="1" baseline="-25000" dirty="0" err="1"/>
              <a:t>o</a:t>
            </a:r>
            <a:r>
              <a:rPr lang="ru-RU" i="1" dirty="0"/>
              <a:t>) и количества положительных</a:t>
            </a:r>
            <a:r>
              <a:rPr lang="en-US" i="1" dirty="0"/>
              <a:t> (K</a:t>
            </a:r>
            <a:r>
              <a:rPr lang="ru-RU" i="1" baseline="-25000" dirty="0"/>
              <a:t>п</a:t>
            </a:r>
            <a:r>
              <a:rPr lang="en-US" i="1" dirty="0"/>
              <a:t>)</a:t>
            </a:r>
            <a:r>
              <a:rPr lang="ru-RU" i="1" dirty="0"/>
              <a:t> элементов массива </a:t>
            </a:r>
            <a:r>
              <a:rPr lang="en-US" i="1" dirty="0"/>
              <a:t>B(10).</a:t>
            </a:r>
            <a:r>
              <a:rPr lang="ru-RU" i="1" dirty="0"/>
              <a:t> Полученные значения подставьте в формулу для вычисления </a:t>
            </a:r>
            <a:r>
              <a:rPr lang="en-US" i="1" dirty="0"/>
              <a:t>K: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85716" y="3639892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B(10) = 2, 5, -6, 8, -3, 7, 12, -45, 106, 4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2655" y="2587488"/>
                <a:ext cx="2118898" cy="7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/>
                  <a:t>K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55" y="2587488"/>
                <a:ext cx="2118898" cy="760978"/>
              </a:xfrm>
              <a:prstGeom prst="rect">
                <a:avLst/>
              </a:prstGeom>
              <a:blipFill>
                <a:blip r:embed="rId3"/>
                <a:stretch>
                  <a:fillRect l="-11816" t="-1600" b="-1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34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4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486235"/>
            <a:ext cx="8249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Составьте программу для</a:t>
            </a:r>
            <a:r>
              <a:rPr lang="en-US" i="1" dirty="0"/>
              <a:t> </a:t>
            </a:r>
            <a:r>
              <a:rPr lang="ru-RU" i="1" dirty="0"/>
              <a:t>заполнения элементов массива </a:t>
            </a:r>
            <a:r>
              <a:rPr lang="en-US" i="1" dirty="0"/>
              <a:t>B(7) </a:t>
            </a:r>
            <a:r>
              <a:rPr lang="ru-RU" i="1" dirty="0"/>
              <a:t>случайными числами из интервала </a:t>
            </a:r>
            <a:r>
              <a:rPr lang="en-US" i="1" dirty="0"/>
              <a:t>[-3; 10] </a:t>
            </a:r>
            <a:r>
              <a:rPr lang="ru-RU" i="1" dirty="0"/>
              <a:t>и выведите полученные значения на экран</a:t>
            </a:r>
            <a:r>
              <a:rPr lang="en-US" i="1" dirty="0"/>
              <a:t>.</a:t>
            </a:r>
            <a:r>
              <a:rPr lang="ru-RU" i="1" dirty="0"/>
              <a:t> Если наибольший элемент массива </a:t>
            </a:r>
            <a:r>
              <a:rPr lang="en-US" i="1" dirty="0"/>
              <a:t>B(7) </a:t>
            </a:r>
            <a:r>
              <a:rPr lang="ru-RU" i="1" dirty="0"/>
              <a:t>превышает значение с, то все элементы массива нужно разделить на </a:t>
            </a:r>
            <a:r>
              <a:rPr lang="en-US" i="1" dirty="0"/>
              <a:t>a</a:t>
            </a:r>
            <a:r>
              <a:rPr lang="ru-RU" i="1" dirty="0"/>
              <a:t>, в противном случае – умножить на сумму положительных элементов массива. Результат вывести на экран.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16" y="3058376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= 7.7</a:t>
            </a:r>
          </a:p>
          <a:p>
            <a:r>
              <a:rPr lang="en-US" i="1" dirty="0"/>
              <a:t>c = 9.5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4169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001339" y="342735"/>
            <a:ext cx="4933461" cy="623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Одномерные массивы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2927338"/>
            <a:ext cx="180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В блоке </a:t>
            </a:r>
            <a:r>
              <a:rPr lang="en-US" sz="2000" b="1" i="1" dirty="0" err="1"/>
              <a:t>var</a:t>
            </a:r>
            <a:r>
              <a:rPr lang="en-US" sz="2000" b="1" dirty="0"/>
              <a:t>: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9072" y="35017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1..10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85716" y="4626085"/>
            <a:ext cx="201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В блоке </a:t>
            </a:r>
            <a:r>
              <a:rPr lang="en-US" sz="2000" b="1" i="1" dirty="0" err="1"/>
              <a:t>const</a:t>
            </a:r>
            <a:r>
              <a:rPr lang="en-US" sz="2000" b="1" dirty="0"/>
              <a:t>: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9072" y="5314903"/>
            <a:ext cx="7845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1..5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-2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3e-2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0.8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10.2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5.8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716" y="1319168"/>
            <a:ext cx="8249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/>
              <a:t>Одномерный массив </a:t>
            </a:r>
            <a:r>
              <a:rPr lang="ru-RU" sz="2000" dirty="0"/>
              <a:t>— это определенное количество элементов, относящихся к одному и тому же типу данных, которые имеют одно имя, и каждый элемент имеет свой индекс — порядковый номер.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716" y="2317924"/>
            <a:ext cx="381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Описание статического массива</a:t>
            </a:r>
            <a:r>
              <a:rPr lang="en-US" sz="2000" b="1" dirty="0"/>
              <a:t>: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1280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001339" y="342735"/>
            <a:ext cx="4933461" cy="623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Одномерные массивы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1849448"/>
            <a:ext cx="180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В блоке </a:t>
            </a:r>
            <a:r>
              <a:rPr lang="en-US" sz="2000" b="1" i="1" dirty="0" err="1"/>
              <a:t>var</a:t>
            </a:r>
            <a:r>
              <a:rPr lang="en-US" sz="2000" b="1" dirty="0"/>
              <a:t>: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9072" y="24238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85716" y="3548195"/>
            <a:ext cx="201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В блоке </a:t>
            </a:r>
            <a:r>
              <a:rPr lang="en-US" sz="2000" b="1" i="1" dirty="0" err="1"/>
              <a:t>const</a:t>
            </a:r>
            <a:r>
              <a:rPr lang="en-US" sz="2000" b="1" dirty="0"/>
              <a:t>: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9072" y="4237013"/>
            <a:ext cx="7845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real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-2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3e-2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0.8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10.2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5.8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85716" y="1437525"/>
            <a:ext cx="411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Описание динамического массива</a:t>
            </a:r>
            <a:r>
              <a:rPr lang="en-US" sz="2000" b="1" dirty="0"/>
              <a:t>: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4699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Цикл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for…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(с параметром)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162115"/>
            <a:ext cx="646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При работе с массивами чаще всего используется цикл </a:t>
            </a:r>
            <a:r>
              <a:rPr lang="en-US" b="1" i="1" dirty="0"/>
              <a:t>for</a:t>
            </a:r>
            <a:r>
              <a:rPr lang="ru-RU" b="1" i="1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16" y="3712083"/>
            <a:ext cx="5248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/>
              <a:t>i</a:t>
            </a:r>
            <a:r>
              <a:rPr lang="en-US" i="1" dirty="0"/>
              <a:t> – </a:t>
            </a:r>
            <a:r>
              <a:rPr lang="ru-RU" i="1" dirty="0"/>
              <a:t>переменная-счетчик повторений цикла. Отсчет всегда идет с шагом равным единице.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n – </a:t>
            </a:r>
            <a:r>
              <a:rPr lang="ru-RU" i="1" dirty="0"/>
              <a:t>переменная, указывающая при каком значении счетчика цикл должен остановиться.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5716" y="1601670"/>
            <a:ext cx="8304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t-BR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&lt;оператор&gt;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(или группа операторов в операторных скобках </a:t>
            </a:r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95" y="3712083"/>
            <a:ext cx="2656294" cy="264426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58D544A-28E4-4869-A2F3-1F9ADA6A3C42}"/>
              </a:ext>
            </a:extLst>
          </p:cNvPr>
          <p:cNvSpPr/>
          <p:nvPr/>
        </p:nvSpPr>
        <p:spPr>
          <a:xfrm>
            <a:off x="685716" y="2521164"/>
            <a:ext cx="8304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t-BR" dirty="0">
                <a:solidFill>
                  <a:srgbClr val="006400"/>
                </a:solidFill>
                <a:latin typeface="Courier New" panose="02070309020205020404" pitchFamily="49" charset="0"/>
              </a:rPr>
              <a:t>n 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downto 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0 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&lt;оператор&gt;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(или группа операторов в операторных скобках </a:t>
            </a:r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27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180057"/>
            <a:ext cx="824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Пусть дан массив </a:t>
            </a:r>
            <a:r>
              <a:rPr lang="en-US" i="1" dirty="0"/>
              <a:t>a(5)</a:t>
            </a:r>
            <a:r>
              <a:rPr lang="ru-RU" i="1" dirty="0"/>
              <a:t>, состоящий из следующих элементов: (-1, 2, 3, -5, -2.3).</a:t>
            </a:r>
          </a:p>
          <a:p>
            <a:pPr algn="just"/>
            <a:r>
              <a:rPr lang="ru-RU" i="1" dirty="0"/>
              <a:t>Необходимо составить программу для вывода элементов данного массива на экран, при этом отрицательные элементы заменить их квадратами.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96088-F7E5-438B-9297-23E472A387BC}"/>
              </a:ext>
            </a:extLst>
          </p:cNvPr>
          <p:cNvSpPr txBox="1"/>
          <p:nvPr/>
        </p:nvSpPr>
        <p:spPr>
          <a:xfrm>
            <a:off x="238000" y="2251299"/>
            <a:ext cx="284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 статическим массивом: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E5F077-5E9B-4DC7-95BC-18AF2AC36943}"/>
              </a:ext>
            </a:extLst>
          </p:cNvPr>
          <p:cNvSpPr/>
          <p:nvPr/>
        </p:nvSpPr>
        <p:spPr>
          <a:xfrm>
            <a:off x="293563" y="2663031"/>
            <a:ext cx="43333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p1;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(-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2.3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B8D44-D8F1-47B0-93AF-62F7C8923A8E}"/>
              </a:ext>
            </a:extLst>
          </p:cNvPr>
          <p:cNvSpPr txBox="1"/>
          <p:nvPr/>
        </p:nvSpPr>
        <p:spPr>
          <a:xfrm>
            <a:off x="4810258" y="2253174"/>
            <a:ext cx="300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 динамическим массивом: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6AE7AF-CCDC-46CF-BEC7-AC936505D4D7}"/>
              </a:ext>
            </a:extLst>
          </p:cNvPr>
          <p:cNvSpPr/>
          <p:nvPr/>
        </p:nvSpPr>
        <p:spPr>
          <a:xfrm>
            <a:off x="4810258" y="2663031"/>
            <a:ext cx="43333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p1;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(-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2.3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154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5716" y="1363907"/>
            <a:ext cx="8249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Составьте программу для заполнения массива </a:t>
            </a:r>
            <a:r>
              <a:rPr lang="en-US" i="1" dirty="0"/>
              <a:t>f(10) </a:t>
            </a:r>
            <a:r>
              <a:rPr lang="ru-RU" i="1" dirty="0"/>
              <a:t>случайными числами в интервале </a:t>
            </a:r>
            <a:r>
              <a:rPr lang="en-US" i="1" dirty="0"/>
              <a:t>[0, 9]</a:t>
            </a:r>
            <a:r>
              <a:rPr lang="ru-RU" i="1" dirty="0"/>
              <a:t> и выведите значения элементов массива на экран.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48ED3FC-3489-451B-8E8B-E2EFB822A4DD}"/>
              </a:ext>
            </a:extLst>
          </p:cNvPr>
          <p:cNvSpPr/>
          <p:nvPr/>
        </p:nvSpPr>
        <p:spPr>
          <a:xfrm>
            <a:off x="293563" y="2599616"/>
            <a:ext cx="46543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p2;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f: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1..10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random(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'f['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'] = 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f[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0AE659-9DAF-4DF3-A2FD-75A308D9E6A0}"/>
              </a:ext>
            </a:extLst>
          </p:cNvPr>
          <p:cNvSpPr txBox="1"/>
          <p:nvPr/>
        </p:nvSpPr>
        <p:spPr>
          <a:xfrm>
            <a:off x="416133" y="2230304"/>
            <a:ext cx="284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 статическим массивом: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14544-DAE5-457A-95D1-BAE3C7CC2F49}"/>
              </a:ext>
            </a:extLst>
          </p:cNvPr>
          <p:cNvSpPr txBox="1"/>
          <p:nvPr/>
        </p:nvSpPr>
        <p:spPr>
          <a:xfrm>
            <a:off x="4988391" y="2232179"/>
            <a:ext cx="300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 динамическим массивом: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BAD20F-BA37-4C4C-B185-72E9B6C67BFB}"/>
              </a:ext>
            </a:extLst>
          </p:cNvPr>
          <p:cNvSpPr/>
          <p:nvPr/>
        </p:nvSpPr>
        <p:spPr>
          <a:xfrm>
            <a:off x="4799466" y="2599616"/>
            <a:ext cx="41558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p2;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f: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600" dirty="0">
                <a:solidFill>
                  <a:srgbClr val="006400"/>
                </a:solidFill>
                <a:latin typeface="Courier New" panose="02070309020205020404" pitchFamily="49" charset="0"/>
              </a:rPr>
              <a:t>9 </a:t>
            </a:r>
            <a:r>
              <a:rPr lang="pl-PL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random(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'f['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'] = ‘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f[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2756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355247"/>
            <a:ext cx="4988553" cy="623608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3" name="Picture 14" descr="ТПУ_Презентация_квадра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" y="5996343"/>
            <a:ext cx="4000920" cy="8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486488"/>
            <a:ext cx="824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Пусть дан массив </a:t>
            </a:r>
            <a:r>
              <a:rPr lang="en-US" i="1" dirty="0"/>
              <a:t>a(7)</a:t>
            </a:r>
            <a:r>
              <a:rPr lang="ru-RU" i="1" dirty="0"/>
              <a:t>, состоящий из следующих элементов: </a:t>
            </a:r>
            <a:endParaRPr lang="en-US" i="1" dirty="0"/>
          </a:p>
          <a:p>
            <a:pPr indent="1792288" algn="just"/>
            <a:r>
              <a:rPr lang="en-US" i="1" dirty="0"/>
              <a:t>a(7) = 1.35, -1e-2, 0.8, 50.2, -3.8, 4.5, 1.6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85716" y="2465863"/>
            <a:ext cx="21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Необходимо найти: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715" y="2990288"/>
            <a:ext cx="3983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Минимальный элемент массива;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 Максимальный элемент массива;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Сумму элементов массива;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Произведение элементов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124995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152400"/>
            <a:ext cx="4988553" cy="990967"/>
          </a:xfrm>
        </p:spPr>
        <p:txBody>
          <a:bodyPr anchor="ctr">
            <a:no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400" b="1" dirty="0">
                <a:solidFill>
                  <a:srgbClr val="80BF44"/>
                </a:solidFill>
                <a:latin typeface="Calibri" panose="020F0502020204030204" pitchFamily="34" charset="0"/>
              </a:rPr>
              <a:t>Решение</a:t>
            </a:r>
            <a:r>
              <a:rPr lang="en-US" altLang="ru-RU" sz="2400" b="1" dirty="0">
                <a:solidFill>
                  <a:srgbClr val="80BF44"/>
                </a:solidFill>
                <a:latin typeface="Calibri" panose="020F0502020204030204" pitchFamily="34" charset="0"/>
              </a:rPr>
              <a:t> (</a:t>
            </a:r>
            <a:r>
              <a:rPr lang="ru-RU" altLang="ru-RU" sz="2400" b="1" dirty="0">
                <a:solidFill>
                  <a:srgbClr val="80BF44"/>
                </a:solidFill>
                <a:latin typeface="Calibri" panose="020F0502020204030204" pitchFamily="34" charset="0"/>
              </a:rPr>
              <a:t>статический массив)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5716" y="1164136"/>
            <a:ext cx="824908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1..7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1.35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1e-2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50.2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amax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s, p: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a[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amax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a[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p:=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7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&gt;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amax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amax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s:= s +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p:= p *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'Минимальный элемент массива =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amin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'Максимальный элемент массива =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amax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Сумма элементов =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Произведение элементов =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9167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1339" y="152400"/>
            <a:ext cx="4988553" cy="990967"/>
          </a:xfrm>
        </p:spPr>
        <p:txBody>
          <a:bodyPr anchor="ctr">
            <a:no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400" b="1" dirty="0">
                <a:solidFill>
                  <a:srgbClr val="80BF44"/>
                </a:solidFill>
                <a:latin typeface="Calibri" panose="020F0502020204030204" pitchFamily="34" charset="0"/>
              </a:rPr>
              <a:t>Решение</a:t>
            </a:r>
            <a:r>
              <a:rPr lang="en-US" altLang="ru-RU" sz="2400" b="1" dirty="0">
                <a:solidFill>
                  <a:srgbClr val="80BF44"/>
                </a:solidFill>
                <a:latin typeface="Calibri" panose="020F0502020204030204" pitchFamily="34" charset="0"/>
              </a:rPr>
              <a:t> (</a:t>
            </a:r>
            <a:r>
              <a:rPr lang="ru-RU" altLang="ru-RU" sz="2400" b="1" dirty="0">
                <a:solidFill>
                  <a:srgbClr val="80BF44"/>
                </a:solidFill>
                <a:latin typeface="Calibri" panose="020F0502020204030204" pitchFamily="34" charset="0"/>
              </a:rPr>
              <a:t>динамический массив)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36979E-3A2D-404D-8AAB-2F3AC7ED2DC2}"/>
              </a:ext>
            </a:extLst>
          </p:cNvPr>
          <p:cNvSpPr/>
          <p:nvPr/>
        </p:nvSpPr>
        <p:spPr>
          <a:xfrm>
            <a:off x="685716" y="1192471"/>
            <a:ext cx="8457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p3;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1.35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1e-2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50.2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amax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s, p: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a[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amax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a[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p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pl-P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 :=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pl-PL" sz="1400" dirty="0">
                <a:solidFill>
                  <a:srgbClr val="006400"/>
                </a:solidFill>
                <a:latin typeface="Courier New" panose="02070309020205020404" pitchFamily="49" charset="0"/>
              </a:rPr>
              <a:t>6 </a:t>
            </a:r>
            <a:r>
              <a:rPr lang="pl-P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&gt;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amax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amax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s := s +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p := p *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'Минимальный элемент массива =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amin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'Максимальный элемент массива =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amax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Сумма элементов =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Произведение элементов = 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85623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</TotalTime>
  <Words>1277</Words>
  <Application>Microsoft Office PowerPoint</Application>
  <PresentationFormat>Экран (4:3)</PresentationFormat>
  <Paragraphs>194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63</cp:revision>
  <dcterms:created xsi:type="dcterms:W3CDTF">2017-09-20T17:57:17Z</dcterms:created>
  <dcterms:modified xsi:type="dcterms:W3CDTF">2020-03-01T12:26:49Z</dcterms:modified>
</cp:coreProperties>
</file>