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72" r:id="rId4"/>
    <p:sldId id="270" r:id="rId5"/>
    <p:sldId id="268" r:id="rId6"/>
    <p:sldId id="271" r:id="rId7"/>
    <p:sldId id="269" r:id="rId8"/>
    <p:sldId id="273" r:id="rId9"/>
    <p:sldId id="27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177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yacheslav\Desktop\&#1051;&#1041;_11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863625348421405E-2"/>
          <c:y val="3.1040554028339558E-2"/>
          <c:w val="0.9053030444251009"/>
          <c:h val="0.84835560911355767"/>
        </c:manualLayout>
      </c:layout>
      <c:scatterChart>
        <c:scatterStyle val="line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circle"/>
            <c:size val="7"/>
            <c:spPr>
              <a:solidFill>
                <a:schemeClr val="lt1"/>
              </a:solidFill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0</c:v>
                </c:pt>
                <c:pt idx="1">
                  <c:v>2.0000013533528325</c:v>
                </c:pt>
                <c:pt idx="2">
                  <c:v>5</c:v>
                </c:pt>
                <c:pt idx="3">
                  <c:v>18.00009</c:v>
                </c:pt>
                <c:pt idx="4">
                  <c:v>30</c:v>
                </c:pt>
                <c:pt idx="5">
                  <c:v>50.001847264024732</c:v>
                </c:pt>
                <c:pt idx="6">
                  <c:v>80</c:v>
                </c:pt>
                <c:pt idx="7">
                  <c:v>98.026753093516234</c:v>
                </c:pt>
                <c:pt idx="8">
                  <c:v>150</c:v>
                </c:pt>
                <c:pt idx="9">
                  <c:v>162.32677732272913</c:v>
                </c:pt>
                <c:pt idx="10">
                  <c:v>180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EF-4F61-9ED3-5DC4568E1331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Лист1!$D$2:$D$5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0</c:v>
                </c:pt>
              </c:numCache>
            </c:numRef>
          </c:xVal>
          <c:yVal>
            <c:numRef>
              <c:f>Лист1!$E$2:$E$5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</c:v>
                </c:pt>
                <c:pt idx="3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EF-4F61-9ED3-5DC4568E1331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Лист1!$D$7:$D$10</c:f>
              <c:numCache>
                <c:formatCode>General</c:formatCode>
                <c:ptCount val="4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</c:numCache>
            </c:numRef>
          </c:xVal>
          <c:yVal>
            <c:numRef>
              <c:f>Лист1!$E$7:$E$10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98.026753093516234</c:v>
                </c:pt>
                <c:pt idx="3">
                  <c:v>98.026753093516234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EF-4F61-9ED3-5DC4568E1331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Лист1!$D$12:$D$15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8</c:v>
                </c:pt>
                <c:pt idx="3">
                  <c:v>0</c:v>
                </c:pt>
              </c:numCache>
            </c:numRef>
          </c:xVal>
          <c:yVal>
            <c:numRef>
              <c:f>Лист1!$E$12:$E$15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150</c:v>
                </c:pt>
                <c:pt idx="3">
                  <c:v>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4EF-4F61-9ED3-5DC4568E1331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Лист1!$D$17:$D$20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9</c:v>
                </c:pt>
                <c:pt idx="3">
                  <c:v>0</c:v>
                </c:pt>
              </c:numCache>
            </c:numRef>
          </c:xVal>
          <c:yVal>
            <c:numRef>
              <c:f>Лист1!$E$17:$E$20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162.32677732272913</c:v>
                </c:pt>
                <c:pt idx="3">
                  <c:v>162.32677732272913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4EF-4F61-9ED3-5DC4568E1331}"/>
            </c:ext>
          </c:extLst>
        </c:ser>
        <c:ser>
          <c:idx val="5"/>
          <c:order val="5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Лист1!$D$22:$D$25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0</c:v>
                </c:pt>
              </c:numCache>
            </c:numRef>
          </c:xVal>
          <c:yVal>
            <c:numRef>
              <c:f>Лист1!$E$22:$E$25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180</c:v>
                </c:pt>
                <c:pt idx="3">
                  <c:v>180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4EF-4F61-9ED3-5DC4568E1331}"/>
            </c:ext>
          </c:extLst>
        </c:ser>
        <c:ser>
          <c:idx val="6"/>
          <c:order val="6"/>
          <c:spPr>
            <a:ln w="1905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Лист1!$G$2:$G$5</c:f>
              <c:numCache>
                <c:formatCode>General</c:formatCode>
                <c:ptCount val="4"/>
                <c:pt idx="0">
                  <c:v>0</c:v>
                </c:pt>
                <c:pt idx="1">
                  <c:v>7.5</c:v>
                </c:pt>
                <c:pt idx="2">
                  <c:v>7.5</c:v>
                </c:pt>
                <c:pt idx="3">
                  <c:v>0</c:v>
                </c:pt>
              </c:numCache>
            </c:numRef>
          </c:xVal>
          <c:yVal>
            <c:numRef>
              <c:f>Лист1!$H$2:$H$5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124</c:v>
                </c:pt>
                <c:pt idx="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4EF-4F61-9ED3-5DC4568E1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775480"/>
        <c:axId val="295771168"/>
      </c:scatterChart>
      <c:valAx>
        <c:axId val="295775480"/>
        <c:scaling>
          <c:orientation val="minMax"/>
          <c:max val="11"/>
          <c:min val="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5771168"/>
        <c:crosses val="autoZero"/>
        <c:crossBetween val="midCat"/>
      </c:valAx>
      <c:valAx>
        <c:axId val="295771168"/>
        <c:scaling>
          <c:orientation val="minMax"/>
          <c:max val="190"/>
          <c:min val="5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5775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5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2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77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5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6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0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</a:t>
            </a:r>
            <a:r>
              <a:rPr lang="en-US" altLang="ru-RU" sz="1746" b="1" dirty="0">
                <a:solidFill>
                  <a:schemeClr val="bg1"/>
                </a:solidFill>
              </a:rPr>
              <a:t>20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№11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Интерполирование экспериментальных данных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5" y="294354"/>
            <a:ext cx="5029285" cy="767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Задача интерполирования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563" y="5785715"/>
            <a:ext cx="8200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Задача интерполирования заключается в том, чтобы построить такую интерполирующую функцию, которая бы проходила через все узлы интерполирования.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98BD78D-44C3-4213-A373-4B61C27B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6148"/>
              </p:ext>
            </p:extLst>
          </p:nvPr>
        </p:nvGraphicFramePr>
        <p:xfrm>
          <a:off x="1524000" y="1388594"/>
          <a:ext cx="6095999" cy="792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80875518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55564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384907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233036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668524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590085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124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</a:t>
                      </a:r>
                      <a:r>
                        <a:rPr lang="en-US" sz="2000" b="0" baseline="-25000" dirty="0"/>
                        <a:t>1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</a:t>
                      </a:r>
                      <a:r>
                        <a:rPr lang="en-US" sz="2000" b="0" baseline="-25000" dirty="0"/>
                        <a:t>2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</a:t>
                      </a:r>
                      <a:r>
                        <a:rPr lang="en-US" sz="2000" b="0" baseline="-25000" dirty="0"/>
                        <a:t>3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</a:t>
                      </a:r>
                      <a:r>
                        <a:rPr lang="en-US" sz="2000" b="0" baseline="-25000" dirty="0"/>
                        <a:t>4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</a:t>
                      </a:r>
                      <a:r>
                        <a:rPr lang="en-US" sz="2000" b="0" baseline="-25000" dirty="0"/>
                        <a:t>5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</a:t>
                      </a:r>
                      <a:r>
                        <a:rPr lang="en-US" sz="2000" b="0" baseline="-25000" dirty="0"/>
                        <a:t>6</a:t>
                      </a:r>
                      <a:endParaRPr lang="ru-RU" sz="2000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  <a:r>
                        <a:rPr lang="en-US" sz="2000" b="0" baseline="-25000" dirty="0"/>
                        <a:t>1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  <a:r>
                        <a:rPr lang="en-US" sz="2000" b="0" baseline="-25000" dirty="0"/>
                        <a:t>2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  <a:r>
                        <a:rPr lang="en-US" sz="2000" b="0" baseline="-25000" dirty="0"/>
                        <a:t>3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  <a:r>
                        <a:rPr lang="en-US" sz="2000" b="0" baseline="-25000" dirty="0"/>
                        <a:t>4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  <a:r>
                        <a:rPr lang="en-US" sz="2000" b="0" baseline="-25000" dirty="0"/>
                        <a:t>5</a:t>
                      </a:r>
                      <a:endParaRPr lang="ru-RU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  <a:r>
                        <a:rPr lang="en-US" sz="2000" b="0" baseline="-25000" dirty="0"/>
                        <a:t>6</a:t>
                      </a:r>
                      <a:endParaRPr lang="ru-RU" sz="2000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45968"/>
                  </a:ext>
                </a:extLst>
              </a:tr>
            </a:tbl>
          </a:graphicData>
        </a:graphic>
      </p:graphicFrame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947FE9B6-9424-4190-876A-340CBA50E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368892"/>
              </p:ext>
            </p:extLst>
          </p:nvPr>
        </p:nvGraphicFramePr>
        <p:xfrm>
          <a:off x="293563" y="2290440"/>
          <a:ext cx="6218569" cy="3495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2A21DC-E885-4456-92AD-3165B9EE4174}"/>
              </a:ext>
            </a:extLst>
          </p:cNvPr>
          <p:cNvSpPr txBox="1"/>
          <p:nvPr/>
        </p:nvSpPr>
        <p:spPr>
          <a:xfrm>
            <a:off x="6036817" y="5371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C43E9-F9DB-4839-A9F4-908225579879}"/>
              </a:ext>
            </a:extLst>
          </p:cNvPr>
          <p:cNvSpPr txBox="1"/>
          <p:nvPr/>
        </p:nvSpPr>
        <p:spPr>
          <a:xfrm>
            <a:off x="417855" y="22131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ru-R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67298-70FC-47E2-8939-604059ABD2B0}"/>
              </a:ext>
            </a:extLst>
          </p:cNvPr>
          <p:cNvSpPr txBox="1"/>
          <p:nvPr/>
        </p:nvSpPr>
        <p:spPr>
          <a:xfrm>
            <a:off x="596337" y="5373672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  <a:endParaRPr lang="ru-RU" sz="1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A46EE-F608-4151-BC56-01285A8AEEBF}"/>
              </a:ext>
            </a:extLst>
          </p:cNvPr>
          <p:cNvSpPr txBox="1"/>
          <p:nvPr/>
        </p:nvSpPr>
        <p:spPr>
          <a:xfrm>
            <a:off x="1525322" y="53761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  <a:endParaRPr lang="ru-RU" sz="1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0040E-29F4-4BD0-9B83-6CB1F9B83D4A}"/>
              </a:ext>
            </a:extLst>
          </p:cNvPr>
          <p:cNvSpPr txBox="1"/>
          <p:nvPr/>
        </p:nvSpPr>
        <p:spPr>
          <a:xfrm>
            <a:off x="2463185" y="5376135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3</a:t>
            </a:r>
            <a:endParaRPr lang="ru-RU" sz="1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32000-0619-44A0-8F84-9B64A284DD42}"/>
              </a:ext>
            </a:extLst>
          </p:cNvPr>
          <p:cNvSpPr txBox="1"/>
          <p:nvPr/>
        </p:nvSpPr>
        <p:spPr>
          <a:xfrm>
            <a:off x="2952239" y="53797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  <a:endParaRPr lang="ru-RU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24954-5110-4A21-B121-31850265C895}"/>
              </a:ext>
            </a:extLst>
          </p:cNvPr>
          <p:cNvSpPr txBox="1"/>
          <p:nvPr/>
        </p:nvSpPr>
        <p:spPr>
          <a:xfrm>
            <a:off x="3394530" y="5373672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4</a:t>
            </a:r>
            <a:endParaRPr lang="ru-RU" sz="14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85069E-F5DA-483A-9F8B-9C2FC679A937}"/>
              </a:ext>
            </a:extLst>
          </p:cNvPr>
          <p:cNvSpPr txBox="1"/>
          <p:nvPr/>
        </p:nvSpPr>
        <p:spPr>
          <a:xfrm>
            <a:off x="4335998" y="5373672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5</a:t>
            </a:r>
            <a:endParaRPr lang="ru-RU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83501F-7BCD-4C38-96CF-1A1AAA3564B2}"/>
              </a:ext>
            </a:extLst>
          </p:cNvPr>
          <p:cNvSpPr txBox="1"/>
          <p:nvPr/>
        </p:nvSpPr>
        <p:spPr>
          <a:xfrm>
            <a:off x="5278626" y="5383311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6</a:t>
            </a:r>
            <a:endParaRPr lang="ru-RU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EC88A-709D-4FA5-BC24-6C249F7F8FBC}"/>
              </a:ext>
            </a:extLst>
          </p:cNvPr>
          <p:cNvSpPr txBox="1"/>
          <p:nvPr/>
        </p:nvSpPr>
        <p:spPr>
          <a:xfrm>
            <a:off x="410158" y="520429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baseline="-25000" dirty="0"/>
              <a:t>1</a:t>
            </a:r>
            <a:endParaRPr lang="ru-RU" sz="14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093DD2-4B9D-46D6-B044-B9E17CBA1A3D}"/>
              </a:ext>
            </a:extLst>
          </p:cNvPr>
          <p:cNvSpPr txBox="1"/>
          <p:nvPr/>
        </p:nvSpPr>
        <p:spPr>
          <a:xfrm>
            <a:off x="414914" y="458645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baseline="-25000" dirty="0"/>
              <a:t>2</a:t>
            </a:r>
            <a:endParaRPr lang="ru-RU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76F546-CE85-487C-B0A7-3895942A6240}"/>
              </a:ext>
            </a:extLst>
          </p:cNvPr>
          <p:cNvSpPr txBox="1"/>
          <p:nvPr/>
        </p:nvSpPr>
        <p:spPr>
          <a:xfrm>
            <a:off x="415512" y="4195243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baseline="-25000" dirty="0"/>
              <a:t>3</a:t>
            </a:r>
            <a:endParaRPr lang="ru-RU" sz="1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A5BC63-D619-443A-9C68-6D368F299DD6}"/>
              </a:ext>
            </a:extLst>
          </p:cNvPr>
          <p:cNvSpPr txBox="1"/>
          <p:nvPr/>
        </p:nvSpPr>
        <p:spPr>
          <a:xfrm>
            <a:off x="477060" y="36388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y</a:t>
            </a:r>
            <a:endParaRPr lang="ru-RU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96FFF-B5D1-4389-B34E-CE8CEFFBA51F}"/>
              </a:ext>
            </a:extLst>
          </p:cNvPr>
          <p:cNvSpPr txBox="1"/>
          <p:nvPr/>
        </p:nvSpPr>
        <p:spPr>
          <a:xfrm>
            <a:off x="415512" y="308840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baseline="-25000" dirty="0"/>
              <a:t>4</a:t>
            </a:r>
            <a:endParaRPr lang="ru-RU" sz="14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284436-39AC-4EFC-8506-25768D07CC0C}"/>
              </a:ext>
            </a:extLst>
          </p:cNvPr>
          <p:cNvSpPr txBox="1"/>
          <p:nvPr/>
        </p:nvSpPr>
        <p:spPr>
          <a:xfrm>
            <a:off x="414914" y="282205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baseline="-25000" dirty="0"/>
              <a:t>5</a:t>
            </a:r>
            <a:endParaRPr lang="ru-RU" sz="14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FBE237-3452-4169-BB15-C6AB9A65F10F}"/>
              </a:ext>
            </a:extLst>
          </p:cNvPr>
          <p:cNvSpPr txBox="1"/>
          <p:nvPr/>
        </p:nvSpPr>
        <p:spPr>
          <a:xfrm>
            <a:off x="422047" y="2459523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baseline="-25000" dirty="0"/>
              <a:t>6</a:t>
            </a:r>
            <a:endParaRPr lang="ru-RU" sz="14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BFB6AF-1A73-449D-8ABA-96D2C1D420CC}"/>
              </a:ext>
            </a:extLst>
          </p:cNvPr>
          <p:cNvSpPr txBox="1"/>
          <p:nvPr/>
        </p:nvSpPr>
        <p:spPr>
          <a:xfrm>
            <a:off x="5617180" y="2438539"/>
            <a:ext cx="352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-x</a:t>
            </a:r>
            <a:r>
              <a:rPr lang="en-US" b="1" baseline="-25000" dirty="0"/>
              <a:t>6</a:t>
            </a:r>
            <a:r>
              <a:rPr lang="en-US" dirty="0"/>
              <a:t> – </a:t>
            </a:r>
            <a:r>
              <a:rPr lang="ru-RU" dirty="0"/>
              <a:t>узлы интерполирования;</a:t>
            </a:r>
          </a:p>
          <a:p>
            <a:pPr algn="just"/>
            <a:endParaRPr lang="ru-RU" dirty="0"/>
          </a:p>
          <a:p>
            <a:r>
              <a:rPr lang="en-US" b="1" dirty="0"/>
              <a:t>x</a:t>
            </a:r>
            <a:r>
              <a:rPr lang="en-US" dirty="0"/>
              <a:t> – </a:t>
            </a:r>
            <a:r>
              <a:rPr lang="ru-RU" dirty="0"/>
              <a:t>текущая точка для </a:t>
            </a:r>
            <a:r>
              <a:rPr lang="ru-RU" dirty="0" err="1"/>
              <a:t>интерполи-рования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7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7" y="355246"/>
            <a:ext cx="4845696" cy="706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Интерполяционный полином Лагранжа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563" y="1365278"/>
            <a:ext cx="8592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Это полином, минимальной степени, принимающий данные значения в данном наборе точек. Для </a:t>
            </a:r>
            <a:r>
              <a:rPr lang="en-US" sz="2400" i="1" dirty="0"/>
              <a:t>n+1</a:t>
            </a:r>
            <a:r>
              <a:rPr lang="ru-RU" sz="2400" dirty="0"/>
              <a:t> пар чисел (</a:t>
            </a:r>
            <a:r>
              <a:rPr lang="en-US" sz="2400" i="1" dirty="0"/>
              <a:t>x</a:t>
            </a:r>
            <a:r>
              <a:rPr lang="en-US" sz="2400" i="1" baseline="-25000" dirty="0"/>
              <a:t>0</a:t>
            </a:r>
            <a:r>
              <a:rPr lang="en-US" sz="2400" i="1" dirty="0"/>
              <a:t>, y</a:t>
            </a:r>
            <a:r>
              <a:rPr lang="en-US" sz="2400" i="1" baseline="-25000" dirty="0"/>
              <a:t>0</a:t>
            </a:r>
            <a:r>
              <a:rPr lang="ru-RU" sz="2400" dirty="0"/>
              <a:t>)</a:t>
            </a:r>
            <a:r>
              <a:rPr lang="en-US" sz="2400" dirty="0"/>
              <a:t>, (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y</a:t>
            </a:r>
            <a:r>
              <a:rPr lang="en-US" sz="2400" i="1" baseline="-25000" dirty="0"/>
              <a:t>1</a:t>
            </a:r>
            <a:r>
              <a:rPr lang="en-US" sz="2400" dirty="0"/>
              <a:t>)…(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dirty="0"/>
              <a:t>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n</a:t>
            </a:r>
            <a:r>
              <a:rPr lang="en-US" sz="2400" dirty="0"/>
              <a:t>)</a:t>
            </a:r>
            <a:r>
              <a:rPr lang="ru-RU" sz="2400" dirty="0"/>
              <a:t>, где все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 различны, существует единственный полином </a:t>
            </a:r>
            <a:r>
              <a:rPr lang="en-US" sz="2400" i="1" dirty="0"/>
              <a:t>L(x)</a:t>
            </a:r>
            <a:r>
              <a:rPr lang="en-US" sz="2400" dirty="0"/>
              <a:t> </a:t>
            </a:r>
            <a:r>
              <a:rPr lang="ru-RU" sz="2400" dirty="0"/>
              <a:t>степени </a:t>
            </a:r>
            <a:r>
              <a:rPr lang="en-US" sz="2400" i="1" dirty="0"/>
              <a:t>n</a:t>
            </a:r>
            <a:r>
              <a:rPr lang="ru-RU" sz="2400" dirty="0"/>
              <a:t>, для которого </a:t>
            </a:r>
            <a:r>
              <a:rPr lang="en-US" sz="2400" i="1" dirty="0"/>
              <a:t>L(x</a:t>
            </a:r>
            <a:r>
              <a:rPr lang="en-US" sz="2400" i="1" baseline="-25000" dirty="0"/>
              <a:t>i</a:t>
            </a:r>
            <a:r>
              <a:rPr lang="en-US" sz="2400" i="1" dirty="0"/>
              <a:t>)=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85716" y="5664873"/>
            <a:ext cx="8350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ru-RU" altLang="ru-RU" sz="2000" dirty="0">
                <a:latin typeface="Arial" pitchFamily="34" charset="0"/>
                <a:ea typeface="Times New Roman" pitchFamily="18" charset="0"/>
              </a:rPr>
              <a:t>где </a:t>
            </a:r>
            <a:r>
              <a:rPr lang="ru-RU" altLang="ru-RU" sz="2000" i="1" dirty="0">
                <a:latin typeface="Arial" pitchFamily="34" charset="0"/>
                <a:ea typeface="Times New Roman" pitchFamily="18" charset="0"/>
              </a:rPr>
              <a:t>L</a:t>
            </a:r>
            <a:r>
              <a:rPr lang="en-US" altLang="ru-RU" sz="2000" i="1" baseline="-30000" dirty="0" err="1">
                <a:latin typeface="Arial" pitchFamily="34" charset="0"/>
                <a:ea typeface="Times New Roman" pitchFamily="18" charset="0"/>
              </a:rPr>
              <a:t>i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</a:rPr>
              <a:t>(</a:t>
            </a:r>
            <a:r>
              <a:rPr lang="ru-RU" altLang="ru-RU" sz="2000" i="1" dirty="0">
                <a:latin typeface="Arial" pitchFamily="34" charset="0"/>
                <a:ea typeface="Times New Roman" pitchFamily="18" charset="0"/>
              </a:rPr>
              <a:t>x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</a:rPr>
              <a:t>) – множитель Лагранжа, </a:t>
            </a:r>
            <a:endParaRPr lang="en-US" altLang="ru-RU" sz="2000" dirty="0">
              <a:latin typeface="Arial" pitchFamily="34" charset="0"/>
              <a:ea typeface="Times New Roman" pitchFamily="18" charset="0"/>
            </a:endParaRPr>
          </a:p>
          <a:p>
            <a:pPr lvl="0" algn="just" eaLnBrk="0" hangingPunct="0"/>
            <a:r>
              <a:rPr lang="en-US" altLang="ru-RU" sz="2000" dirty="0">
                <a:latin typeface="Arial" pitchFamily="34" charset="0"/>
                <a:ea typeface="Times New Roman" pitchFamily="18" charset="0"/>
              </a:rPr>
              <a:t>      x 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</a:rPr>
              <a:t>– текущая точка для</a:t>
            </a:r>
            <a:r>
              <a:rPr lang="en-US" altLang="ru-RU" sz="20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</a:rPr>
              <a:t>интерполирования</a:t>
            </a:r>
            <a:endParaRPr lang="ru-RU" altLang="ru-RU" sz="2000" dirty="0">
              <a:latin typeface="Arial" pitchFamily="34" charset="0"/>
            </a:endParaRPr>
          </a:p>
          <a:p>
            <a:pPr lvl="0" eaLnBrk="0" hangingPunct="0"/>
            <a:endParaRPr lang="en-US" altLang="ru-RU" sz="2000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45B8F-B60E-45F2-8343-1BE4629A5DE5}"/>
                  </a:ext>
                </a:extLst>
              </p:cNvPr>
              <p:cNvSpPr txBox="1"/>
              <p:nvPr/>
            </p:nvSpPr>
            <p:spPr>
              <a:xfrm>
                <a:off x="2868462" y="2890772"/>
                <a:ext cx="3443187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45B8F-B60E-45F2-8343-1BE4629A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462" y="2890772"/>
                <a:ext cx="3443187" cy="1174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110A0-16A7-41FB-935E-8434243DDB24}"/>
                  </a:ext>
                </a:extLst>
              </p:cNvPr>
              <p:cNvSpPr txBox="1"/>
              <p:nvPr/>
            </p:nvSpPr>
            <p:spPr>
              <a:xfrm>
                <a:off x="293563" y="4302252"/>
                <a:ext cx="8783045" cy="1125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eqAr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ru-RU" sz="2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110A0-16A7-41FB-935E-8434243DD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63" y="4302252"/>
                <a:ext cx="8783045" cy="1125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1541"/>
            <a:ext cx="4845696" cy="67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4336" y="1486489"/>
            <a:ext cx="776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Дана таблица значений теплоёмкости вещества в зависимости от температуры </a:t>
            </a:r>
            <a:r>
              <a:rPr lang="ru-RU" altLang="ru-RU" sz="2400" i="1" dirty="0" err="1">
                <a:latin typeface="Arial" pitchFamily="34" charset="0"/>
                <a:ea typeface="Times New Roman" pitchFamily="18" charset="0"/>
              </a:rPr>
              <a:t>C</a:t>
            </a:r>
            <a:r>
              <a:rPr lang="ru-RU" altLang="ru-RU" sz="2400" i="1" baseline="-30000" dirty="0" err="1">
                <a:latin typeface="Arial" pitchFamily="34" charset="0"/>
                <a:ea typeface="Times New Roman" pitchFamily="18" charset="0"/>
              </a:rPr>
              <a:t>p</a:t>
            </a:r>
            <a:r>
              <a:rPr lang="ru-RU" altLang="ru-RU" sz="2400" i="1" dirty="0">
                <a:latin typeface="Arial" pitchFamily="34" charset="0"/>
                <a:ea typeface="Times New Roman" pitchFamily="18" charset="0"/>
              </a:rPr>
              <a:t>=</a:t>
            </a:r>
            <a:r>
              <a:rPr lang="en-US" altLang="ru-RU" sz="2400" i="1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altLang="ru-RU" sz="2400" i="1" dirty="0">
                <a:latin typeface="Arial" pitchFamily="34" charset="0"/>
                <a:ea typeface="Times New Roman" pitchFamily="18" charset="0"/>
              </a:rPr>
              <a:t>f(T).</a:t>
            </a:r>
            <a:endParaRPr lang="ru-RU" altLang="ru-RU" sz="2400" i="1" dirty="0">
              <a:latin typeface="Arial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94958"/>
              </p:ext>
            </p:extLst>
          </p:nvPr>
        </p:nvGraphicFramePr>
        <p:xfrm>
          <a:off x="2620382" y="2565686"/>
          <a:ext cx="4770120" cy="1029160"/>
        </p:xfrm>
        <a:graphic>
          <a:graphicData uri="http://schemas.openxmlformats.org/drawingml/2006/table">
            <a:tbl>
              <a:tblPr firstRow="1" firstCol="1" bandRow="1"/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5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2400" i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65.61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78.07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99.24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803130" y="3814916"/>
            <a:ext cx="8157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Вычислить значение теплоёмкости в точке </a:t>
            </a:r>
            <a:r>
              <a:rPr lang="ru-RU" altLang="ru-RU" sz="2400" i="1" dirty="0">
                <a:latin typeface="Arial" pitchFamily="34" charset="0"/>
                <a:ea typeface="Times New Roman" pitchFamily="18" charset="0"/>
              </a:rPr>
              <a:t>Т</a:t>
            </a:r>
            <a:r>
              <a:rPr lang="en-US" altLang="ru-RU" sz="2400" i="1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=</a:t>
            </a:r>
            <a:r>
              <a:rPr lang="en-US" altLang="ru-RU" sz="24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450 К.</a:t>
            </a:r>
            <a:endParaRPr lang="ru-RU" altLang="ru-RU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1" y="355247"/>
            <a:ext cx="4388412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32488"/>
              </p:ext>
            </p:extLst>
          </p:nvPr>
        </p:nvGraphicFramePr>
        <p:xfrm>
          <a:off x="747555" y="1429781"/>
          <a:ext cx="4770120" cy="913426"/>
        </p:xfrm>
        <a:graphic>
          <a:graphicData uri="http://schemas.openxmlformats.org/drawingml/2006/table">
            <a:tbl>
              <a:tblPr firstRow="1" firstCol="1" bandRow="1"/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2400" i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65.61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78.07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99.24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AutoShape 7">
            <a:extLst>
              <a:ext uri="{FF2B5EF4-FFF2-40B4-BE49-F238E27FC236}">
                <a16:creationId xmlns:a16="http://schemas.microsoft.com/office/drawing/2014/main" id="{211D6B18-C367-484D-9636-F00866B365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B08455-D2ED-43DA-A7A8-CA89D16118F7}"/>
                  </a:ext>
                </a:extLst>
              </p:cNvPr>
              <p:cNvSpPr txBox="1"/>
              <p:nvPr/>
            </p:nvSpPr>
            <p:spPr>
              <a:xfrm>
                <a:off x="747555" y="2589937"/>
                <a:ext cx="6724854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52.89∙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450−400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450−500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450−600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300−400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300−500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300−600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B08455-D2ED-43DA-A7A8-CA89D161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5" y="2589937"/>
                <a:ext cx="6724854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13348C-D6A4-4BCA-8119-A6EED3C4623F}"/>
                  </a:ext>
                </a:extLst>
              </p:cNvPr>
              <p:cNvSpPr txBox="1"/>
              <p:nvPr/>
            </p:nvSpPr>
            <p:spPr>
              <a:xfrm>
                <a:off x="1636709" y="3438829"/>
                <a:ext cx="586327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65.61∙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450−300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450−500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450−600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400−300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400−500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400−600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13348C-D6A4-4BCA-8119-A6EED3C46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09" y="3438829"/>
                <a:ext cx="5863272" cy="640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1EBD5C-FC75-4F18-878F-254D56E8B4C6}"/>
                  </a:ext>
                </a:extLst>
              </p:cNvPr>
              <p:cNvSpPr txBox="1"/>
              <p:nvPr/>
            </p:nvSpPr>
            <p:spPr>
              <a:xfrm>
                <a:off x="1636708" y="4285791"/>
                <a:ext cx="586327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78.07∙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450−300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450−400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450−600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500−300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500−400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500−600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1EBD5C-FC75-4F18-878F-254D56E8B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08" y="4285791"/>
                <a:ext cx="5863272" cy="6408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1661B1-61F0-41A6-8576-A6E18EA9DB88}"/>
                  </a:ext>
                </a:extLst>
              </p:cNvPr>
              <p:cNvSpPr txBox="1"/>
              <p:nvPr/>
            </p:nvSpPr>
            <p:spPr>
              <a:xfrm>
                <a:off x="1636708" y="5132674"/>
                <a:ext cx="680154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99.24∙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450−300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450−400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450−500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600−300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600−400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600−500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=71.3119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1661B1-61F0-41A6-8576-A6E18EA9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08" y="5132674"/>
                <a:ext cx="6801541" cy="6408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8F537-0DD8-465E-BD48-1C4ECA6D8FAA}"/>
                  </a:ext>
                </a:extLst>
              </p:cNvPr>
              <p:cNvSpPr txBox="1"/>
              <p:nvPr/>
            </p:nvSpPr>
            <p:spPr>
              <a:xfrm>
                <a:off x="5748190" y="1308493"/>
                <a:ext cx="3186513" cy="1017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8F537-0DD8-465E-BD48-1C4ECA6D8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90" y="1308493"/>
                <a:ext cx="3186513" cy="1017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1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87153" y="390519"/>
            <a:ext cx="2339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Код программы</a:t>
            </a:r>
          </a:p>
        </p:txBody>
      </p:sp>
      <p:cxnSp>
        <p:nvCxnSpPr>
          <p:cNvPr id="14" name="AutoShape 7">
            <a:extLst>
              <a:ext uri="{FF2B5EF4-FFF2-40B4-BE49-F238E27FC236}">
                <a16:creationId xmlns:a16="http://schemas.microsoft.com/office/drawing/2014/main" id="{87B9A241-E226-4ABC-BC4B-23A1EB5310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1F1A98-F12D-4B83-B00D-E127804D39A3}"/>
              </a:ext>
            </a:extLst>
          </p:cNvPr>
          <p:cNvSpPr/>
          <p:nvPr/>
        </p:nvSpPr>
        <p:spPr>
          <a:xfrm>
            <a:off x="416133" y="148648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lab_11_example;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.n]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x1, y1: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 y: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x1: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p, sum: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sum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t-BR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pt-BR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&lt;&gt;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 := p * (x1 - x[j]) / (x[i] - x[j])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sum := sum + y[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p;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sum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866661-C0F0-4B19-A15F-FE601951B102}"/>
              </a:ext>
            </a:extLst>
          </p:cNvPr>
          <p:cNvSpPr/>
          <p:nvPr/>
        </p:nvSpPr>
        <p:spPr>
          <a:xfrm>
            <a:off x="4988133" y="1486489"/>
            <a:ext cx="397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t-BR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readln(f, x[i], y[i]);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y1 := lagrange(x, y, </a:t>
            </a:r>
            <a:r>
              <a:rPr lang="es-E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450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50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296210"/>
            <a:ext cx="4845696" cy="77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115" y="1368104"/>
            <a:ext cx="8611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sz="2400" dirty="0"/>
              <a:t>Используя интерполяционный полином Лагранжа определите значения переменной </a:t>
            </a:r>
            <a:r>
              <a:rPr lang="en-US" sz="2400" dirty="0"/>
              <a:t>Y </a:t>
            </a:r>
            <a:r>
              <a:rPr lang="ru-RU" sz="2400" dirty="0"/>
              <a:t>при следующих значениях переменной </a:t>
            </a:r>
            <a:r>
              <a:rPr lang="en-US" sz="2400" dirty="0"/>
              <a:t>X: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0.85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1.27</a:t>
            </a:r>
            <a:endParaRPr lang="ru-RU" sz="24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EDAA18B-AEAD-40F2-B29A-5F02C27C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06164"/>
              </p:ext>
            </p:extLst>
          </p:nvPr>
        </p:nvGraphicFramePr>
        <p:xfrm>
          <a:off x="485979" y="3498079"/>
          <a:ext cx="8474433" cy="87249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70403">
                  <a:extLst>
                    <a:ext uri="{9D8B030D-6E8A-4147-A177-3AD203B41FA5}">
                      <a16:colId xmlns:a16="http://schemas.microsoft.com/office/drawing/2014/main" val="285761244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2736503192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3838288105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2913866653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2438675262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232548311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3209476043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1361454261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2621453938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2807988765"/>
                    </a:ext>
                  </a:extLst>
                </a:gridCol>
                <a:gridCol w="770403">
                  <a:extLst>
                    <a:ext uri="{9D8B030D-6E8A-4147-A177-3AD203B41FA5}">
                      <a16:colId xmlns:a16="http://schemas.microsoft.com/office/drawing/2014/main" val="359803089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u="none" strike="noStrike" dirty="0">
                          <a:effectLst/>
                        </a:rPr>
                        <a:t>Х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0.71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0.81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0.91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1.01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1.11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1.21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1.31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1.41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1.51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1.61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4449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u="none" strike="noStrike">
                          <a:effectLst/>
                        </a:rPr>
                        <a:t>У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2.03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2.25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2.48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2.75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3.03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3.35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3.71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4.10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4.53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5.00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25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4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296210"/>
            <a:ext cx="4845696" cy="77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2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716" y="1368104"/>
            <a:ext cx="820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sz="2400" dirty="0"/>
              <a:t>Дана зависимость теплоемкости от температуры: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3944"/>
              </p:ext>
            </p:extLst>
          </p:nvPr>
        </p:nvGraphicFramePr>
        <p:xfrm>
          <a:off x="671836" y="2001081"/>
          <a:ext cx="8228592" cy="1194436"/>
        </p:xfrm>
        <a:graphic>
          <a:graphicData uri="http://schemas.openxmlformats.org/drawingml/2006/table">
            <a:tbl>
              <a:tblPr firstRow="1" firstCol="1" bandRow="1"/>
              <a:tblGrid>
                <a:gridCol w="194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333">
                  <a:extLst>
                    <a:ext uri="{9D8B030D-6E8A-4147-A177-3AD203B41FA5}">
                      <a16:colId xmlns:a16="http://schemas.microsoft.com/office/drawing/2014/main" val="540856365"/>
                    </a:ext>
                  </a:extLst>
                </a:gridCol>
                <a:gridCol w="1047333">
                  <a:extLst>
                    <a:ext uri="{9D8B030D-6E8A-4147-A177-3AD203B41FA5}">
                      <a16:colId xmlns:a16="http://schemas.microsoft.com/office/drawing/2014/main" val="490801313"/>
                    </a:ext>
                  </a:extLst>
                </a:gridCol>
              </a:tblGrid>
              <a:tr h="268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2400" i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2400" i="0" baseline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2400" i="1" baseline="-25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2400" i="0" baseline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Дж/(</a:t>
                      </a:r>
                      <a:r>
                        <a:rPr lang="ru-RU" sz="2400" i="0" baseline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моль∙К</a:t>
                      </a:r>
                      <a:r>
                        <a:rPr lang="ru-RU" sz="2400" i="0" baseline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716" y="3262616"/>
            <a:ext cx="827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2400" dirty="0"/>
              <a:t>С использованием формулы Лагранжа определить значение теплоемкости</a:t>
            </a:r>
            <a:r>
              <a:rPr lang="en-US" sz="2400" dirty="0"/>
              <a:t> </a:t>
            </a:r>
            <a:r>
              <a:rPr lang="ru-RU" sz="2400" dirty="0"/>
              <a:t>при изменении Т в интервале от 100 до 600 с шагом 50.</a:t>
            </a:r>
          </a:p>
          <a:p>
            <a:pPr algn="just"/>
            <a:endParaRPr lang="ru-RU" sz="2400" dirty="0"/>
          </a:p>
          <a:p>
            <a:pPr indent="354013" algn="just"/>
            <a:r>
              <a:rPr lang="ru-RU" sz="2400" dirty="0"/>
              <a:t>Исходные данные считать из файла. Результаты вывести в файл. Построить график в </a:t>
            </a:r>
            <a:r>
              <a:rPr lang="en-US" sz="2400" dirty="0"/>
              <a:t>Excel </a:t>
            </a:r>
            <a:r>
              <a:rPr lang="ru-RU" sz="2400" dirty="0"/>
              <a:t>по</a:t>
            </a:r>
            <a:r>
              <a:rPr lang="en-US" sz="2400" dirty="0"/>
              <a:t> </a:t>
            </a:r>
            <a:r>
              <a:rPr lang="ru-RU" sz="2400" dirty="0"/>
              <a:t>исходным данным и  результатам интерполяции.</a:t>
            </a:r>
          </a:p>
        </p:txBody>
      </p:sp>
    </p:spTree>
    <p:extLst>
      <p:ext uri="{BB962C8B-B14F-4D97-AF65-F5344CB8AC3E}">
        <p14:creationId xmlns:p14="http://schemas.microsoft.com/office/powerpoint/2010/main" val="395954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296210"/>
            <a:ext cx="4845696" cy="77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3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716" y="1368104"/>
            <a:ext cx="8200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sz="2400" dirty="0"/>
              <a:t>Дана табличная зависимость энтальпии и энтропии от температуры: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3832848"/>
            <a:ext cx="8274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2400" dirty="0"/>
              <a:t>Определите значение свободной энергии Гиббса 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кДж/моль</a:t>
            </a:r>
            <a:r>
              <a:rPr lang="ru-RU" sz="2400" dirty="0"/>
              <a:t>) при изменении температуры в интервале от 150 до 650 К с шагом 100.</a:t>
            </a:r>
          </a:p>
          <a:p>
            <a:pPr indent="447675" algn="just"/>
            <a:r>
              <a:rPr lang="ru-RU" sz="2400" dirty="0"/>
              <a:t>Для определения значений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 и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при данных температурах используйте полином Лагранжа</a:t>
            </a:r>
            <a:r>
              <a:rPr lang="ru-RU" sz="2400" dirty="0"/>
              <a:t>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F132037-5D4E-4A97-9AD6-BC7236E2A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25065"/>
              </p:ext>
            </p:extLst>
          </p:nvPr>
        </p:nvGraphicFramePr>
        <p:xfrm>
          <a:off x="784257" y="2420962"/>
          <a:ext cx="8077614" cy="1188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49484">
                  <a:extLst>
                    <a:ext uri="{9D8B030D-6E8A-4147-A177-3AD203B41FA5}">
                      <a16:colId xmlns:a16="http://schemas.microsoft.com/office/drawing/2014/main" val="2807513503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1754813538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1399709698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2942677350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2048851452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1602130649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105770978"/>
                    </a:ext>
                  </a:extLst>
                </a:gridCol>
                <a:gridCol w="932590">
                  <a:extLst>
                    <a:ext uri="{9D8B030D-6E8A-4147-A177-3AD203B41FA5}">
                      <a16:colId xmlns:a16="http://schemas.microsoft.com/office/drawing/2014/main" val="398342489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Т, 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300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400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500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600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700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661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l-GR" sz="1800" u="none" strike="noStrike" dirty="0">
                          <a:effectLst/>
                        </a:rPr>
                        <a:t>Δ</a:t>
                      </a:r>
                      <a:r>
                        <a:rPr lang="ru-RU" sz="1800" u="none" strike="noStrike" dirty="0">
                          <a:effectLst/>
                        </a:rPr>
                        <a:t>Н, кДж/моль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-20.52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-10.5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-1.25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5.32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12.39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24.67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32.48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6020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l-GR" sz="1800" u="none" strike="noStrike" dirty="0">
                          <a:effectLst/>
                        </a:rPr>
                        <a:t>Δ </a:t>
                      </a:r>
                      <a:r>
                        <a:rPr lang="en-US" sz="1800" u="none" strike="noStrike" dirty="0">
                          <a:effectLst/>
                        </a:rPr>
                        <a:t>S, </a:t>
                      </a:r>
                      <a:r>
                        <a:rPr lang="ru-RU" sz="1800" u="none" strike="noStrike" dirty="0">
                          <a:effectLst/>
                        </a:rPr>
                        <a:t>Дж/моль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20.48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21.71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22.85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23.65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24.52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26.03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 dirty="0">
                          <a:effectLst/>
                        </a:rPr>
                        <a:t>27.00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12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91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</TotalTime>
  <Words>679</Words>
  <Application>Microsoft Office PowerPoint</Application>
  <PresentationFormat>Экран (4:3)</PresentationFormat>
  <Paragraphs>201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135</cp:revision>
  <dcterms:created xsi:type="dcterms:W3CDTF">2017-09-20T17:57:17Z</dcterms:created>
  <dcterms:modified xsi:type="dcterms:W3CDTF">2020-04-28T07:11:23Z</dcterms:modified>
</cp:coreProperties>
</file>