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3" r:id="rId3"/>
    <p:sldId id="283" r:id="rId4"/>
    <p:sldId id="282" r:id="rId5"/>
    <p:sldId id="280" r:id="rId6"/>
    <p:sldId id="272" r:id="rId7"/>
    <p:sldId id="271" r:id="rId8"/>
    <p:sldId id="274" r:id="rId9"/>
    <p:sldId id="275" r:id="rId10"/>
    <p:sldId id="281" r:id="rId11"/>
    <p:sldId id="276" r:id="rId12"/>
    <p:sldId id="277" r:id="rId13"/>
    <p:sldId id="278" r:id="rId14"/>
    <p:sldId id="27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87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771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874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667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44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46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46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46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46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4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5147-043A-4B0D-87E8-D7683060DE87}" type="datetime1">
              <a:rPr lang="ru-RU" smtClean="0"/>
              <a:t>27.03.2020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EF44-ED26-43E0-BA3A-D9DEE8A63013}" type="datetime1">
              <a:rPr lang="ru-RU" smtClean="0"/>
              <a:t>27.03.2020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20EB-6145-4D68-ABFE-B4C93F0A68CC}" type="datetime1">
              <a:rPr lang="ru-RU" smtClean="0"/>
              <a:t>27.03.2020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C6FE-F15A-46A7-8A22-8F05E9027412}" type="datetime1">
              <a:rPr lang="ru-RU" smtClean="0"/>
              <a:t>27.03.2020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28BE-4D9E-48CA-A3CE-8899A6EE9C42}" type="datetime1">
              <a:rPr lang="ru-RU" smtClean="0"/>
              <a:t>27.03.2020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80A6-BEB7-4A57-B257-1C77AC2D22BE}" type="datetime1">
              <a:rPr lang="ru-RU" smtClean="0"/>
              <a:t>27.03.2020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FE4B-3362-4A16-9422-9B9869F3D300}" type="datetime1">
              <a:rPr lang="ru-RU" smtClean="0"/>
              <a:t>27.03.2020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9F88-6F7E-4542-9CF1-B5871133C13B}" type="datetime1">
              <a:rPr lang="ru-RU" smtClean="0"/>
              <a:t>27.03.2020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01B3-E0AA-4832-A619-A1DD3A267C28}" type="datetime1">
              <a:rPr lang="ru-RU" smtClean="0"/>
              <a:t>27.03.2020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1ED4-C4CE-42B7-A79E-972CCAA488CB}" type="datetime1">
              <a:rPr lang="ru-RU" smtClean="0"/>
              <a:t>27.03.2020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F623-2FEB-48C0-B44D-6550A9DB8F24}" type="datetime1">
              <a:rPr lang="ru-RU" smtClean="0"/>
              <a:t>27.03.2020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12151-9994-4648-89BE-23843A06C76F}" type="datetime1">
              <a:rPr lang="ru-RU" smtClean="0"/>
              <a:t>27.03.2020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87221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539" cap="all" dirty="0">
                <a:solidFill>
                  <a:schemeClr val="bg1"/>
                </a:solidFill>
                <a:latin typeface="Calibri" panose="020F0502020204030204" pitchFamily="34" charset="0"/>
              </a:rPr>
              <a:t>Лабораторная работа №</a:t>
            </a:r>
            <a:r>
              <a:rPr lang="en-US" altLang="ru-RU" sz="2539" cap="all" dirty="0">
                <a:solidFill>
                  <a:schemeClr val="bg1"/>
                </a:solidFill>
                <a:latin typeface="Calibri" panose="020F0502020204030204" pitchFamily="34" charset="0"/>
              </a:rPr>
              <a:t>7</a:t>
            </a:r>
            <a:endParaRPr lang="ru-RU" altLang="ru-RU" sz="2539" cap="al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63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Составление программ с использованием </a:t>
            </a:r>
            <a:br>
              <a:rPr lang="ru-RU" altLang="ru-RU" sz="2063" b="1" cap="all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ru-RU" altLang="ru-RU" sz="2063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процедур и функций </a:t>
            </a: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10</a:t>
            </a:fld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90871" y="313888"/>
            <a:ext cx="5369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Код программы</a:t>
            </a:r>
            <a:r>
              <a:rPr lang="en-US" sz="2400" b="1" dirty="0"/>
              <a:t> </a:t>
            </a:r>
            <a:r>
              <a:rPr lang="ru-RU" sz="2400" b="1" dirty="0"/>
              <a:t>с использованием подпрограммы-процедуры</a:t>
            </a: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073528"/>
              </p:ext>
            </p:extLst>
          </p:nvPr>
        </p:nvGraphicFramePr>
        <p:xfrm>
          <a:off x="4572000" y="1144885"/>
          <a:ext cx="34829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3" imgW="1650960" imgH="507960" progId="Equation.DSMT4">
                  <p:embed/>
                </p:oleObj>
              </mc:Choice>
              <mc:Fallback>
                <p:oleObj name="Equation" r:id="rId3" imgW="1650960" imgH="50796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144885"/>
                        <a:ext cx="3482975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9D7D456C-6A21-4747-ADDF-463F69A22B11}"/>
              </a:ext>
            </a:extLst>
          </p:cNvPr>
          <p:cNvSpPr/>
          <p:nvPr/>
        </p:nvSpPr>
        <p:spPr>
          <a:xfrm>
            <a:off x="770234" y="1486489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lb_7_ex_2;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x, y: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f(x: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&lt;=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(x) 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</a:p>
          <a:p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s-E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 := sqr(x) + ln(x)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1.5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repeat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f(x, y);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writeln(x: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y: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x := x 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0.5</a:t>
            </a:r>
          </a:p>
          <a:p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until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&gt;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3.5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41A82F2-CFCF-4B78-AA86-BC67399E3632}"/>
              </a:ext>
            </a:extLst>
          </p:cNvPr>
          <p:cNvSpPr txBox="1"/>
          <p:nvPr/>
        </p:nvSpPr>
        <p:spPr>
          <a:xfrm>
            <a:off x="4572000" y="2319457"/>
            <a:ext cx="43884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Процедуры не имеют встроенной переменной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Перед выходными параметрами процедуры необходимо указывать служебное слово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00"/>
                </a:solidFill>
              </a:rPr>
              <a:t>, иначе значения этих параметров не будут переданы в основную программу.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Обращение к процедуре происходит по ее имени с указанием фактически передаваемых в нее параметров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ru-RU" dirty="0">
                <a:solidFill>
                  <a:srgbClr val="000000"/>
                </a:solidFill>
              </a:rPr>
              <a:t>порядок перечисления параметров должен соответствовать описанию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ru-RU" dirty="0">
                <a:solidFill>
                  <a:srgbClr val="000000"/>
                </a:solidFill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27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11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6" y="390519"/>
            <a:ext cx="4845697" cy="62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 1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715" y="1871096"/>
            <a:ext cx="82746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3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Arial" pitchFamily="34" charset="0"/>
              </a:rPr>
              <a:t>Составить программу для вычисления данного выражения. Возведение в степень оформить в виде подпрограммы-функции, вычисление </a:t>
            </a:r>
            <a:r>
              <a:rPr lang="en-US" altLang="ru-RU" sz="2400" b="1" i="1" dirty="0">
                <a:latin typeface="Arial" pitchFamily="34" charset="0"/>
              </a:rPr>
              <a:t>y</a:t>
            </a:r>
            <a:r>
              <a:rPr lang="en-US" altLang="ru-RU" sz="2400" dirty="0">
                <a:latin typeface="Arial" pitchFamily="34" charset="0"/>
              </a:rPr>
              <a:t> </a:t>
            </a:r>
            <a:r>
              <a:rPr lang="ru-RU" altLang="ru-RU" sz="2400" dirty="0">
                <a:latin typeface="Arial" pitchFamily="34" charset="0"/>
              </a:rPr>
              <a:t>в виде подпрограммы-процедуры: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474669"/>
              </p:ext>
            </p:extLst>
          </p:nvPr>
        </p:nvGraphicFramePr>
        <p:xfrm>
          <a:off x="2098603" y="3669862"/>
          <a:ext cx="5448922" cy="1004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4" imgW="1790640" imgH="330120" progId="Equation.DSMT4">
                  <p:embed/>
                </p:oleObj>
              </mc:Choice>
              <mc:Fallback>
                <p:oleObj name="Equation" r:id="rId4" imgW="17906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8603" y="3669862"/>
                        <a:ext cx="5448922" cy="1004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504591-74D6-4DC5-BCB5-258DE13EE3A8}"/>
              </a:ext>
            </a:extLst>
          </p:cNvPr>
          <p:cNvSpPr txBox="1"/>
          <p:nvPr/>
        </p:nvSpPr>
        <p:spPr>
          <a:xfrm>
            <a:off x="685715" y="4674627"/>
            <a:ext cx="1181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= 10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46125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12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6" y="407762"/>
            <a:ext cx="4845697" cy="62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 2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715" y="1871096"/>
            <a:ext cx="8274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3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Arial" pitchFamily="34" charset="0"/>
              </a:rPr>
              <a:t>Описать вычисление </a:t>
            </a:r>
            <a:r>
              <a:rPr lang="en-US" altLang="ru-RU" sz="2400" b="1" i="1" dirty="0">
                <a:latin typeface="Arial" pitchFamily="34" charset="0"/>
              </a:rPr>
              <a:t>f(x)</a:t>
            </a:r>
            <a:r>
              <a:rPr lang="ru-RU" altLang="ru-RU" sz="2400" dirty="0">
                <a:latin typeface="Arial" pitchFamily="34" charset="0"/>
              </a:rPr>
              <a:t> по формуле: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834705"/>
              </p:ext>
            </p:extLst>
          </p:nvPr>
        </p:nvGraphicFramePr>
        <p:xfrm>
          <a:off x="1738421" y="2587729"/>
          <a:ext cx="5638312" cy="2008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4" imgW="2209680" imgH="787320" progId="Equation.DSMT4">
                  <p:embed/>
                </p:oleObj>
              </mc:Choice>
              <mc:Fallback>
                <p:oleObj name="Equation" r:id="rId4" imgW="220968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38421" y="2587729"/>
                        <a:ext cx="5638312" cy="2008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717" y="4687548"/>
            <a:ext cx="8274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ru-RU" altLang="ru-RU" sz="2400" dirty="0">
                <a:latin typeface="Arial" pitchFamily="34" charset="0"/>
              </a:rPr>
              <a:t>используя подпрограмму-функцию;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ru-RU" altLang="ru-RU" sz="2400" dirty="0">
                <a:latin typeface="Arial" pitchFamily="34" charset="0"/>
              </a:rPr>
              <a:t>используя подпрограмму-процедуру;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i="1" dirty="0">
                <a:latin typeface="Arial" pitchFamily="34" charset="0"/>
              </a:rPr>
              <a:t>x</a:t>
            </a:r>
            <a:r>
              <a:rPr lang="en-US" altLang="ru-RU" sz="2400" dirty="0">
                <a:latin typeface="Arial" pitchFamily="34" charset="0"/>
              </a:rPr>
              <a:t> </a:t>
            </a:r>
            <a:r>
              <a:rPr lang="ru-RU" altLang="ru-RU" sz="2400" dirty="0">
                <a:latin typeface="Arial" pitchFamily="34" charset="0"/>
              </a:rPr>
              <a:t>изменяется в интервале от -3 до 3 с шагом 1. </a:t>
            </a:r>
          </a:p>
        </p:txBody>
      </p:sp>
    </p:spTree>
    <p:extLst>
      <p:ext uri="{BB962C8B-B14F-4D97-AF65-F5344CB8AC3E}">
        <p14:creationId xmlns:p14="http://schemas.microsoft.com/office/powerpoint/2010/main" val="57740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13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6" y="390519"/>
            <a:ext cx="4845697" cy="62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716" y="1242100"/>
            <a:ext cx="8200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3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Arial" pitchFamily="34" charset="0"/>
              </a:rPr>
              <a:t>Составить программу для вычисления данного выражения. Вычисление нестандартных функций оформить в виде подпрограммы-функции, вычисление </a:t>
            </a:r>
            <a:r>
              <a:rPr lang="en-US" altLang="ru-RU" sz="2400" b="1" i="1" dirty="0">
                <a:latin typeface="Arial" pitchFamily="34" charset="0"/>
              </a:rPr>
              <a:t>y</a:t>
            </a:r>
            <a:r>
              <a:rPr lang="ru-RU" altLang="ru-RU" sz="2400" dirty="0">
                <a:latin typeface="Arial" pitchFamily="34" charset="0"/>
              </a:rPr>
              <a:t> оформить в виде процедуры</a:t>
            </a:r>
            <a:r>
              <a:rPr lang="en-US" altLang="ru-RU" sz="2400" dirty="0">
                <a:latin typeface="Arial" pitchFamily="34" charset="0"/>
              </a:rPr>
              <a:t> (</a:t>
            </a:r>
            <a:r>
              <a:rPr lang="en-US" altLang="ru-RU" sz="2400" i="1" dirty="0">
                <a:latin typeface="Arial" pitchFamily="34" charset="0"/>
              </a:rPr>
              <a:t>z </a:t>
            </a:r>
            <a:r>
              <a:rPr lang="ru-RU" altLang="ru-RU" sz="2400" i="1" dirty="0">
                <a:latin typeface="Arial" pitchFamily="34" charset="0"/>
              </a:rPr>
              <a:t>и </a:t>
            </a:r>
            <a:r>
              <a:rPr lang="en-US" altLang="ru-RU" sz="2400" i="1" dirty="0">
                <a:latin typeface="Arial" pitchFamily="34" charset="0"/>
              </a:rPr>
              <a:t>a </a:t>
            </a:r>
            <a:r>
              <a:rPr lang="ru-RU" altLang="ru-RU" sz="2400" i="1" dirty="0">
                <a:latin typeface="Arial" pitchFamily="34" charset="0"/>
              </a:rPr>
              <a:t>нужно объявить как локальные переменные процедуры</a:t>
            </a:r>
            <a:r>
              <a:rPr lang="en-US" altLang="ru-RU" sz="2400" dirty="0">
                <a:latin typeface="Arial" pitchFamily="34" charset="0"/>
              </a:rPr>
              <a:t>)</a:t>
            </a:r>
            <a:r>
              <a:rPr lang="ru-RU" altLang="ru-RU" sz="2400" dirty="0">
                <a:latin typeface="Arial" pitchFamily="34" charset="0"/>
              </a:rPr>
              <a:t>.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614030"/>
              </p:ext>
            </p:extLst>
          </p:nvPr>
        </p:nvGraphicFramePr>
        <p:xfrm>
          <a:off x="2789801" y="3364738"/>
          <a:ext cx="4113212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4" imgW="1777680" imgH="1295280" progId="Equation.DSMT4">
                  <p:embed/>
                </p:oleObj>
              </mc:Choice>
              <mc:Fallback>
                <p:oleObj name="Equation" r:id="rId4" imgW="1777680" imgH="1295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89801" y="3364738"/>
                        <a:ext cx="4113212" cy="299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486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14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6" y="355247"/>
            <a:ext cx="4845697" cy="62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Задание 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4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716" y="1403362"/>
            <a:ext cx="8200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3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Arial" pitchFamily="34" charset="0"/>
              </a:rPr>
              <a:t>Составить программу для вычисления </a:t>
            </a:r>
            <a:r>
              <a:rPr lang="en-US" altLang="ru-RU" sz="2400" b="1" i="1" dirty="0">
                <a:latin typeface="Arial" pitchFamily="34" charset="0"/>
              </a:rPr>
              <a:t>Z</a:t>
            </a:r>
            <a:r>
              <a:rPr lang="ru-RU" altLang="ru-RU" sz="2400" dirty="0">
                <a:latin typeface="Arial" pitchFamily="34" charset="0"/>
              </a:rPr>
              <a:t>. Вычисление </a:t>
            </a:r>
            <a:r>
              <a:rPr lang="en-US" altLang="ru-RU" sz="2400" b="1" i="1" dirty="0">
                <a:latin typeface="Arial" pitchFamily="34" charset="0"/>
              </a:rPr>
              <a:t>f(a)</a:t>
            </a:r>
            <a:r>
              <a:rPr lang="en-US" altLang="ru-RU" sz="2400" dirty="0">
                <a:latin typeface="Arial" pitchFamily="34" charset="0"/>
              </a:rPr>
              <a:t> </a:t>
            </a:r>
            <a:r>
              <a:rPr lang="ru-RU" altLang="ru-RU" sz="2400" dirty="0">
                <a:latin typeface="Arial" pitchFamily="34" charset="0"/>
              </a:rPr>
              <a:t>и возведение в степень оформить в виде подпрограмм-функций, вычисление </a:t>
            </a:r>
            <a:r>
              <a:rPr lang="en-US" altLang="ru-RU" sz="2400" b="1" i="1" dirty="0">
                <a:latin typeface="Arial" pitchFamily="34" charset="0"/>
              </a:rPr>
              <a:t>Z</a:t>
            </a:r>
            <a:r>
              <a:rPr lang="en-US" altLang="ru-RU" sz="2400" dirty="0">
                <a:latin typeface="Arial" pitchFamily="34" charset="0"/>
              </a:rPr>
              <a:t> </a:t>
            </a:r>
            <a:r>
              <a:rPr lang="ru-RU" altLang="ru-RU" sz="2400" dirty="0">
                <a:latin typeface="Arial" pitchFamily="34" charset="0"/>
              </a:rPr>
              <a:t>оформить в виде процедуры.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435681"/>
              </p:ext>
            </p:extLst>
          </p:nvPr>
        </p:nvGraphicFramePr>
        <p:xfrm>
          <a:off x="3276600" y="2973388"/>
          <a:ext cx="3351213" cy="340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4" imgW="2145960" imgH="2184120" progId="Equation.DSMT4">
                  <p:embed/>
                </p:oleObj>
              </mc:Choice>
              <mc:Fallback>
                <p:oleObj name="Equation" r:id="rId4" imgW="2145960" imgH="218412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600" y="2973388"/>
                        <a:ext cx="3351213" cy="340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14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2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3903888" y="417583"/>
            <a:ext cx="5181004" cy="62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Подпрограммы в 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Pascal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5716" y="1466907"/>
            <a:ext cx="8399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Подпрограмма</a:t>
            </a:r>
            <a:r>
              <a:rPr lang="ru-RU" dirty="0"/>
              <a:t> — это фрагмент кода, который имеет свое имя и создается в случае необходимости выполнять этот код несколько раз.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85716" y="2269904"/>
            <a:ext cx="8274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/>
              <a:t>Использование подпрограмм обусловлено несколькими причинами, среди которых: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85715" y="2894321"/>
            <a:ext cx="82746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358775" algn="just">
              <a:buFont typeface="+mj-lt"/>
              <a:buAutoNum type="arabicPeriod"/>
            </a:pPr>
            <a:r>
              <a:rPr lang="ru-RU" dirty="0"/>
              <a:t>Улучшение структуры программы, что облегчает ее понимание.</a:t>
            </a:r>
          </a:p>
          <a:p>
            <a:pPr marL="717550" indent="-358775" algn="just">
              <a:buFont typeface="+mj-lt"/>
              <a:buAutoNum type="arabicPeriod"/>
            </a:pPr>
            <a:r>
              <a:rPr lang="ru-RU" dirty="0"/>
              <a:t>Отсутствие необходимости повторять в программе многие фрагменты.</a:t>
            </a:r>
          </a:p>
          <a:p>
            <a:pPr marL="717550" indent="-358775" algn="just">
              <a:buFont typeface="+mj-lt"/>
              <a:buAutoNum type="arabicPeriod"/>
            </a:pPr>
            <a:r>
              <a:rPr lang="ru-RU" dirty="0"/>
              <a:t>Избавление от многих ошибок, которые можно допустить при написании кода программы.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85715" y="4094650"/>
            <a:ext cx="8274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/>
              <a:t>Виды подпрограмм: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685714" y="4494114"/>
            <a:ext cx="8274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7550" indent="-358775" algn="just">
              <a:buFont typeface="+mj-lt"/>
              <a:buAutoNum type="arabicPeriod"/>
            </a:pPr>
            <a:r>
              <a:rPr lang="ru-RU" dirty="0"/>
              <a:t>Функции</a:t>
            </a:r>
          </a:p>
          <a:p>
            <a:pPr marL="717550" indent="-358775" algn="just">
              <a:buFont typeface="+mj-lt"/>
              <a:buAutoNum type="arabicPeriod"/>
            </a:pPr>
            <a:r>
              <a:rPr lang="ru-RU" dirty="0"/>
              <a:t>Процедуры</a:t>
            </a:r>
          </a:p>
        </p:txBody>
      </p:sp>
    </p:spTree>
    <p:extLst>
      <p:ext uri="{BB962C8B-B14F-4D97-AF65-F5344CB8AC3E}">
        <p14:creationId xmlns:p14="http://schemas.microsoft.com/office/powerpoint/2010/main" val="31593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342648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3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3903888" y="417583"/>
            <a:ext cx="5181004" cy="62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Подпрограммы в 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Pascal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310549"/>
              </p:ext>
            </p:extLst>
          </p:nvPr>
        </p:nvGraphicFramePr>
        <p:xfrm>
          <a:off x="747342" y="1214177"/>
          <a:ext cx="8016748" cy="5610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Visio" r:id="rId4" imgW="8509998" imgH="5955660" progId="Visio.Drawing.11">
                  <p:embed/>
                </p:oleObj>
              </mc:Choice>
              <mc:Fallback>
                <p:oleObj name="Visio" r:id="rId4" imgW="8509998" imgH="59556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7342" y="1214177"/>
                        <a:ext cx="8016748" cy="5610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253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4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3903888" y="417583"/>
            <a:ext cx="5181004" cy="62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Формат описания функций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85716" y="1494589"/>
            <a:ext cx="83991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LB_02;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описание глобальных параметров</a:t>
            </a:r>
          </a:p>
          <a:p>
            <a:endParaRPr lang="ru-RU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function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&lt;имя функции&gt;(список формальных параметров): тип результата;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 описание локальных переменных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 исполняемая часть функции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операторы основной программы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99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5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3903888" y="417583"/>
            <a:ext cx="5181004" cy="62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Формат описания процедур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85716" y="1494589"/>
            <a:ext cx="83991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LB_0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описание глобальных параметров</a:t>
            </a:r>
          </a:p>
          <a:p>
            <a:endParaRPr lang="ru-RU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procedure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&lt;имя процедуры&gt;(список формальных параметров);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 описание локальных переменных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 исполняемая часть процедуры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операторы основной программы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5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6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032075" y="294354"/>
            <a:ext cx="4845698" cy="767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Пример 1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716" y="1486254"/>
            <a:ext cx="8200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3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Arial" pitchFamily="34" charset="0"/>
              </a:rPr>
              <a:t>Составить программу для вычисления данного выражения. Вычисление нестандартных функций оформить в виде подпрограммы-функции.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60624"/>
              </p:ext>
            </p:extLst>
          </p:nvPr>
        </p:nvGraphicFramePr>
        <p:xfrm>
          <a:off x="2175438" y="3104581"/>
          <a:ext cx="5756275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4" imgW="2311200" imgH="482400" progId="Equation.DSMT4">
                  <p:embed/>
                </p:oleObj>
              </mc:Choice>
              <mc:Fallback>
                <p:oleObj name="Equation" r:id="rId4" imgW="2311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5438" y="3104581"/>
                        <a:ext cx="5756275" cy="120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262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41571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7</a:t>
            </a:fld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274241" y="313888"/>
            <a:ext cx="2339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Код программы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92352" y="849002"/>
                <a:ext cx="4903650" cy="702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0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1+2∙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sz="20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rad>
                            </m:e>
                          </m:d>
                        </m:sup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352" y="849002"/>
                <a:ext cx="4903650" cy="702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3E72078E-E6CE-46B9-B02C-4DDADA700C84}"/>
              </a:ext>
            </a:extLst>
          </p:cNvPr>
          <p:cNvSpPr/>
          <p:nvPr/>
        </p:nvSpPr>
        <p:spPr>
          <a:xfrm>
            <a:off x="416133" y="1492763"/>
            <a:ext cx="872744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lb_7_ex_1;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x, a, k: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pow(x, n: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exp(ln(x) * n)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lg(x: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ln(x) / ln(</a:t>
            </a:r>
            <a:r>
              <a:rPr lang="sv-SE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10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read(a, x);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k := lg(a * pow(x,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2.5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/ (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+ x)) 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2e3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pow(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x,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- sqrt(a));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(k: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4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BAE8232-12D8-4F69-9D01-76893AD30FB4}"/>
              </a:ext>
            </a:extLst>
          </p:cNvPr>
          <p:cNvSpPr txBox="1"/>
          <p:nvPr/>
        </p:nvSpPr>
        <p:spPr>
          <a:xfrm>
            <a:off x="4572000" y="1766963"/>
            <a:ext cx="2677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Нестандартные функции: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</a:t>
            </a:r>
            <a:r>
              <a:rPr lang="en-US" baseline="30000" dirty="0" err="1"/>
              <a:t>n</a:t>
            </a:r>
            <a:endParaRPr lang="en-US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lg(x)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DAA7244-2ADC-4C6F-B6B9-D14E3E6342D2}"/>
              </a:ext>
            </a:extLst>
          </p:cNvPr>
          <p:cNvSpPr txBox="1"/>
          <p:nvPr/>
        </p:nvSpPr>
        <p:spPr>
          <a:xfrm>
            <a:off x="4572000" y="2818366"/>
            <a:ext cx="4388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chemeClr val="accent2"/>
                </a:solidFill>
              </a:rPr>
              <a:t>Аргументами функции могут быть переменные, выражения или другие функции.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0AD1CB9-D622-4C7C-A0DB-F81087B2C796}"/>
              </a:ext>
            </a:extLst>
          </p:cNvPr>
          <p:cNvSpPr txBox="1"/>
          <p:nvPr/>
        </p:nvSpPr>
        <p:spPr>
          <a:xfrm>
            <a:off x="4571999" y="3774212"/>
            <a:ext cx="4388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pt-BR" dirty="0"/>
              <a:t>–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ru-RU" dirty="0"/>
              <a:t>встроенная переменная для хранения значения результата, возвращаемого функцией.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73150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8</a:t>
            </a:fld>
            <a:endParaRPr lang="ru-RU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114716" y="355246"/>
            <a:ext cx="4845697" cy="706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Пример 2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715" y="1527844"/>
            <a:ext cx="8274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603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latin typeface="Arial" pitchFamily="34" charset="0"/>
              </a:rPr>
              <a:t>Описать вычисление переменной</a:t>
            </a:r>
            <a:r>
              <a:rPr lang="ru-RU" altLang="ru-RU" sz="2400" i="1" dirty="0">
                <a:latin typeface="Arial" pitchFamily="34" charset="0"/>
              </a:rPr>
              <a:t> </a:t>
            </a:r>
            <a:r>
              <a:rPr lang="en-US" altLang="ru-RU" sz="2400" b="1" i="1" dirty="0">
                <a:latin typeface="Arial" pitchFamily="34" charset="0"/>
              </a:rPr>
              <a:t>y</a:t>
            </a:r>
            <a:r>
              <a:rPr lang="en-US" altLang="ru-RU" sz="2400" dirty="0">
                <a:latin typeface="Arial" pitchFamily="34" charset="0"/>
              </a:rPr>
              <a:t> </a:t>
            </a:r>
            <a:r>
              <a:rPr lang="ru-RU" altLang="ru-RU" sz="2400" dirty="0">
                <a:latin typeface="Arial" pitchFamily="34" charset="0"/>
              </a:rPr>
              <a:t>по формуле: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35674"/>
              </p:ext>
            </p:extLst>
          </p:nvPr>
        </p:nvGraphicFramePr>
        <p:xfrm>
          <a:off x="2820371" y="2625428"/>
          <a:ext cx="3482977" cy="107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4" imgW="1650960" imgH="507960" progId="Equation.DSMT4">
                  <p:embed/>
                </p:oleObj>
              </mc:Choice>
              <mc:Fallback>
                <p:oleObj name="Equation" r:id="rId4" imgW="1650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0371" y="2625428"/>
                        <a:ext cx="3482977" cy="1071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717" y="3931072"/>
            <a:ext cx="82746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ru-RU" altLang="ru-RU" sz="2400" dirty="0">
                <a:latin typeface="Arial" pitchFamily="34" charset="0"/>
              </a:rPr>
              <a:t>в виде функции;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ru-RU" altLang="ru-RU" sz="2400" dirty="0">
                <a:latin typeface="Arial" pitchFamily="34" charset="0"/>
              </a:rPr>
              <a:t>в виде процедуры;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2400" dirty="0">
              <a:latin typeface="Arial" pitchFamily="34" charset="0"/>
            </a:endParaRPr>
          </a:p>
          <a:p>
            <a:pPr lvl="0" indent="358775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i="1" dirty="0">
                <a:latin typeface="Arial" pitchFamily="34" charset="0"/>
              </a:rPr>
              <a:t>x</a:t>
            </a:r>
            <a:r>
              <a:rPr lang="en-US" altLang="ru-RU" sz="2400" dirty="0">
                <a:latin typeface="Arial" pitchFamily="34" charset="0"/>
              </a:rPr>
              <a:t> </a:t>
            </a:r>
            <a:r>
              <a:rPr lang="ru-RU" altLang="ru-RU" sz="2400" dirty="0">
                <a:latin typeface="Arial" pitchFamily="34" charset="0"/>
              </a:rPr>
              <a:t>изменяется в интервале от 1,5 до 3,5 с шагом 0,5. </a:t>
            </a:r>
          </a:p>
        </p:txBody>
      </p:sp>
    </p:spTree>
    <p:extLst>
      <p:ext uri="{BB962C8B-B14F-4D97-AF65-F5344CB8AC3E}">
        <p14:creationId xmlns:p14="http://schemas.microsoft.com/office/powerpoint/2010/main" val="292213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90871" y="313888"/>
            <a:ext cx="5369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Код программы</a:t>
            </a:r>
            <a:r>
              <a:rPr lang="en-US" sz="2400" b="1" dirty="0"/>
              <a:t> </a:t>
            </a:r>
            <a:r>
              <a:rPr lang="ru-RU" sz="2400" b="1" dirty="0"/>
              <a:t>с использованием подпрограммы-функции</a:t>
            </a: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903485"/>
              </p:ext>
            </p:extLst>
          </p:nvPr>
        </p:nvGraphicFramePr>
        <p:xfrm>
          <a:off x="4975309" y="1614488"/>
          <a:ext cx="34829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3" imgW="1650960" imgH="507960" progId="Equation.DSMT4">
                  <p:embed/>
                </p:oleObj>
              </mc:Choice>
              <mc:Fallback>
                <p:oleObj name="Equation" r:id="rId3" imgW="1650960" imgH="50796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309" y="1614488"/>
                        <a:ext cx="3482975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B5D0028F-0351-4EB1-992E-650CDD4A6228}"/>
              </a:ext>
            </a:extLst>
          </p:cNvPr>
          <p:cNvSpPr/>
          <p:nvPr/>
        </p:nvSpPr>
        <p:spPr>
          <a:xfrm>
            <a:off x="770234" y="1455672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lb_7_ex_2;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x, y: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f(x: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&lt;=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(x) 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</a:p>
          <a:p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(x) + ln(x)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1.5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repeat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 := f(x);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writeln(x: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y: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s-E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x := x 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0.5</a:t>
            </a:r>
          </a:p>
          <a:p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until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&gt;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3.5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627192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2309</TotalTime>
  <Words>713</Words>
  <Application>Microsoft Office PowerPoint</Application>
  <PresentationFormat>Экран (4:3)</PresentationFormat>
  <Paragraphs>159</Paragraphs>
  <Slides>14</Slides>
  <Notes>10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Тема Office</vt:lpstr>
      <vt:lpstr>Equation</vt:lpstr>
      <vt:lpstr>Microsoft Visio Drawing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 A. Chuzlov</cp:lastModifiedBy>
  <cp:revision>223</cp:revision>
  <dcterms:created xsi:type="dcterms:W3CDTF">2017-09-20T17:57:17Z</dcterms:created>
  <dcterms:modified xsi:type="dcterms:W3CDTF">2020-03-27T04:17:18Z</dcterms:modified>
</cp:coreProperties>
</file>