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2" r:id="rId3"/>
    <p:sldId id="273" r:id="rId4"/>
    <p:sldId id="274" r:id="rId5"/>
    <p:sldId id="280" r:id="rId6"/>
    <p:sldId id="276" r:id="rId7"/>
    <p:sldId id="277" r:id="rId8"/>
    <p:sldId id="281" r:id="rId9"/>
    <p:sldId id="278" r:id="rId10"/>
    <p:sldId id="27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yacheslav\Downloads\&#1051;&#1041;_12-20200502T140408Z-001\&#1051;&#1041;_12\&#1051;&#1080;&#1089;&#1090;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yacheslav\Downloads\&#1051;&#1041;_12-20200502T140408Z-001\&#1051;&#1041;_12\&#1051;&#1080;&#1089;&#1090;%20Microsoft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Метод</a:t>
            </a:r>
            <a:r>
              <a:rPr lang="ru-RU" baseline="0"/>
              <a:t> Эйлера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0322651102178661"/>
          <c:y val="8.8944844124700245E-2"/>
          <c:w val="0.86581777802250248"/>
          <c:h val="0.74893672463603922"/>
        </c:manualLayout>
      </c:layout>
      <c:scatterChart>
        <c:scatterStyle val="smoothMarker"/>
        <c:varyColors val="0"/>
        <c:ser>
          <c:idx val="0"/>
          <c:order val="0"/>
          <c:tx>
            <c:v>Аналитическое решение</c:v>
          </c:tx>
          <c:spPr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marker>
            <c:symbol val="none"/>
          </c:marker>
          <c:xVal>
            <c:numRef>
              <c:f>Лист1!$B$2:$B$12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xVal>
          <c:yVal>
            <c:numRef>
              <c:f>Лист1!$C$2:$C$12</c:f>
              <c:numCache>
                <c:formatCode>General</c:formatCode>
                <c:ptCount val="11"/>
                <c:pt idx="0">
                  <c:v>2.7182818284590451</c:v>
                </c:pt>
                <c:pt idx="1">
                  <c:v>3.0051716027148929</c:v>
                </c:pt>
                <c:pt idx="2">
                  <c:v>3.329126760465956</c:v>
                </c:pt>
                <c:pt idx="3">
                  <c:v>3.7037145541857495</c:v>
                </c:pt>
                <c:pt idx="4">
                  <c:v>4.1486924766778079</c:v>
                </c:pt>
                <c:pt idx="5">
                  <c:v>4.6940816407057788</c:v>
                </c:pt>
                <c:pt idx="6">
                  <c:v>5.3877982220661167</c:v>
                </c:pt>
                <c:pt idx="7">
                  <c:v>6.3109636352453951</c:v>
                </c:pt>
                <c:pt idx="8">
                  <c:v>7.611334798243707</c:v>
                </c:pt>
                <c:pt idx="9">
                  <c:v>9.584605499609097</c:v>
                </c:pt>
                <c:pt idx="10">
                  <c:v>12.902327541359234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DBF-43E7-920C-5B7698792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233807"/>
        <c:axId val="1875773871"/>
      </c:scatterChart>
      <c:scatterChart>
        <c:scatterStyle val="lineMarker"/>
        <c:varyColors val="0"/>
        <c:ser>
          <c:idx val="1"/>
          <c:order val="1"/>
          <c:tx>
            <c:strRef>
              <c:f>Лист1!$H$32</c:f>
              <c:strCache>
                <c:ptCount val="1"/>
                <c:pt idx="0">
                  <c:v>h = 0.5</c:v>
                </c:pt>
              </c:strCache>
            </c:strRef>
          </c:tx>
          <c:spPr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1270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c:spPr>
          </c:marker>
          <c:xVal>
            <c:numRef>
              <c:f>Лист1!$H$33:$H$35</c:f>
              <c:numCache>
                <c:formatCode>General</c:formatCode>
                <c:ptCount val="3"/>
                <c:pt idx="0">
                  <c:v>0</c:v>
                </c:pt>
                <c:pt idx="1">
                  <c:v>0.5</c:v>
                </c:pt>
                <c:pt idx="2">
                  <c:v>1</c:v>
                </c:pt>
              </c:numCache>
            </c:numRef>
          </c:xVal>
          <c:yVal>
            <c:numRef>
              <c:f>Лист1!$I$33:$I$35</c:f>
              <c:numCache>
                <c:formatCode>General</c:formatCode>
                <c:ptCount val="3"/>
                <c:pt idx="0">
                  <c:v>2.7183000000000002</c:v>
                </c:pt>
                <c:pt idx="1">
                  <c:v>4.0774999999999997</c:v>
                </c:pt>
                <c:pt idx="2">
                  <c:v>6.7245999999999997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BF-43E7-920C-5B7698792698}"/>
            </c:ext>
          </c:extLst>
        </c:ser>
        <c:ser>
          <c:idx val="2"/>
          <c:order val="2"/>
          <c:tx>
            <c:strRef>
              <c:f>Лист1!$H$16</c:f>
              <c:strCache>
                <c:ptCount val="1"/>
                <c:pt idx="0">
                  <c:v>h = 0.2</c:v>
                </c:pt>
              </c:strCache>
            </c:strRef>
          </c:tx>
          <c:spPr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127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c:spPr>
          </c:marker>
          <c:xVal>
            <c:numRef>
              <c:f>Лист1!$H$17:$H$22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xVal>
          <c:yVal>
            <c:numRef>
              <c:f>Лист1!$I$17:$I$22</c:f>
              <c:numCache>
                <c:formatCode>General</c:formatCode>
                <c:ptCount val="6"/>
                <c:pt idx="0">
                  <c:v>2.7183000000000002</c:v>
                </c:pt>
                <c:pt idx="1">
                  <c:v>3.262</c:v>
                </c:pt>
                <c:pt idx="2">
                  <c:v>3.9411999999999998</c:v>
                </c:pt>
                <c:pt idx="3">
                  <c:v>4.8703000000000003</c:v>
                </c:pt>
                <c:pt idx="4">
                  <c:v>6.3003</c:v>
                </c:pt>
                <c:pt idx="5">
                  <c:v>8.8962000000000003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BF-43E7-920C-5B7698792698}"/>
            </c:ext>
          </c:extLst>
        </c:ser>
        <c:ser>
          <c:idx val="3"/>
          <c:order val="3"/>
          <c:tx>
            <c:v>h = 0.1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Лист1!$J$2:$J$12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Лист1!$K$2:$K$12</c:f>
              <c:numCache>
                <c:formatCode>General</c:formatCode>
                <c:ptCount val="11"/>
                <c:pt idx="0">
                  <c:v>2.7183000000000002</c:v>
                </c:pt>
                <c:pt idx="1">
                  <c:v>2.9901</c:v>
                </c:pt>
                <c:pt idx="2">
                  <c:v>3.2921999999999998</c:v>
                </c:pt>
                <c:pt idx="3">
                  <c:v>3.6349</c:v>
                </c:pt>
                <c:pt idx="4">
                  <c:v>4.0331999999999999</c:v>
                </c:pt>
                <c:pt idx="5">
                  <c:v>4.5086000000000004</c:v>
                </c:pt>
                <c:pt idx="6">
                  <c:v>5.0940000000000003</c:v>
                </c:pt>
                <c:pt idx="7">
                  <c:v>5.8418000000000001</c:v>
                </c:pt>
                <c:pt idx="8">
                  <c:v>6.8403999999999998</c:v>
                </c:pt>
                <c:pt idx="9">
                  <c:v>8.2497000000000007</c:v>
                </c:pt>
                <c:pt idx="10">
                  <c:v>10.3847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BF-43E7-920C-5B7698792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233807"/>
        <c:axId val="1875773871"/>
      </c:scatterChart>
      <c:valAx>
        <c:axId val="1683233807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X</a:t>
                </a:r>
                <a:endParaRPr lang="ru-RU" sz="1600" b="1"/>
              </a:p>
            </c:rich>
          </c:tx>
          <c:layout>
            <c:manualLayout>
              <c:xMode val="edge"/>
              <c:yMode val="edge"/>
              <c:x val="0.92934052823816615"/>
              <c:y val="0.879903699087973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75773871"/>
        <c:crosses val="autoZero"/>
        <c:crossBetween val="midCat"/>
      </c:valAx>
      <c:valAx>
        <c:axId val="1875773871"/>
        <c:scaling>
          <c:orientation val="minMax"/>
          <c:min val="2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Y</a:t>
                </a:r>
                <a:endParaRPr lang="ru-RU" sz="1600" b="1"/>
              </a:p>
            </c:rich>
          </c:tx>
          <c:layout>
            <c:manualLayout>
              <c:xMode val="edge"/>
              <c:yMode val="edge"/>
              <c:x val="1.8648018648018648E-2"/>
              <c:y val="5.468400083083138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3233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Метод</a:t>
            </a:r>
            <a:r>
              <a:rPr lang="ru-RU" baseline="0"/>
              <a:t> Рунге-Кутты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0322651102178661"/>
          <c:y val="8.8944844124700245E-2"/>
          <c:w val="0.86581777802250248"/>
          <c:h val="0.74893672463603922"/>
        </c:manualLayout>
      </c:layout>
      <c:scatterChart>
        <c:scatterStyle val="smoothMarker"/>
        <c:varyColors val="0"/>
        <c:ser>
          <c:idx val="0"/>
          <c:order val="0"/>
          <c:tx>
            <c:v>Аналитическое решение</c:v>
          </c:tx>
          <c:spPr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marker>
            <c:symbol val="none"/>
          </c:marker>
          <c:xVal>
            <c:numRef>
              <c:f>Лист1!$B$2:$B$12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xVal>
          <c:yVal>
            <c:numRef>
              <c:f>Лист1!$C$2:$C$12</c:f>
              <c:numCache>
                <c:formatCode>General</c:formatCode>
                <c:ptCount val="11"/>
                <c:pt idx="0">
                  <c:v>2.7182818284590451</c:v>
                </c:pt>
                <c:pt idx="1">
                  <c:v>3.0051716027148929</c:v>
                </c:pt>
                <c:pt idx="2">
                  <c:v>3.329126760465956</c:v>
                </c:pt>
                <c:pt idx="3">
                  <c:v>3.7037145541857495</c:v>
                </c:pt>
                <c:pt idx="4">
                  <c:v>4.1486924766778079</c:v>
                </c:pt>
                <c:pt idx="5">
                  <c:v>4.6940816407057788</c:v>
                </c:pt>
                <c:pt idx="6">
                  <c:v>5.3877982220661167</c:v>
                </c:pt>
                <c:pt idx="7">
                  <c:v>6.3109636352453951</c:v>
                </c:pt>
                <c:pt idx="8">
                  <c:v>7.611334798243707</c:v>
                </c:pt>
                <c:pt idx="9">
                  <c:v>9.584605499609097</c:v>
                </c:pt>
                <c:pt idx="10">
                  <c:v>12.902327541359234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11F-4923-9B04-0A901CBD5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233807"/>
        <c:axId val="1875773871"/>
      </c:scatterChart>
      <c:scatterChart>
        <c:scatterStyle val="lineMarker"/>
        <c:varyColors val="0"/>
        <c:ser>
          <c:idx val="1"/>
          <c:order val="1"/>
          <c:tx>
            <c:strRef>
              <c:f>Лист1!$H$32</c:f>
              <c:strCache>
                <c:ptCount val="1"/>
                <c:pt idx="0">
                  <c:v>h = 0.5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1270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c:spPr>
          </c:marker>
          <c:xVal>
            <c:numRef>
              <c:f>Лист1!$H$37:$H$39</c:f>
              <c:numCache>
                <c:formatCode>General</c:formatCode>
                <c:ptCount val="3"/>
                <c:pt idx="0">
                  <c:v>0</c:v>
                </c:pt>
                <c:pt idx="1">
                  <c:v>0.5</c:v>
                </c:pt>
                <c:pt idx="2">
                  <c:v>1</c:v>
                </c:pt>
              </c:numCache>
            </c:numRef>
          </c:xVal>
          <c:yVal>
            <c:numRef>
              <c:f>Лист1!$I$37:$I$39</c:f>
              <c:numCache>
                <c:formatCode>General</c:formatCode>
                <c:ptCount val="3"/>
                <c:pt idx="0">
                  <c:v>2.7183000000000002</c:v>
                </c:pt>
                <c:pt idx="1">
                  <c:v>4.6942000000000004</c:v>
                </c:pt>
                <c:pt idx="2">
                  <c:v>12.8688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11F-4923-9B04-0A901CBD5C97}"/>
            </c:ext>
          </c:extLst>
        </c:ser>
        <c:ser>
          <c:idx val="2"/>
          <c:order val="2"/>
          <c:tx>
            <c:strRef>
              <c:f>Лист1!$H$16</c:f>
              <c:strCache>
                <c:ptCount val="1"/>
                <c:pt idx="0">
                  <c:v>h = 0.2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127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c:spPr>
          </c:marker>
          <c:xVal>
            <c:numRef>
              <c:f>Лист1!$H$24:$H$29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xVal>
          <c:yVal>
            <c:numRef>
              <c:f>Лист1!$I$24:$I$29</c:f>
              <c:numCache>
                <c:formatCode>General</c:formatCode>
                <c:ptCount val="6"/>
                <c:pt idx="0">
                  <c:v>2.7183000000000002</c:v>
                </c:pt>
                <c:pt idx="1">
                  <c:v>3.3290999999999999</c:v>
                </c:pt>
                <c:pt idx="2">
                  <c:v>4.1486999999999998</c:v>
                </c:pt>
                <c:pt idx="3">
                  <c:v>5.3878000000000004</c:v>
                </c:pt>
                <c:pt idx="4">
                  <c:v>7.6113</c:v>
                </c:pt>
                <c:pt idx="5">
                  <c:v>12.9001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11F-4923-9B04-0A901CBD5C97}"/>
            </c:ext>
          </c:extLst>
        </c:ser>
        <c:ser>
          <c:idx val="3"/>
          <c:order val="3"/>
          <c:tx>
            <c:v>h = 0.1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Лист1!$G$2:$G$12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Лист1!$H$2:$H$12</c:f>
              <c:numCache>
                <c:formatCode>General</c:formatCode>
                <c:ptCount val="11"/>
                <c:pt idx="0">
                  <c:v>2.7183000000000002</c:v>
                </c:pt>
                <c:pt idx="1">
                  <c:v>3.0051999999999999</c:v>
                </c:pt>
                <c:pt idx="2">
                  <c:v>3.3290999999999999</c:v>
                </c:pt>
                <c:pt idx="3">
                  <c:v>3.7037</c:v>
                </c:pt>
                <c:pt idx="4">
                  <c:v>4.1486999999999998</c:v>
                </c:pt>
                <c:pt idx="5">
                  <c:v>4.6940999999999997</c:v>
                </c:pt>
                <c:pt idx="6">
                  <c:v>5.3878000000000004</c:v>
                </c:pt>
                <c:pt idx="7">
                  <c:v>6.3109999999999999</c:v>
                </c:pt>
                <c:pt idx="8">
                  <c:v>7.6113999999999997</c:v>
                </c:pt>
                <c:pt idx="9">
                  <c:v>9.5846</c:v>
                </c:pt>
                <c:pt idx="10">
                  <c:v>12.902200000000001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11F-4923-9B04-0A901CBD5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233807"/>
        <c:axId val="1875773871"/>
      </c:scatterChart>
      <c:valAx>
        <c:axId val="1683233807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X</a:t>
                </a:r>
                <a:endParaRPr lang="ru-RU" sz="1600" b="1"/>
              </a:p>
            </c:rich>
          </c:tx>
          <c:layout>
            <c:manualLayout>
              <c:xMode val="edge"/>
              <c:yMode val="edge"/>
              <c:x val="0.92934052823816615"/>
              <c:y val="0.879903699087973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75773871"/>
        <c:crosses val="autoZero"/>
        <c:crossBetween val="midCat"/>
      </c:valAx>
      <c:valAx>
        <c:axId val="1875773871"/>
        <c:scaling>
          <c:orientation val="minMax"/>
          <c:min val="2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Y</a:t>
                </a:r>
                <a:endParaRPr lang="ru-RU" sz="1600" b="1"/>
              </a:p>
            </c:rich>
          </c:tx>
          <c:layout>
            <c:manualLayout>
              <c:xMode val="edge"/>
              <c:yMode val="edge"/>
              <c:x val="1.8648018648018648E-2"/>
              <c:y val="5.468400083083138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3233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4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37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247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88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740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219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139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38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5147-043A-4B0D-87E8-D7683060DE87}" type="datetime1">
              <a:rPr lang="ru-RU" smtClean="0"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F44-ED26-43E0-BA3A-D9DEE8A63013}" type="datetime1">
              <a:rPr lang="ru-RU" smtClean="0"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20EB-6145-4D68-ABFE-B4C93F0A68CC}" type="datetime1">
              <a:rPr lang="ru-RU" smtClean="0"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C6FE-F15A-46A7-8A22-8F05E9027412}" type="datetime1">
              <a:rPr lang="ru-RU" smtClean="0"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28BE-4D9E-48CA-A3CE-8899A6EE9C42}" type="datetime1">
              <a:rPr lang="ru-RU" smtClean="0"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80A6-BEB7-4A57-B257-1C77AC2D22BE}" type="datetime1">
              <a:rPr lang="ru-RU" smtClean="0"/>
              <a:t>09.05.2020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FE4B-3362-4A16-9422-9B9869F3D300}" type="datetime1">
              <a:rPr lang="ru-RU" smtClean="0"/>
              <a:t>09.05.2020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9F88-6F7E-4542-9CF1-B5871133C13B}" type="datetime1">
              <a:rPr lang="ru-RU" smtClean="0"/>
              <a:t>09.05.2020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01B3-E0AA-4832-A619-A1DD3A267C28}" type="datetime1">
              <a:rPr lang="ru-RU" smtClean="0"/>
              <a:t>09.05.2020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1ED4-C4CE-42B7-A79E-972CCAA488CB}" type="datetime1">
              <a:rPr lang="ru-RU" smtClean="0"/>
              <a:t>09.05.2020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F623-2FEB-48C0-B44D-6550A9DB8F24}" type="datetime1">
              <a:rPr lang="ru-RU" smtClean="0"/>
              <a:t>09.05.2020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2151-9994-4648-89BE-23843A06C76F}" type="datetime1">
              <a:rPr lang="ru-RU" smtClean="0"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png"/><Relationship Id="rId5" Type="http://schemas.openxmlformats.org/officeDocument/2006/relationships/image" Target="../media/image3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5.wmf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98107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539" cap="all" dirty="0">
                <a:solidFill>
                  <a:schemeClr val="bg1"/>
                </a:solidFill>
                <a:latin typeface="Calibri" panose="020F0502020204030204" pitchFamily="34" charset="0"/>
              </a:rPr>
              <a:t>Лабораторная работа №</a:t>
            </a:r>
            <a:r>
              <a:rPr lang="en-US" altLang="ru-RU" sz="2539" cap="all" dirty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  <a:r>
              <a:rPr lang="ru-RU" altLang="ru-RU" sz="2539" cap="all" dirty="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63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Численные методы Решения обыкновенных дифференциальных уравнений</a:t>
            </a: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365678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Задание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10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6" y="1193758"/>
            <a:ext cx="8274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Решите дифференциальное уравнение методами Эйлера и Рунге-Кутты. Определите погрешность расчетного значения переменной </a:t>
            </a:r>
            <a:r>
              <a:rPr lang="en-US" sz="2000" b="1" i="1" dirty="0"/>
              <a:t>y</a:t>
            </a:r>
            <a:r>
              <a:rPr lang="ru-RU" sz="2000" dirty="0"/>
              <a:t> для каждого из методов, использовав формулу: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95804B-915D-4DB8-AAAA-7BF6B54C600E}"/>
                  </a:ext>
                </a:extLst>
              </p:cNvPr>
              <p:cNvSpPr txBox="1"/>
              <p:nvPr/>
            </p:nvSpPr>
            <p:spPr>
              <a:xfrm>
                <a:off x="707234" y="2187291"/>
                <a:ext cx="2186624" cy="6476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100%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95804B-915D-4DB8-AAAA-7BF6B54C6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34" y="2187291"/>
                <a:ext cx="2186624" cy="647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344F1C-11EA-4E86-A203-71057213E545}"/>
                  </a:ext>
                </a:extLst>
              </p:cNvPr>
              <p:cNvSpPr txBox="1"/>
              <p:nvPr/>
            </p:nvSpPr>
            <p:spPr>
              <a:xfrm>
                <a:off x="2918691" y="2112218"/>
                <a:ext cx="60417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sz="2000" dirty="0"/>
                  <a:t> - расчетное значение,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ru-RU" sz="2000" dirty="0"/>
                  <a:t> - значение, полученное из аналитического решения</a:t>
                </a:r>
                <a:r>
                  <a:rPr lang="en-US" sz="2000" dirty="0"/>
                  <a:t>.</a:t>
                </a:r>
                <a:endParaRPr lang="ru-RU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344F1C-11EA-4E86-A203-71057213E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691" y="2112218"/>
                <a:ext cx="6041722" cy="707886"/>
              </a:xfrm>
              <a:prstGeom prst="rect">
                <a:avLst/>
              </a:prstGeom>
              <a:blipFill>
                <a:blip r:embed="rId4"/>
                <a:stretch>
                  <a:fillRect l="-1110" t="-4274" r="-1009" b="-13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52506F75-62A6-40DC-BCC8-FF5CB13F0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9181986"/>
                  </p:ext>
                </p:extLst>
              </p:nvPr>
            </p:nvGraphicFramePr>
            <p:xfrm>
              <a:off x="231666" y="2879333"/>
              <a:ext cx="8777484" cy="328237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3295241">
                      <a:extLst>
                        <a:ext uri="{9D8B030D-6E8A-4147-A177-3AD203B41FA5}">
                          <a16:colId xmlns:a16="http://schemas.microsoft.com/office/drawing/2014/main" val="2877078005"/>
                        </a:ext>
                      </a:extLst>
                    </a:gridCol>
                    <a:gridCol w="1643936">
                      <a:extLst>
                        <a:ext uri="{9D8B030D-6E8A-4147-A177-3AD203B41FA5}">
                          <a16:colId xmlns:a16="http://schemas.microsoft.com/office/drawing/2014/main" val="775138664"/>
                        </a:ext>
                      </a:extLst>
                    </a:gridCol>
                    <a:gridCol w="1643936">
                      <a:extLst>
                        <a:ext uri="{9D8B030D-6E8A-4147-A177-3AD203B41FA5}">
                          <a16:colId xmlns:a16="http://schemas.microsoft.com/office/drawing/2014/main" val="816323781"/>
                        </a:ext>
                      </a:extLst>
                    </a:gridCol>
                    <a:gridCol w="2194371">
                      <a:extLst>
                        <a:ext uri="{9D8B030D-6E8A-4147-A177-3AD203B41FA5}">
                          <a16:colId xmlns:a16="http://schemas.microsoft.com/office/drawing/2014/main" val="195216977"/>
                        </a:ext>
                      </a:extLst>
                    </a:gridCol>
                  </a:tblGrid>
                  <a:tr h="4581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Дифференциальное уравнение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Отрезок, шаг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Начальные условия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Аналитическое решение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3603281"/>
                      </a:ext>
                    </a:extLst>
                  </a:tr>
                  <a:tr h="458181">
                    <a:tc>
                      <a:txBody>
                        <a:bodyPr/>
                        <a:lstStyle/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ru-RU" sz="1800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d>
                                <m:dPr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smtClean="0">
                                      <a:latin typeface="Cambria Math" panose="02040503050406030204" pitchFamily="18" charset="0"/>
                                    </a:rPr>
                                    <m:t>2∙</m:t>
                                  </m:r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ru-RU" sz="1800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800" smtClean="0">
                                  <a:latin typeface="Cambria Math" panose="02040503050406030204" pitchFamily="18" charset="0"/>
                                </a:rPr>
                                <m:t>𝑐𝑡𝑔</m:t>
                              </m:r>
                              <m:d>
                                <m:d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[1; 2]</a:t>
                          </a:r>
                          <a:r>
                            <a:rPr lang="ru-RU" sz="1800" dirty="0"/>
                            <a:t>; </a:t>
                          </a:r>
                          <a:br>
                            <a:rPr lang="ru-RU" sz="1800" dirty="0"/>
                          </a:br>
                          <a:r>
                            <a:rPr lang="en-US" sz="1800" dirty="0"/>
                            <a:t>h = 0.1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x</a:t>
                          </a:r>
                          <a:r>
                            <a:rPr lang="en-US" sz="1800" baseline="-25000" dirty="0"/>
                            <a:t>0</a:t>
                          </a:r>
                          <a:r>
                            <a:rPr lang="en-US" sz="1800" dirty="0"/>
                            <a:t> = 1; </a:t>
                          </a:r>
                          <a:br>
                            <a:rPr lang="ru-RU" sz="1800" dirty="0"/>
                          </a:br>
                          <a:r>
                            <a:rPr lang="en-US" sz="1800" dirty="0"/>
                            <a:t>y</a:t>
                          </a:r>
                          <a:r>
                            <a:rPr lang="en-US" sz="1800" baseline="-25000" dirty="0"/>
                            <a:t>0</a:t>
                          </a:r>
                          <a:r>
                            <a:rPr lang="en-US" sz="1800" dirty="0"/>
                            <a:t> =3.0307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7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1700" smtClean="0">
                                        <a:latin typeface="Cambria Math" panose="02040503050406030204" pitchFamily="18" charset="0"/>
                                      </a:rPr>
                                      <m:t>2∙</m:t>
                                    </m:r>
                                    <m:sSup>
                                      <m:sSupPr>
                                        <m:ctrlPr>
                                          <a:rPr lang="en-US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7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7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7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7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7194860"/>
                      </a:ext>
                    </a:extLst>
                  </a:tr>
                  <a:tr h="458181">
                    <a:tc>
                      <a:txBody>
                        <a:bodyPr/>
                        <a:lstStyle/>
                        <a:p>
                          <a:pPr marL="342900" indent="-342900">
                            <a:buFont typeface="+mj-lt"/>
                            <a:buAutoNum type="arabicPeriod" startAt="2"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ru-RU" sz="1800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func>
                                    <m:func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oMath>
                          </a14:m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[1; 2];</a:t>
                          </a:r>
                        </a:p>
                        <a:p>
                          <a:r>
                            <a:rPr lang="en-US" sz="1800" dirty="0"/>
                            <a:t>h = 0.2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x</a:t>
                          </a:r>
                          <a:r>
                            <a:rPr lang="en-US" sz="1800" baseline="-25000" dirty="0"/>
                            <a:t>0</a:t>
                          </a:r>
                          <a:r>
                            <a:rPr lang="en-US" sz="1800" dirty="0"/>
                            <a:t> = 1; </a:t>
                          </a:r>
                          <a:br>
                            <a:rPr lang="ru-RU" sz="1800" dirty="0"/>
                          </a:br>
                          <a:r>
                            <a:rPr lang="en-US" sz="1800" dirty="0"/>
                            <a:t>y</a:t>
                          </a:r>
                          <a:r>
                            <a:rPr lang="en-US" sz="1800" baseline="-25000" dirty="0"/>
                            <a:t>0</a:t>
                          </a:r>
                          <a:r>
                            <a:rPr lang="en-US" sz="1800" dirty="0"/>
                            <a:t> = e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type m:val="lin"/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1542046"/>
                      </a:ext>
                    </a:extLst>
                  </a:tr>
                  <a:tr h="458181">
                    <a:tc>
                      <a:txBody>
                        <a:bodyPr/>
                        <a:lstStyle/>
                        <a:p>
                          <a:pPr marL="342900" indent="-342900">
                            <a:buFont typeface="+mj-lt"/>
                            <a:buAutoNum type="arabicPeriod" startAt="3"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sz="18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2∙</m:t>
                                  </m:r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180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[0; 2];</a:t>
                          </a:r>
                        </a:p>
                        <a:p>
                          <a:r>
                            <a:rPr lang="en-US" sz="1800" dirty="0"/>
                            <a:t>h = 0.2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x</a:t>
                          </a:r>
                          <a:r>
                            <a:rPr lang="en-US" sz="1800" baseline="-25000" dirty="0"/>
                            <a:t>0</a:t>
                          </a:r>
                          <a:r>
                            <a:rPr lang="en-US" sz="1800" dirty="0"/>
                            <a:t> = 0; </a:t>
                          </a:r>
                          <a:br>
                            <a:rPr lang="ru-RU" sz="1800" dirty="0"/>
                          </a:br>
                          <a:r>
                            <a:rPr lang="en-US" sz="1800" dirty="0"/>
                            <a:t>y</a:t>
                          </a:r>
                          <a:r>
                            <a:rPr lang="en-US" sz="1800" baseline="-25000" dirty="0"/>
                            <a:t>0</a:t>
                          </a:r>
                          <a:r>
                            <a:rPr lang="en-US" sz="1800" dirty="0"/>
                            <a:t> = ln(2)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p>
                                              <m:sSupPr>
                                                <m:ctrlPr>
                                                  <a:rPr lang="en-US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sup>
                                        </m:sSup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5793517"/>
                      </a:ext>
                    </a:extLst>
                  </a:tr>
                  <a:tr h="458181">
                    <a:tc>
                      <a:txBody>
                        <a:bodyPr/>
                        <a:lstStyle/>
                        <a:p>
                          <a:pPr marL="342900" indent="-342900">
                            <a:buFont typeface="+mj-lt"/>
                            <a:buAutoNum type="arabicPeriod" startAt="4"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sz="18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num>
                                <m:den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3∙</m:t>
                                  </m:r>
                                  <m:sSup>
                                    <m:s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8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oMath>
                          </a14:m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[2; 3];</a:t>
                          </a:r>
                        </a:p>
                        <a:p>
                          <a:r>
                            <a:rPr lang="en-US" sz="1800" dirty="0"/>
                            <a:t>h = 0.2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x</a:t>
                          </a:r>
                          <a:r>
                            <a:rPr lang="en-US" sz="1800" baseline="-25000" dirty="0"/>
                            <a:t>0</a:t>
                          </a:r>
                          <a:r>
                            <a:rPr lang="en-US" sz="1800" dirty="0"/>
                            <a:t> = 2; </a:t>
                          </a:r>
                          <a:br>
                            <a:rPr lang="ru-RU" sz="1800" dirty="0"/>
                          </a:br>
                          <a:r>
                            <a:rPr lang="en-US" sz="1800" dirty="0"/>
                            <a:t>y</a:t>
                          </a:r>
                          <a:r>
                            <a:rPr lang="en-US" sz="1800" baseline="-25000" dirty="0"/>
                            <a:t>0</a:t>
                          </a:r>
                          <a:r>
                            <a:rPr lang="en-US" sz="1800" dirty="0"/>
                            <a:t> = 4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3.5∙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3∙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46905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52506F75-62A6-40DC-BCC8-FF5CB13F0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9181986"/>
                  </p:ext>
                </p:extLst>
              </p:nvPr>
            </p:nvGraphicFramePr>
            <p:xfrm>
              <a:off x="231666" y="2879333"/>
              <a:ext cx="8777484" cy="328237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3295241">
                      <a:extLst>
                        <a:ext uri="{9D8B030D-6E8A-4147-A177-3AD203B41FA5}">
                          <a16:colId xmlns:a16="http://schemas.microsoft.com/office/drawing/2014/main" val="2877078005"/>
                        </a:ext>
                      </a:extLst>
                    </a:gridCol>
                    <a:gridCol w="1643936">
                      <a:extLst>
                        <a:ext uri="{9D8B030D-6E8A-4147-A177-3AD203B41FA5}">
                          <a16:colId xmlns:a16="http://schemas.microsoft.com/office/drawing/2014/main" val="775138664"/>
                        </a:ext>
                      </a:extLst>
                    </a:gridCol>
                    <a:gridCol w="1643936">
                      <a:extLst>
                        <a:ext uri="{9D8B030D-6E8A-4147-A177-3AD203B41FA5}">
                          <a16:colId xmlns:a16="http://schemas.microsoft.com/office/drawing/2014/main" val="816323781"/>
                        </a:ext>
                      </a:extLst>
                    </a:gridCol>
                    <a:gridCol w="2194371">
                      <a:extLst>
                        <a:ext uri="{9D8B030D-6E8A-4147-A177-3AD203B41FA5}">
                          <a16:colId xmlns:a16="http://schemas.microsoft.com/office/drawing/2014/main" val="19521697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Дифференциальное уравнение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Отрезок, шаг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Начальные условия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Аналитическое решение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3603281"/>
                      </a:ext>
                    </a:extLst>
                  </a:tr>
                  <a:tr h="72205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70" t="-92437" r="-166543" b="-278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[1; 2]</a:t>
                          </a:r>
                          <a:r>
                            <a:rPr lang="ru-RU" sz="1800" dirty="0"/>
                            <a:t>; </a:t>
                          </a:r>
                          <a:br>
                            <a:rPr lang="ru-RU" sz="1800" dirty="0"/>
                          </a:br>
                          <a:r>
                            <a:rPr lang="en-US" sz="1800" dirty="0"/>
                            <a:t>h = 0.1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x</a:t>
                          </a:r>
                          <a:r>
                            <a:rPr lang="en-US" sz="1800" baseline="-25000" dirty="0"/>
                            <a:t>0</a:t>
                          </a:r>
                          <a:r>
                            <a:rPr lang="en-US" sz="1800" dirty="0"/>
                            <a:t> = 1; </a:t>
                          </a:r>
                          <a:br>
                            <a:rPr lang="ru-RU" sz="1800" dirty="0"/>
                          </a:br>
                          <a:r>
                            <a:rPr lang="en-US" sz="1800" dirty="0"/>
                            <a:t>y</a:t>
                          </a:r>
                          <a:r>
                            <a:rPr lang="en-US" sz="1800" baseline="-25000" dirty="0"/>
                            <a:t>0</a:t>
                          </a:r>
                          <a:r>
                            <a:rPr lang="en-US" sz="1800" dirty="0"/>
                            <a:t> =3.0307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0556" t="-92437" r="-556" b="-278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719486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70" t="-218095" r="-166543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[1; 2];</a:t>
                          </a:r>
                        </a:p>
                        <a:p>
                          <a:r>
                            <a:rPr lang="en-US" sz="1800" dirty="0"/>
                            <a:t>h = 0.2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x</a:t>
                          </a:r>
                          <a:r>
                            <a:rPr lang="en-US" sz="1800" baseline="-25000" dirty="0"/>
                            <a:t>0</a:t>
                          </a:r>
                          <a:r>
                            <a:rPr lang="en-US" sz="1800" dirty="0"/>
                            <a:t> = 1; </a:t>
                          </a:r>
                          <a:br>
                            <a:rPr lang="ru-RU" sz="1800" dirty="0"/>
                          </a:br>
                          <a:r>
                            <a:rPr lang="en-US" sz="1800" dirty="0"/>
                            <a:t>y</a:t>
                          </a:r>
                          <a:r>
                            <a:rPr lang="en-US" sz="1800" baseline="-25000" dirty="0"/>
                            <a:t>0</a:t>
                          </a:r>
                          <a:r>
                            <a:rPr lang="en-US" sz="1800" dirty="0"/>
                            <a:t> = e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0556" t="-218095" r="-556" b="-2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5420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70" t="-318095" r="-166543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[0; 2];</a:t>
                          </a:r>
                        </a:p>
                        <a:p>
                          <a:r>
                            <a:rPr lang="en-US" sz="1800" dirty="0"/>
                            <a:t>h = 0.2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x</a:t>
                          </a:r>
                          <a:r>
                            <a:rPr lang="en-US" sz="1800" baseline="-25000" dirty="0"/>
                            <a:t>0</a:t>
                          </a:r>
                          <a:r>
                            <a:rPr lang="en-US" sz="1800" dirty="0"/>
                            <a:t> = 0; </a:t>
                          </a:r>
                          <a:br>
                            <a:rPr lang="ru-RU" sz="1800" dirty="0"/>
                          </a:br>
                          <a:r>
                            <a:rPr lang="en-US" sz="1800" dirty="0"/>
                            <a:t>y</a:t>
                          </a:r>
                          <a:r>
                            <a:rPr lang="en-US" sz="1800" baseline="-25000" dirty="0"/>
                            <a:t>0</a:t>
                          </a:r>
                          <a:r>
                            <a:rPr lang="en-US" sz="1800" dirty="0"/>
                            <a:t> = ln(2)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0556" t="-318095" r="-556" b="-1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57935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70" t="-418095" r="-166543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[2; 3];</a:t>
                          </a:r>
                        </a:p>
                        <a:p>
                          <a:r>
                            <a:rPr lang="en-US" sz="1800" dirty="0"/>
                            <a:t>h = 0.2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x</a:t>
                          </a:r>
                          <a:r>
                            <a:rPr lang="en-US" sz="1800" baseline="-25000" dirty="0"/>
                            <a:t>0</a:t>
                          </a:r>
                          <a:r>
                            <a:rPr lang="en-US" sz="1800" dirty="0"/>
                            <a:t> = 2; </a:t>
                          </a:r>
                          <a:br>
                            <a:rPr lang="ru-RU" sz="1800" dirty="0"/>
                          </a:br>
                          <a:r>
                            <a:rPr lang="en-US" sz="1800" dirty="0"/>
                            <a:t>y</a:t>
                          </a:r>
                          <a:r>
                            <a:rPr lang="en-US" sz="1800" baseline="-25000" dirty="0"/>
                            <a:t>0</a:t>
                          </a:r>
                          <a:r>
                            <a:rPr lang="en-US" sz="1800" dirty="0"/>
                            <a:t> = 4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0556" t="-418095" r="-556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46905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70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Метод Эйлера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2</a:t>
            </a:fld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005647"/>
              </p:ext>
            </p:extLst>
          </p:nvPr>
        </p:nvGraphicFramePr>
        <p:xfrm>
          <a:off x="1480535" y="4944886"/>
          <a:ext cx="3331422" cy="1101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Equation" r:id="rId4" imgW="1650960" imgH="545760" progId="Equation.DSMT4">
                  <p:embed/>
                </p:oleObj>
              </mc:Choice>
              <mc:Fallback>
                <p:oleObj name="Equation" r:id="rId4" imgW="165096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0535" y="4944886"/>
                        <a:ext cx="3331422" cy="1101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0593" y="6088977"/>
            <a:ext cx="595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где </a:t>
            </a:r>
            <a:r>
              <a:rPr lang="en-US" b="1" i="1" dirty="0"/>
              <a:t>h</a:t>
            </a:r>
            <a:r>
              <a:rPr lang="en-US" dirty="0"/>
              <a:t> – </a:t>
            </a:r>
            <a:r>
              <a:rPr lang="ru-RU" dirty="0"/>
              <a:t>шаг вычисления; </a:t>
            </a:r>
          </a:p>
          <a:p>
            <a:r>
              <a:rPr lang="ru-RU" b="1" i="1" dirty="0"/>
              <a:t>      </a:t>
            </a:r>
            <a:r>
              <a:rPr lang="en-US" b="1" i="1" dirty="0"/>
              <a:t>f(x</a:t>
            </a:r>
            <a:r>
              <a:rPr lang="en-US" b="1" i="1" baseline="-25000" dirty="0"/>
              <a:t>i</a:t>
            </a:r>
            <a:r>
              <a:rPr lang="en-US" b="1" i="1" dirty="0"/>
              <a:t>,</a:t>
            </a:r>
            <a:r>
              <a:rPr lang="ru-RU" b="1" i="1" dirty="0"/>
              <a:t> </a:t>
            </a:r>
            <a:r>
              <a:rPr lang="en-US" b="1" i="1" dirty="0" err="1"/>
              <a:t>y</a:t>
            </a:r>
            <a:r>
              <a:rPr lang="en-US" b="1" i="1" baseline="-25000" dirty="0" err="1"/>
              <a:t>i</a:t>
            </a:r>
            <a:r>
              <a:rPr lang="en-US" b="1" i="1" dirty="0"/>
              <a:t>) </a:t>
            </a:r>
            <a:r>
              <a:rPr lang="en-US" dirty="0"/>
              <a:t>– </a:t>
            </a:r>
            <a:r>
              <a:rPr lang="ru-RU" dirty="0"/>
              <a:t>правая часть дифференциального уравнения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716" y="1458290"/>
            <a:ext cx="581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Пусть дано дифференциальное уравнение: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884439"/>
              </p:ext>
            </p:extLst>
          </p:nvPr>
        </p:nvGraphicFramePr>
        <p:xfrm>
          <a:off x="4001340" y="1905926"/>
          <a:ext cx="1866803" cy="872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Equation" r:id="rId6" imgW="977760" imgH="457200" progId="Equation.DSMT4">
                  <p:embed/>
                </p:oleObj>
              </mc:Choice>
              <mc:Fallback>
                <p:oleObj name="Equation" r:id="rId6" imgW="977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01340" y="1905926"/>
                        <a:ext cx="1866803" cy="872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85716" y="2857856"/>
            <a:ext cx="382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 начальным условием: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384984"/>
              </p:ext>
            </p:extLst>
          </p:nvPr>
        </p:nvGraphicFramePr>
        <p:xfrm>
          <a:off x="3719183" y="3319944"/>
          <a:ext cx="1705633" cy="676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Equation" r:id="rId8" imgW="799920" imgH="317160" progId="Equation.DSMT4">
                  <p:embed/>
                </p:oleObj>
              </mc:Choice>
              <mc:Fallback>
                <p:oleObj name="Equation" r:id="rId8" imgW="7999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19183" y="3319944"/>
                        <a:ext cx="1705633" cy="676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198593"/>
              </p:ext>
            </p:extLst>
          </p:nvPr>
        </p:nvGraphicFramePr>
        <p:xfrm>
          <a:off x="3817829" y="4206303"/>
          <a:ext cx="2233823" cy="52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Equation" r:id="rId10" imgW="965160" imgH="228600" progId="Equation.DSMT4">
                  <p:embed/>
                </p:oleObj>
              </mc:Choice>
              <mc:Fallback>
                <p:oleObj name="Equation" r:id="rId10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7829" y="4206303"/>
                        <a:ext cx="2233823" cy="529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85717" y="4596193"/>
            <a:ext cx="382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/>
              <a:t>Формула Эйлера: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A7A8A9D4-29C9-482F-A504-49B1C06AA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</p:spTree>
    <p:extLst>
      <p:ext uri="{BB962C8B-B14F-4D97-AF65-F5344CB8AC3E}">
        <p14:creationId xmlns:p14="http://schemas.microsoft.com/office/powerpoint/2010/main" val="357262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Пример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7" name="TextBox 6"/>
          <p:cNvSpPr txBox="1"/>
          <p:nvPr/>
        </p:nvSpPr>
        <p:spPr>
          <a:xfrm>
            <a:off x="686136" y="1489871"/>
            <a:ext cx="8457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Решить дифференциальное уравнение первого порядка: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716" y="3254438"/>
            <a:ext cx="8457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методом Эйлера на отрезке </a:t>
            </a:r>
            <a:r>
              <a:rPr lang="en-US" sz="2400" i="1" dirty="0"/>
              <a:t>[0; 1] </a:t>
            </a:r>
            <a:r>
              <a:rPr lang="ru-RU" sz="2400" dirty="0"/>
              <a:t>с шагом </a:t>
            </a:r>
            <a:r>
              <a:rPr lang="en-US" sz="2400" i="1" dirty="0"/>
              <a:t>h = 0,1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86136" y="3710580"/>
            <a:ext cx="8457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Начальные условия: </a:t>
            </a:r>
            <a:r>
              <a:rPr lang="en-US" sz="2400" i="1" dirty="0"/>
              <a:t>x</a:t>
            </a:r>
            <a:r>
              <a:rPr lang="en-US" sz="2400" i="1" baseline="-25000" dirty="0"/>
              <a:t>0</a:t>
            </a:r>
            <a:r>
              <a:rPr lang="en-US" sz="2400" i="1" dirty="0"/>
              <a:t> = 0</a:t>
            </a:r>
            <a:r>
              <a:rPr lang="en-US" sz="2400" dirty="0"/>
              <a:t>; </a:t>
            </a:r>
            <a:r>
              <a:rPr lang="en-US" sz="2400" i="1" dirty="0"/>
              <a:t>y</a:t>
            </a:r>
            <a:r>
              <a:rPr lang="en-US" sz="2400" i="1" baseline="-25000" dirty="0"/>
              <a:t>0</a:t>
            </a:r>
            <a:r>
              <a:rPr lang="en-US" sz="2400" i="1" dirty="0"/>
              <a:t> = 2,7183</a:t>
            </a:r>
            <a:r>
              <a:rPr lang="en-US" sz="2400" dirty="0"/>
              <a:t>.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AD46FA-8BB0-4C6F-9EE5-14808E2633AC}"/>
                  </a:ext>
                </a:extLst>
              </p:cNvPr>
              <p:cNvSpPr txBox="1"/>
              <p:nvPr/>
            </p:nvSpPr>
            <p:spPr>
              <a:xfrm>
                <a:off x="3885658" y="2178635"/>
                <a:ext cx="2201628" cy="931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AD46FA-8BB0-4C6F-9EE5-14808E263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658" y="2178635"/>
                <a:ext cx="2201628" cy="9315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06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Решение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4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B16C756-11AF-4483-B171-AB95BF198530}"/>
              </a:ext>
            </a:extLst>
          </p:cNvPr>
          <p:cNvSpPr/>
          <p:nvPr/>
        </p:nvSpPr>
        <p:spPr>
          <a:xfrm>
            <a:off x="293563" y="1344363"/>
            <a:ext cx="7160182" cy="5670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lab_12_example;</a:t>
            </a:r>
          </a:p>
          <a:p>
            <a:endParaRPr lang="ru-RU" sz="12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matrix = 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sz="125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2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f(x, y: </a:t>
            </a:r>
            <a:r>
              <a:rPr lang="en-US" sz="125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25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s-ES" sz="125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ES" sz="125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s-E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:= y / sqr(cos(x))</a:t>
            </a:r>
          </a:p>
          <a:p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2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50" dirty="0" err="1">
                <a:solidFill>
                  <a:srgbClr val="000000"/>
                </a:solidFill>
                <a:latin typeface="Courier New" panose="02070309020205020404" pitchFamily="49" charset="0"/>
              </a:rPr>
              <a:t>eyler_method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start_x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stop_x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, h, </a:t>
            </a:r>
            <a:r>
              <a:rPr lang="en-US" sz="12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start_y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5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): matrix;</a:t>
            </a:r>
          </a:p>
          <a:p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x, y: </a:t>
            </a:r>
            <a:r>
              <a:rPr lang="en-US" sz="125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  i: </a:t>
            </a:r>
            <a:r>
              <a:rPr lang="en-US" sz="125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5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Trunc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sz="12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stop_x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2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start_x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) / h)+</a:t>
            </a:r>
            <a:r>
              <a:rPr lang="en-US" sz="125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2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25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High(</a:t>
            </a:r>
            <a:r>
              <a:rPr lang="en-US" sz="125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5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2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125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  x := </a:t>
            </a:r>
            <a:r>
              <a:rPr lang="en-US" sz="12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start_x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  y := </a:t>
            </a:r>
            <a:r>
              <a:rPr lang="en-US" sz="12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start_y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2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25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High(</a:t>
            </a:r>
            <a:r>
              <a:rPr lang="en-US" sz="125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5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2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5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] := x;</a:t>
            </a:r>
          </a:p>
          <a:p>
            <a:r>
              <a:rPr lang="en-US" sz="1250" dirty="0">
                <a:solidFill>
                  <a:srgbClr val="0000FF"/>
                </a:solidFill>
                <a:latin typeface="Courier New" panose="02070309020205020404" pitchFamily="49" charset="0"/>
              </a:rPr>
              <a:t>      result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2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5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] := y;</a:t>
            </a:r>
          </a:p>
          <a:p>
            <a:r>
              <a:rPr lang="es-E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      y := y + h * f(x, y);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      x := x + h</a:t>
            </a:r>
          </a:p>
          <a:p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</a:rPr>
              <a:t>end;</a:t>
            </a:r>
            <a:endParaRPr lang="en-US" sz="125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4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Решение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5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C417D37-8E0D-4632-8A75-7545B2D70329}"/>
              </a:ext>
            </a:extLst>
          </p:cNvPr>
          <p:cNvSpPr/>
          <p:nvPr/>
        </p:nvSpPr>
        <p:spPr>
          <a:xfrm>
            <a:off x="416132" y="1486489"/>
            <a:ext cx="741630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print_results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(y: matrix);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High(y)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High(y[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s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write(y[i, j]: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print_results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eyler_method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2.7183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2267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Метод Рунге-Кутты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6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04281" y="6033185"/>
            <a:ext cx="5505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где </a:t>
            </a:r>
            <a:r>
              <a:rPr lang="en-US" b="1" i="1" dirty="0"/>
              <a:t>h</a:t>
            </a:r>
            <a:r>
              <a:rPr lang="en-US" dirty="0"/>
              <a:t> – </a:t>
            </a:r>
            <a:r>
              <a:rPr lang="ru-RU" dirty="0"/>
              <a:t>шаг вычисления; </a:t>
            </a:r>
          </a:p>
          <a:p>
            <a:r>
              <a:rPr lang="ru-RU" b="1" i="1" dirty="0"/>
              <a:t> </a:t>
            </a:r>
            <a:r>
              <a:rPr lang="en-US" b="1" i="1" dirty="0"/>
              <a:t>f(x</a:t>
            </a:r>
            <a:r>
              <a:rPr lang="en-US" b="1" i="1" baseline="-25000" dirty="0"/>
              <a:t>i</a:t>
            </a:r>
            <a:r>
              <a:rPr lang="en-US" b="1" i="1" dirty="0"/>
              <a:t>,</a:t>
            </a:r>
            <a:r>
              <a:rPr lang="ru-RU" b="1" i="1" dirty="0"/>
              <a:t> </a:t>
            </a:r>
            <a:r>
              <a:rPr lang="en-US" b="1" i="1" dirty="0" err="1"/>
              <a:t>y</a:t>
            </a:r>
            <a:r>
              <a:rPr lang="en-US" b="1" i="1" baseline="-25000" dirty="0" err="1"/>
              <a:t>i</a:t>
            </a:r>
            <a:r>
              <a:rPr lang="en-US" b="1" i="1" dirty="0"/>
              <a:t>) </a:t>
            </a:r>
            <a:r>
              <a:rPr lang="en-US" dirty="0"/>
              <a:t>– </a:t>
            </a:r>
            <a:r>
              <a:rPr lang="ru-RU" dirty="0"/>
              <a:t>правая часть дифференциального уравнения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2EC3937C-6389-495E-B914-01DC30830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" y="1486489"/>
            <a:ext cx="41571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730196-2258-40D8-827A-91D9BB07455E}"/>
              </a:ext>
            </a:extLst>
          </p:cNvPr>
          <p:cNvSpPr txBox="1"/>
          <p:nvPr/>
        </p:nvSpPr>
        <p:spPr>
          <a:xfrm>
            <a:off x="416133" y="1389069"/>
            <a:ext cx="382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Пусть дано дифференциальное уравнение:</a:t>
            </a:r>
          </a:p>
        </p:txBody>
      </p:sp>
      <p:graphicFrame>
        <p:nvGraphicFramePr>
          <p:cNvPr id="24" name="Объект 23">
            <a:extLst>
              <a:ext uri="{FF2B5EF4-FFF2-40B4-BE49-F238E27FC236}">
                <a16:creationId xmlns:a16="http://schemas.microsoft.com/office/drawing/2014/main" id="{57EADF00-0554-47DB-A24B-C5BD0263A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777134"/>
              </p:ext>
            </p:extLst>
          </p:nvPr>
        </p:nvGraphicFramePr>
        <p:xfrm>
          <a:off x="1393308" y="2012521"/>
          <a:ext cx="1866803" cy="872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4" imgW="977760" imgH="457200" progId="Equation.DSMT4">
                  <p:embed/>
                </p:oleObj>
              </mc:Choice>
              <mc:Fallback>
                <p:oleObj name="Equation" r:id="rId4" imgW="977760" imgH="457200" progId="Equation.DSMT4">
                  <p:embed/>
                  <p:pic>
                    <p:nvPicPr>
                      <p:cNvPr id="9" name="Объект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3308" y="2012521"/>
                        <a:ext cx="1866803" cy="872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26142AF-7568-4BCE-8E50-8283D16B9826}"/>
              </a:ext>
            </a:extLst>
          </p:cNvPr>
          <p:cNvSpPr txBox="1"/>
          <p:nvPr/>
        </p:nvSpPr>
        <p:spPr>
          <a:xfrm>
            <a:off x="416133" y="3061592"/>
            <a:ext cx="373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 начальным условием:</a:t>
            </a:r>
          </a:p>
        </p:txBody>
      </p:sp>
      <p:graphicFrame>
        <p:nvGraphicFramePr>
          <p:cNvPr id="27" name="Объект 26">
            <a:extLst>
              <a:ext uri="{FF2B5EF4-FFF2-40B4-BE49-F238E27FC236}">
                <a16:creationId xmlns:a16="http://schemas.microsoft.com/office/drawing/2014/main" id="{B1FAEDCE-9609-436F-B640-571CF1D338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463412"/>
              </p:ext>
            </p:extLst>
          </p:nvPr>
        </p:nvGraphicFramePr>
        <p:xfrm>
          <a:off x="1473892" y="3473627"/>
          <a:ext cx="1705633" cy="676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6" imgW="799920" imgH="317160" progId="Equation.DSMT4">
                  <p:embed/>
                </p:oleObj>
              </mc:Choice>
              <mc:Fallback>
                <p:oleObj name="Equation" r:id="rId6" imgW="799920" imgH="317160" progId="Equation.DSMT4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3892" y="3473627"/>
                        <a:ext cx="1705633" cy="676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>
            <a:extLst>
              <a:ext uri="{FF2B5EF4-FFF2-40B4-BE49-F238E27FC236}">
                <a16:creationId xmlns:a16="http://schemas.microsoft.com/office/drawing/2014/main" id="{4CD413CB-2BE7-4F48-933F-78E1DD9C3C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889416"/>
              </p:ext>
            </p:extLst>
          </p:nvPr>
        </p:nvGraphicFramePr>
        <p:xfrm>
          <a:off x="1209798" y="4369646"/>
          <a:ext cx="2233823" cy="52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8" imgW="965160" imgH="228600" progId="Equation.DSMT4">
                  <p:embed/>
                </p:oleObj>
              </mc:Choice>
              <mc:Fallback>
                <p:oleObj name="Equation" r:id="rId8" imgW="965160" imgH="228600" progId="Equation.DSMT4">
                  <p:embed/>
                  <p:pic>
                    <p:nvPicPr>
                      <p:cNvPr id="11" name="Объект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09798" y="4369646"/>
                        <a:ext cx="2233823" cy="529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7A9830F-B046-4A07-BA95-881084D6C6A0}"/>
              </a:ext>
            </a:extLst>
          </p:cNvPr>
          <p:cNvSpPr txBox="1"/>
          <p:nvPr/>
        </p:nvSpPr>
        <p:spPr>
          <a:xfrm>
            <a:off x="4572000" y="1410053"/>
            <a:ext cx="382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/>
              <a:t>Формула Рунге-Кутты: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008332-7820-4546-82B9-29DEF312C7BB}"/>
                  </a:ext>
                </a:extLst>
              </p:cNvPr>
              <p:cNvSpPr txBox="1"/>
              <p:nvPr/>
            </p:nvSpPr>
            <p:spPr>
              <a:xfrm>
                <a:off x="4425428" y="1955665"/>
                <a:ext cx="4690579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+2∙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+2∙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008332-7820-4546-82B9-29DEF312C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428" y="1955665"/>
                <a:ext cx="4690579" cy="9825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87951B-476B-4BC2-8D71-E2321A9179A1}"/>
                  </a:ext>
                </a:extLst>
              </p:cNvPr>
              <p:cNvSpPr txBox="1"/>
              <p:nvPr/>
            </p:nvSpPr>
            <p:spPr>
              <a:xfrm>
                <a:off x="4443900" y="3123757"/>
                <a:ext cx="15647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𝑦𝑖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87951B-476B-4BC2-8D71-E2321A917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00" y="3123757"/>
                <a:ext cx="1564724" cy="307777"/>
              </a:xfrm>
              <a:prstGeom prst="rect">
                <a:avLst/>
              </a:prstGeom>
              <a:blipFill>
                <a:blip r:embed="rId11"/>
                <a:stretch>
                  <a:fillRect l="-1946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0800A24-2F4F-4DF7-8186-C72FCE5E9FC5}"/>
                  </a:ext>
                </a:extLst>
              </p:cNvPr>
              <p:cNvSpPr txBox="1"/>
              <p:nvPr/>
            </p:nvSpPr>
            <p:spPr>
              <a:xfrm>
                <a:off x="4425523" y="3548490"/>
                <a:ext cx="3060838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0800A24-2F4F-4DF7-8186-C72FCE5E9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523" y="3548490"/>
                <a:ext cx="3060838" cy="6915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7450A1-E4B8-4FB1-86D5-065406651C9A}"/>
                  </a:ext>
                </a:extLst>
              </p:cNvPr>
              <p:cNvSpPr txBox="1"/>
              <p:nvPr/>
            </p:nvSpPr>
            <p:spPr>
              <a:xfrm>
                <a:off x="4425428" y="5325422"/>
                <a:ext cx="2899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7450A1-E4B8-4FB1-86D5-065406651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428" y="5325422"/>
                <a:ext cx="2899833" cy="307777"/>
              </a:xfrm>
              <a:prstGeom prst="rect">
                <a:avLst/>
              </a:prstGeom>
              <a:blipFill>
                <a:blip r:embed="rId13"/>
                <a:stretch>
                  <a:fillRect l="-1681" b="-3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6FC49-CE1F-45AE-96C1-501E7B320EE0}"/>
                  </a:ext>
                </a:extLst>
              </p:cNvPr>
              <p:cNvSpPr txBox="1"/>
              <p:nvPr/>
            </p:nvSpPr>
            <p:spPr>
              <a:xfrm>
                <a:off x="4443900" y="4438321"/>
                <a:ext cx="3129318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6FC49-CE1F-45AE-96C1-501E7B320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00" y="4438321"/>
                <a:ext cx="3129318" cy="6915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78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1571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Решение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7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97ED699-4681-490F-AAA1-A2C94ED86020}"/>
              </a:ext>
            </a:extLst>
          </p:cNvPr>
          <p:cNvSpPr/>
          <p:nvPr/>
        </p:nvSpPr>
        <p:spPr>
          <a:xfrm>
            <a:off x="416133" y="1199451"/>
            <a:ext cx="7858984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lab_12_example;</a:t>
            </a:r>
          </a:p>
          <a:p>
            <a:endParaRPr lang="ru-R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matrix =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f(x, y: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s-E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E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:= y / sqr(cos(x))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runge_kutt_method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start_x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stop_x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h,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start_y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): matrix;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x, y: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k1, k2, k3, k4: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i: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Trunc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stop_x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start_x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 / h)+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High(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x :=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start_x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y :=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start_y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High(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 := x;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 := y;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k1 := f(x, y);</a:t>
            </a:r>
          </a:p>
          <a:p>
            <a:r>
              <a:rPr lang="pt-B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k2 := f(x + h / </a:t>
            </a:r>
            <a:r>
              <a:rPr lang="pt-BR" sz="11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pt-B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y + h / </a:t>
            </a:r>
            <a:r>
              <a:rPr lang="pt-BR" sz="11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pt-B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* k1);</a:t>
            </a:r>
          </a:p>
          <a:p>
            <a:r>
              <a:rPr lang="pt-B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k3 := f(x + h / </a:t>
            </a:r>
            <a:r>
              <a:rPr lang="pt-BR" sz="11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pt-B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y + h / </a:t>
            </a:r>
            <a:r>
              <a:rPr lang="pt-BR" sz="11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pt-B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* k2);</a:t>
            </a:r>
          </a:p>
          <a:p>
            <a:r>
              <a:rPr lang="pt-B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k4 := f(x + h, y + h * k3);</a:t>
            </a:r>
          </a:p>
          <a:p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y := y + h / </a:t>
            </a:r>
            <a:r>
              <a:rPr lang="es-E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6 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* (k1 + </a:t>
            </a:r>
            <a:r>
              <a:rPr lang="es-E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* k2 + </a:t>
            </a:r>
            <a:r>
              <a:rPr lang="es-E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* k3 + k4);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x := x + h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3523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1571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Решение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8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BA53D1C-A3B6-4DB6-801D-DF527D7549DC}"/>
              </a:ext>
            </a:extLst>
          </p:cNvPr>
          <p:cNvSpPr/>
          <p:nvPr/>
        </p:nvSpPr>
        <p:spPr>
          <a:xfrm>
            <a:off x="416133" y="1486489"/>
            <a:ext cx="749019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print_results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(y: matrix);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High(y)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High(y[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s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write(y[i, j]: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nb-NO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nb-NO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print_results(runge_kutt_method(</a:t>
            </a:r>
            <a:r>
              <a:rPr lang="nb-NO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nb-NO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nb-NO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nb-NO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nb-NO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0.1</a:t>
            </a:r>
            <a:r>
              <a:rPr lang="nb-NO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nb-NO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2.7183</a:t>
            </a:r>
            <a:r>
              <a:rPr lang="nb-NO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6466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1" y="1486489"/>
            <a:ext cx="147362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Аналитическое решение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50A7E-E8CB-4D45-87D2-95B4CFA7F579}"/>
              </a:ext>
            </a:extLst>
          </p:cNvPr>
          <p:cNvSpPr txBox="1"/>
          <p:nvPr/>
        </p:nvSpPr>
        <p:spPr>
          <a:xfrm>
            <a:off x="428514" y="1486489"/>
            <a:ext cx="272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Аналитическое решение: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5AC896-1E4E-4643-9FF1-CB5367372386}"/>
                  </a:ext>
                </a:extLst>
              </p:cNvPr>
              <p:cNvSpPr txBox="1"/>
              <p:nvPr/>
            </p:nvSpPr>
            <p:spPr>
              <a:xfrm>
                <a:off x="3469732" y="1444787"/>
                <a:ext cx="26312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5AC896-1E4E-4643-9FF1-CB536737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732" y="1444787"/>
                <a:ext cx="2631298" cy="369332"/>
              </a:xfrm>
              <a:prstGeom prst="rect">
                <a:avLst/>
              </a:prstGeom>
              <a:blipFill>
                <a:blip r:embed="rId3"/>
                <a:stretch>
                  <a:fillRect l="-2315" b="-29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Диаграмма 18">
            <a:extLst>
              <a:ext uri="{FF2B5EF4-FFF2-40B4-BE49-F238E27FC236}">
                <a16:creationId xmlns:a16="http://schemas.microsoft.com/office/drawing/2014/main" id="{C197472A-9337-46A2-BDFE-C56DDC90A2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662813"/>
              </p:ext>
            </p:extLst>
          </p:nvPr>
        </p:nvGraphicFramePr>
        <p:xfrm>
          <a:off x="146991" y="2115066"/>
          <a:ext cx="4579722" cy="4633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Диаграмма 19">
            <a:extLst>
              <a:ext uri="{FF2B5EF4-FFF2-40B4-BE49-F238E27FC236}">
                <a16:creationId xmlns:a16="http://schemas.microsoft.com/office/drawing/2014/main" id="{A3F871FA-5752-4AE4-A10D-759723564D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4102647"/>
              </p:ext>
            </p:extLst>
          </p:nvPr>
        </p:nvGraphicFramePr>
        <p:xfrm>
          <a:off x="4498109" y="1884673"/>
          <a:ext cx="4498900" cy="489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672636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3087</TotalTime>
  <Words>940</Words>
  <Application>Microsoft Office PowerPoint</Application>
  <PresentationFormat>Экран (4:3)</PresentationFormat>
  <Paragraphs>174</Paragraphs>
  <Slides>10</Slides>
  <Notes>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Тема Office</vt:lpstr>
      <vt:lpstr>Equation</vt:lpstr>
      <vt:lpstr>Презентация PowerPoint</vt:lpstr>
      <vt:lpstr>Метод Эйлера</vt:lpstr>
      <vt:lpstr>Пример</vt:lpstr>
      <vt:lpstr>Решение</vt:lpstr>
      <vt:lpstr>Решение</vt:lpstr>
      <vt:lpstr>Метод Рунге-Кутты</vt:lpstr>
      <vt:lpstr>Решение</vt:lpstr>
      <vt:lpstr>Решение</vt:lpstr>
      <vt:lpstr>Аналитическое решение</vt:lpstr>
      <vt:lpstr>Задание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</cp:lastModifiedBy>
  <cp:revision>237</cp:revision>
  <dcterms:created xsi:type="dcterms:W3CDTF">2017-09-20T17:57:17Z</dcterms:created>
  <dcterms:modified xsi:type="dcterms:W3CDTF">2020-05-09T09:43:49Z</dcterms:modified>
</cp:coreProperties>
</file>