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73" r:id="rId3"/>
    <p:sldId id="282" r:id="rId4"/>
    <p:sldId id="280" r:id="rId5"/>
    <p:sldId id="272" r:id="rId6"/>
    <p:sldId id="271" r:id="rId7"/>
    <p:sldId id="274" r:id="rId8"/>
    <p:sldId id="275" r:id="rId9"/>
    <p:sldId id="281" r:id="rId10"/>
    <p:sldId id="276" r:id="rId11"/>
    <p:sldId id="277" r:id="rId12"/>
    <p:sldId id="278" r:id="rId13"/>
    <p:sldId id="279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746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60DF9-DE47-4E4A-B265-34572ADD54FA}" type="datetimeFigureOut">
              <a:rPr lang="ru-RU" smtClean="0"/>
              <a:t>21.03.2020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FF603-CA05-4924-9C56-552E22540D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11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0874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667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144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3646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3646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3646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3646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36463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7771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5147-043A-4B0D-87E8-D7683060DE87}" type="datetime1">
              <a:rPr lang="ru-RU" smtClean="0"/>
              <a:t>21.03.2020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272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1EF44-ED26-43E0-BA3A-D9DEE8A63013}" type="datetime1">
              <a:rPr lang="ru-RU" smtClean="0"/>
              <a:t>21.03.2020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908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20EB-6145-4D68-ABFE-B4C93F0A68CC}" type="datetime1">
              <a:rPr lang="ru-RU" smtClean="0"/>
              <a:t>21.03.2020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3704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FC6FE-F15A-46A7-8A22-8F05E9027412}" type="datetime1">
              <a:rPr lang="ru-RU" smtClean="0"/>
              <a:t>21.03.2020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03013" y="6356351"/>
            <a:ext cx="2057400" cy="365125"/>
          </a:xfrm>
        </p:spPr>
        <p:txBody>
          <a:bodyPr/>
          <a:lstStyle>
            <a:lvl1pPr>
              <a:defRPr b="1" i="1">
                <a:solidFill>
                  <a:schemeClr val="tx1"/>
                </a:solidFill>
              </a:defRPr>
            </a:lvl1pPr>
          </a:lstStyle>
          <a:p>
            <a:fld id="{3042A082-C380-4D25-9381-A9C593C1702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6054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828BE-4D9E-48CA-A3CE-8899A6EE9C42}" type="datetime1">
              <a:rPr lang="ru-RU" smtClean="0"/>
              <a:t>21.03.2020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879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80A6-BEB7-4A57-B257-1C77AC2D22BE}" type="datetime1">
              <a:rPr lang="ru-RU" smtClean="0"/>
              <a:t>21.03.2020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0909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FE4B-3362-4A16-9422-9B9869F3D300}" type="datetime1">
              <a:rPr lang="ru-RU" smtClean="0"/>
              <a:t>21.03.2020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926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9F88-6F7E-4542-9CF1-B5871133C13B}" type="datetime1">
              <a:rPr lang="ru-RU" smtClean="0"/>
              <a:t>21.03.2020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9350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901B3-E0AA-4832-A619-A1DD3A267C28}" type="datetime1">
              <a:rPr lang="ru-RU" smtClean="0"/>
              <a:t>21.03.2020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979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01ED4-C4CE-42B7-A79E-972CCAA488CB}" type="datetime1">
              <a:rPr lang="ru-RU" smtClean="0"/>
              <a:t>21.03.2020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1252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F623-2FEB-48C0-B44D-6550A9DB8F24}" type="datetime1">
              <a:rPr lang="ru-RU" smtClean="0"/>
              <a:t>21.03.2020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6350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12151-9994-4648-89BE-23843A06C76F}" type="datetime1">
              <a:rPr lang="ru-RU" smtClean="0"/>
              <a:t>21.03.2020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821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6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1" descr="C:\Users\lubamark\Documents\_дизайн\_Шаблоны презентаций\ТПУ_Карта стилизованная_CMYK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46294" b="50024"/>
          <a:stretch>
            <a:fillRect/>
          </a:stretch>
        </p:blipFill>
        <p:spPr bwMode="auto">
          <a:xfrm>
            <a:off x="5099829" y="287221"/>
            <a:ext cx="4043752" cy="1997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13"/>
          <p:cNvSpPr>
            <a:spLocks noChangeArrowheads="1"/>
          </p:cNvSpPr>
          <p:nvPr/>
        </p:nvSpPr>
        <p:spPr bwMode="auto">
          <a:xfrm>
            <a:off x="3542796" y="6056810"/>
            <a:ext cx="2058409" cy="801192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1746" b="1" dirty="0">
                <a:solidFill>
                  <a:schemeClr val="bg1"/>
                </a:solidFill>
              </a:rPr>
              <a:t>2020</a:t>
            </a:r>
          </a:p>
        </p:txBody>
      </p:sp>
      <p:sp>
        <p:nvSpPr>
          <p:cNvPr id="2052" name="Rectangle 12"/>
          <p:cNvSpPr>
            <a:spLocks noChangeArrowheads="1"/>
          </p:cNvSpPr>
          <p:nvPr/>
        </p:nvSpPr>
        <p:spPr bwMode="auto">
          <a:xfrm>
            <a:off x="420" y="2285163"/>
            <a:ext cx="9143161" cy="2262485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 dirty="0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1257636" y="4824790"/>
            <a:ext cx="6590936" cy="88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5" tIns="45712" rIns="91425" bIns="45712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sz="2063" b="1" dirty="0">
                <a:solidFill>
                  <a:schemeClr val="bg2">
                    <a:lumMod val="75000"/>
                  </a:schemeClr>
                </a:solidFill>
              </a:rPr>
              <a:t>доцент ОХИ ИШПР ТПУ, к.т.н.</a:t>
            </a:r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sz="2063" b="1" dirty="0">
                <a:solidFill>
                  <a:schemeClr val="bg2">
                    <a:lumMod val="75000"/>
                  </a:schemeClr>
                </a:solidFill>
              </a:rPr>
              <a:t>Чузлов Вячеслав Алексеевич</a:t>
            </a: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685717" y="2285163"/>
            <a:ext cx="7694464" cy="2262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5" tIns="45712" rIns="91425" bIns="45712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200000"/>
              </a:lnSpc>
              <a:spcBef>
                <a:spcPct val="20000"/>
              </a:spcBef>
            </a:pPr>
            <a:r>
              <a:rPr lang="ru-RU" altLang="ru-RU" sz="2539" cap="all" dirty="0">
                <a:solidFill>
                  <a:schemeClr val="bg1"/>
                </a:solidFill>
                <a:latin typeface="Calibri" panose="020F0502020204030204" pitchFamily="34" charset="0"/>
              </a:rPr>
              <a:t>Лабораторная работа №</a:t>
            </a:r>
            <a:r>
              <a:rPr lang="en-US" altLang="ru-RU" sz="2539" cap="all" dirty="0">
                <a:solidFill>
                  <a:schemeClr val="bg1"/>
                </a:solidFill>
                <a:latin typeface="Calibri" panose="020F0502020204030204" pitchFamily="34" charset="0"/>
              </a:rPr>
              <a:t>7</a:t>
            </a:r>
            <a:endParaRPr lang="ru-RU" altLang="ru-RU" sz="2539" cap="all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 eaLnBrk="1" hangingPunct="1">
              <a:lnSpc>
                <a:spcPct val="200000"/>
              </a:lnSpc>
              <a:spcBef>
                <a:spcPct val="20000"/>
              </a:spcBef>
            </a:pPr>
            <a:r>
              <a:rPr lang="ru-RU" altLang="ru-RU" sz="2063" b="1" cap="all" dirty="0">
                <a:solidFill>
                  <a:schemeClr val="bg1"/>
                </a:solidFill>
                <a:latin typeface="Calibri" panose="020F0502020204030204" pitchFamily="34" charset="0"/>
              </a:rPr>
              <a:t>Составление программ с использованием </a:t>
            </a:r>
            <a:br>
              <a:rPr lang="ru-RU" altLang="ru-RU" sz="2063" b="1" cap="all" dirty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ru-RU" altLang="ru-RU" sz="2063" b="1" cap="all" dirty="0">
                <a:solidFill>
                  <a:schemeClr val="bg1"/>
                </a:solidFill>
                <a:latin typeface="Calibri" panose="020F0502020204030204" pitchFamily="34" charset="0"/>
              </a:rPr>
              <a:t>процедур и функций </a:t>
            </a:r>
          </a:p>
        </p:txBody>
      </p:sp>
      <p:grpSp>
        <p:nvGrpSpPr>
          <p:cNvPr id="2055" name="Группа 8"/>
          <p:cNvGrpSpPr>
            <a:grpSpLocks/>
          </p:cNvGrpSpPr>
          <p:nvPr/>
        </p:nvGrpSpPr>
        <p:grpSpPr bwMode="auto">
          <a:xfrm>
            <a:off x="1098910" y="959920"/>
            <a:ext cx="3746454" cy="874256"/>
            <a:chOff x="543276" y="545242"/>
            <a:chExt cx="1816737" cy="422585"/>
          </a:xfrm>
        </p:grpSpPr>
        <p:sp>
          <p:nvSpPr>
            <p:cNvPr id="14" name="Freeform 37"/>
            <p:cNvSpPr>
              <a:spLocks noEditPoints="1"/>
            </p:cNvSpPr>
            <p:nvPr/>
          </p:nvSpPr>
          <p:spPr bwMode="auto">
            <a:xfrm>
              <a:off x="1038084" y="565945"/>
              <a:ext cx="1321929" cy="401882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 dirty="0">
                <a:latin typeface="Arial" charset="0"/>
              </a:endParaRPr>
            </a:p>
          </p:txBody>
        </p:sp>
        <p:grpSp>
          <p:nvGrpSpPr>
            <p:cNvPr id="2057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6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20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 dirty="0">
                  <a:latin typeface="Arial" charset="0"/>
                </a:endParaRPr>
              </a:p>
            </p:txBody>
          </p:sp>
          <p:sp>
            <p:nvSpPr>
              <p:cNvPr id="2059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0643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10</a:t>
            </a:fld>
            <a:endParaRPr lang="ru-RU"/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4114716" y="390519"/>
            <a:ext cx="4845697" cy="623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Задание 1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5715" y="1871096"/>
            <a:ext cx="82746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360363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>
                <a:latin typeface="Arial" pitchFamily="34" charset="0"/>
              </a:rPr>
              <a:t>Составить программу для вычисления данного выражения. Возведение в степень оформить в виде подпрограммы-функции, вычисление </a:t>
            </a:r>
            <a:r>
              <a:rPr lang="en-US" altLang="ru-RU" sz="2400" b="1" i="1" dirty="0">
                <a:latin typeface="Arial" pitchFamily="34" charset="0"/>
              </a:rPr>
              <a:t>y</a:t>
            </a:r>
            <a:r>
              <a:rPr lang="en-US" altLang="ru-RU" sz="2400" dirty="0">
                <a:latin typeface="Arial" pitchFamily="34" charset="0"/>
              </a:rPr>
              <a:t> </a:t>
            </a:r>
            <a:r>
              <a:rPr lang="ru-RU" altLang="ru-RU" sz="2400" dirty="0">
                <a:latin typeface="Arial" pitchFamily="34" charset="0"/>
              </a:rPr>
              <a:t>в виде подпрограммы-процедуры: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0474669"/>
              </p:ext>
            </p:extLst>
          </p:nvPr>
        </p:nvGraphicFramePr>
        <p:xfrm>
          <a:off x="2098603" y="3669862"/>
          <a:ext cx="5448922" cy="1004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9" name="Equation" r:id="rId4" imgW="1790640" imgH="330120" progId="Equation.DSMT4">
                  <p:embed/>
                </p:oleObj>
              </mc:Choice>
              <mc:Fallback>
                <p:oleObj name="Equation" r:id="rId4" imgW="179064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98603" y="3669862"/>
                        <a:ext cx="5448922" cy="1004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A504591-74D6-4DC5-BCB5-258DE13EE3A8}"/>
              </a:ext>
            </a:extLst>
          </p:cNvPr>
          <p:cNvSpPr txBox="1"/>
          <p:nvPr/>
        </p:nvSpPr>
        <p:spPr>
          <a:xfrm>
            <a:off x="685715" y="4674627"/>
            <a:ext cx="1181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 = 10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546125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11</a:t>
            </a:fld>
            <a:endParaRPr lang="ru-RU"/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4114716" y="407762"/>
            <a:ext cx="4845697" cy="623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Задание 2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5715" y="1871096"/>
            <a:ext cx="8274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360363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>
                <a:latin typeface="Arial" pitchFamily="34" charset="0"/>
              </a:rPr>
              <a:t>Описать вычисление </a:t>
            </a:r>
            <a:r>
              <a:rPr lang="en-US" altLang="ru-RU" sz="2400" b="1" i="1" dirty="0">
                <a:latin typeface="Arial" pitchFamily="34" charset="0"/>
              </a:rPr>
              <a:t>f(x)</a:t>
            </a:r>
            <a:r>
              <a:rPr lang="ru-RU" altLang="ru-RU" sz="2400" dirty="0">
                <a:latin typeface="Arial" pitchFamily="34" charset="0"/>
              </a:rPr>
              <a:t> по формуле: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7834705"/>
              </p:ext>
            </p:extLst>
          </p:nvPr>
        </p:nvGraphicFramePr>
        <p:xfrm>
          <a:off x="1738421" y="2587729"/>
          <a:ext cx="5638312" cy="20085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2" name="Equation" r:id="rId4" imgW="2209680" imgH="787320" progId="Equation.DSMT4">
                  <p:embed/>
                </p:oleObj>
              </mc:Choice>
              <mc:Fallback>
                <p:oleObj name="Equation" r:id="rId4" imgW="2209680" imgH="787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38421" y="2587729"/>
                        <a:ext cx="5638312" cy="20085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85717" y="4687548"/>
            <a:ext cx="8274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</a:pPr>
            <a:r>
              <a:rPr lang="ru-RU" altLang="ru-RU" sz="2400" dirty="0">
                <a:latin typeface="Arial" pitchFamily="34" charset="0"/>
              </a:rPr>
              <a:t>используя подпрограмму-функцию;</a:t>
            </a:r>
          </a:p>
          <a:p>
            <a:pPr marL="457200" lvl="0" indent="-4572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</a:pPr>
            <a:r>
              <a:rPr lang="ru-RU" altLang="ru-RU" sz="2400" dirty="0">
                <a:latin typeface="Arial" pitchFamily="34" charset="0"/>
              </a:rPr>
              <a:t>используя подпрограмму-процедуру;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400" b="1" i="1" dirty="0">
                <a:latin typeface="Arial" pitchFamily="34" charset="0"/>
              </a:rPr>
              <a:t>x</a:t>
            </a:r>
            <a:r>
              <a:rPr lang="en-US" altLang="ru-RU" sz="2400" dirty="0">
                <a:latin typeface="Arial" pitchFamily="34" charset="0"/>
              </a:rPr>
              <a:t> </a:t>
            </a:r>
            <a:r>
              <a:rPr lang="ru-RU" altLang="ru-RU" sz="2400" dirty="0">
                <a:latin typeface="Arial" pitchFamily="34" charset="0"/>
              </a:rPr>
              <a:t>изменяется в интервале от -3 до 3 с шагом 1. </a:t>
            </a:r>
          </a:p>
        </p:txBody>
      </p:sp>
    </p:spTree>
    <p:extLst>
      <p:ext uri="{BB962C8B-B14F-4D97-AF65-F5344CB8AC3E}">
        <p14:creationId xmlns:p14="http://schemas.microsoft.com/office/powerpoint/2010/main" val="577408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12</a:t>
            </a:fld>
            <a:endParaRPr lang="ru-RU"/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4114716" y="390519"/>
            <a:ext cx="4845697" cy="623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Задание 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5716" y="1242100"/>
            <a:ext cx="82008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360363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>
                <a:latin typeface="Arial" pitchFamily="34" charset="0"/>
              </a:rPr>
              <a:t>Составить программу для вычисления данного выражения. Вычисление нестандартных функций оформить в виде подпрограммы-функции, вычисление </a:t>
            </a:r>
            <a:r>
              <a:rPr lang="en-US" altLang="ru-RU" sz="2400" b="1" i="1" dirty="0">
                <a:latin typeface="Arial" pitchFamily="34" charset="0"/>
              </a:rPr>
              <a:t>y</a:t>
            </a:r>
            <a:r>
              <a:rPr lang="ru-RU" altLang="ru-RU" sz="2400" dirty="0">
                <a:latin typeface="Arial" pitchFamily="34" charset="0"/>
              </a:rPr>
              <a:t> оформить в виде процедуры</a:t>
            </a:r>
            <a:r>
              <a:rPr lang="en-US" altLang="ru-RU" sz="2400" dirty="0">
                <a:latin typeface="Arial" pitchFamily="34" charset="0"/>
              </a:rPr>
              <a:t> (</a:t>
            </a:r>
            <a:r>
              <a:rPr lang="en-US" altLang="ru-RU" sz="2400" i="1" dirty="0">
                <a:latin typeface="Arial" pitchFamily="34" charset="0"/>
              </a:rPr>
              <a:t>z </a:t>
            </a:r>
            <a:r>
              <a:rPr lang="ru-RU" altLang="ru-RU" sz="2400" i="1" dirty="0">
                <a:latin typeface="Arial" pitchFamily="34" charset="0"/>
              </a:rPr>
              <a:t>и </a:t>
            </a:r>
            <a:r>
              <a:rPr lang="en-US" altLang="ru-RU" sz="2400" i="1" dirty="0">
                <a:latin typeface="Arial" pitchFamily="34" charset="0"/>
              </a:rPr>
              <a:t>a </a:t>
            </a:r>
            <a:r>
              <a:rPr lang="ru-RU" altLang="ru-RU" sz="2400" i="1" dirty="0">
                <a:latin typeface="Arial" pitchFamily="34" charset="0"/>
              </a:rPr>
              <a:t>нужно объявить как локальные переменные процедуры</a:t>
            </a:r>
            <a:r>
              <a:rPr lang="en-US" altLang="ru-RU" sz="2400" dirty="0">
                <a:latin typeface="Arial" pitchFamily="34" charset="0"/>
              </a:rPr>
              <a:t>)</a:t>
            </a:r>
            <a:r>
              <a:rPr lang="ru-RU" altLang="ru-RU" sz="2400" dirty="0">
                <a:latin typeface="Arial" pitchFamily="34" charset="0"/>
              </a:rPr>
              <a:t>.</a:t>
            </a: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1614030"/>
              </p:ext>
            </p:extLst>
          </p:nvPr>
        </p:nvGraphicFramePr>
        <p:xfrm>
          <a:off x="2789801" y="3364738"/>
          <a:ext cx="4113212" cy="299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3" name="Equation" r:id="rId4" imgW="1777680" imgH="1295280" progId="Equation.DSMT4">
                  <p:embed/>
                </p:oleObj>
              </mc:Choice>
              <mc:Fallback>
                <p:oleObj name="Equation" r:id="rId4" imgW="1777680" imgH="1295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89801" y="3364738"/>
                        <a:ext cx="4113212" cy="299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4867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13</a:t>
            </a:fld>
            <a:endParaRPr lang="ru-RU"/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4114716" y="355247"/>
            <a:ext cx="4845697" cy="623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Задание </a:t>
            </a:r>
            <a:r>
              <a:rPr lang="en-US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4</a:t>
            </a:r>
            <a:endParaRPr lang="ru-RU" altLang="ru-RU" sz="2857" b="1" dirty="0">
              <a:solidFill>
                <a:srgbClr val="80BF44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5716" y="1403362"/>
            <a:ext cx="82008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360363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>
                <a:latin typeface="Arial" pitchFamily="34" charset="0"/>
              </a:rPr>
              <a:t>Составить программу для вычисления </a:t>
            </a:r>
            <a:r>
              <a:rPr lang="en-US" altLang="ru-RU" sz="2400" b="1" i="1" dirty="0">
                <a:latin typeface="Arial" pitchFamily="34" charset="0"/>
              </a:rPr>
              <a:t>Z</a:t>
            </a:r>
            <a:r>
              <a:rPr lang="ru-RU" altLang="ru-RU" sz="2400" dirty="0">
                <a:latin typeface="Arial" pitchFamily="34" charset="0"/>
              </a:rPr>
              <a:t>. Вычисление </a:t>
            </a:r>
            <a:r>
              <a:rPr lang="en-US" altLang="ru-RU" sz="2400" b="1" i="1" dirty="0">
                <a:latin typeface="Arial" pitchFamily="34" charset="0"/>
              </a:rPr>
              <a:t>f(a)</a:t>
            </a:r>
            <a:r>
              <a:rPr lang="en-US" altLang="ru-RU" sz="2400" dirty="0">
                <a:latin typeface="Arial" pitchFamily="34" charset="0"/>
              </a:rPr>
              <a:t> </a:t>
            </a:r>
            <a:r>
              <a:rPr lang="ru-RU" altLang="ru-RU" sz="2400" dirty="0">
                <a:latin typeface="Arial" pitchFamily="34" charset="0"/>
              </a:rPr>
              <a:t>и возведение в степень оформить в виде подпрограмм-функций, вычисление </a:t>
            </a:r>
            <a:r>
              <a:rPr lang="en-US" altLang="ru-RU" sz="2400" b="1" i="1" dirty="0">
                <a:latin typeface="Arial" pitchFamily="34" charset="0"/>
              </a:rPr>
              <a:t>Z</a:t>
            </a:r>
            <a:r>
              <a:rPr lang="en-US" altLang="ru-RU" sz="2400" dirty="0">
                <a:latin typeface="Arial" pitchFamily="34" charset="0"/>
              </a:rPr>
              <a:t> </a:t>
            </a:r>
            <a:r>
              <a:rPr lang="ru-RU" altLang="ru-RU" sz="2400" dirty="0">
                <a:latin typeface="Arial" pitchFamily="34" charset="0"/>
              </a:rPr>
              <a:t>оформить в виде процедуры.</a:t>
            </a: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2435681"/>
              </p:ext>
            </p:extLst>
          </p:nvPr>
        </p:nvGraphicFramePr>
        <p:xfrm>
          <a:off x="3276600" y="2973388"/>
          <a:ext cx="3351213" cy="340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2" name="Equation" r:id="rId4" imgW="2145960" imgH="2184120" progId="Equation.DSMT4">
                  <p:embed/>
                </p:oleObj>
              </mc:Choice>
              <mc:Fallback>
                <p:oleObj name="Equation" r:id="rId4" imgW="2145960" imgH="2184120" progId="Equation.DSMT4">
                  <p:embed/>
                  <p:pic>
                    <p:nvPicPr>
                      <p:cNvPr id="6" name="Объект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76600" y="2973388"/>
                        <a:ext cx="3351213" cy="3408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7147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2</a:t>
            </a:fld>
            <a:endParaRPr lang="ru-RU"/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3903888" y="417583"/>
            <a:ext cx="5181004" cy="623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Подпрограммы в </a:t>
            </a:r>
            <a:r>
              <a:rPr lang="en-US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Pascal</a:t>
            </a:r>
            <a:endParaRPr lang="ru-RU" altLang="ru-RU" sz="2857" b="1" dirty="0">
              <a:solidFill>
                <a:srgbClr val="80BF44"/>
              </a:solidFill>
              <a:latin typeface="Calibri" panose="020F050202020403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85716" y="1466907"/>
            <a:ext cx="83991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Подпрограмма</a:t>
            </a:r>
            <a:r>
              <a:rPr lang="ru-RU" dirty="0"/>
              <a:t> — это фрагмент кода, который имеет свое имя и создается в случае необходимости выполнять этот код несколько раз.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85716" y="2269904"/>
            <a:ext cx="82746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i="1" dirty="0"/>
              <a:t>Использование подпрограмм обусловлено несколькими причинами, среди которых: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85715" y="2894321"/>
            <a:ext cx="82746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7550" indent="-358775" algn="just">
              <a:buFont typeface="+mj-lt"/>
              <a:buAutoNum type="arabicPeriod"/>
            </a:pPr>
            <a:r>
              <a:rPr lang="ru-RU" dirty="0"/>
              <a:t>Улучшение структуры программы, что облегчает ее понимание.</a:t>
            </a:r>
          </a:p>
          <a:p>
            <a:pPr marL="717550" indent="-358775" algn="just">
              <a:buFont typeface="+mj-lt"/>
              <a:buAutoNum type="arabicPeriod"/>
            </a:pPr>
            <a:r>
              <a:rPr lang="ru-RU" dirty="0"/>
              <a:t>Отсутствие необходимости повторять в программе многие фрагменты.</a:t>
            </a:r>
          </a:p>
          <a:p>
            <a:pPr marL="717550" indent="-358775" algn="just">
              <a:buFont typeface="+mj-lt"/>
              <a:buAutoNum type="arabicPeriod"/>
            </a:pPr>
            <a:r>
              <a:rPr lang="ru-RU" dirty="0"/>
              <a:t>Избавление от многих ошибок, которые можно допустить при написании кода программы.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685715" y="4094650"/>
            <a:ext cx="82746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i="1" dirty="0"/>
              <a:t>Виды подпрограмм:</a:t>
            </a:r>
          </a:p>
        </p:txBody>
      </p:sp>
      <p:sp>
        <p:nvSpPr>
          <p:cNvPr id="23" name="Прямоугольник 22"/>
          <p:cNvSpPr/>
          <p:nvPr/>
        </p:nvSpPr>
        <p:spPr>
          <a:xfrm>
            <a:off x="685714" y="4494114"/>
            <a:ext cx="82746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7550" indent="-358775" algn="just">
              <a:buFont typeface="+mj-lt"/>
              <a:buAutoNum type="arabicPeriod"/>
            </a:pPr>
            <a:r>
              <a:rPr lang="ru-RU" dirty="0"/>
              <a:t>Функции</a:t>
            </a:r>
          </a:p>
          <a:p>
            <a:pPr marL="717550" indent="-358775" algn="just">
              <a:buFont typeface="+mj-lt"/>
              <a:buAutoNum type="arabicPeriod"/>
            </a:pPr>
            <a:r>
              <a:rPr lang="ru-RU" dirty="0"/>
              <a:t>Процедуры</a:t>
            </a:r>
          </a:p>
        </p:txBody>
      </p:sp>
    </p:spTree>
    <p:extLst>
      <p:ext uri="{BB962C8B-B14F-4D97-AF65-F5344CB8AC3E}">
        <p14:creationId xmlns:p14="http://schemas.microsoft.com/office/powerpoint/2010/main" val="315930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3</a:t>
            </a:fld>
            <a:endParaRPr lang="ru-RU"/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3903888" y="417583"/>
            <a:ext cx="5181004" cy="623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Формат описания функций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85716" y="1494589"/>
            <a:ext cx="839917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Program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LB_02;</a:t>
            </a:r>
          </a:p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latin typeface="Courier New" panose="02070309020205020404" pitchFamily="49" charset="0"/>
              </a:rPr>
              <a:t>// описание глобальных параметров</a:t>
            </a:r>
          </a:p>
          <a:p>
            <a:endParaRPr lang="ru-RU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function</a:t>
            </a:r>
            <a:r>
              <a:rPr lang="ru-RU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&lt;имя функции&gt;(список формальных параметров): тип результата;</a:t>
            </a:r>
          </a:p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latin typeface="Courier New" panose="02070309020205020404" pitchFamily="49" charset="0"/>
              </a:rPr>
              <a:t>//  описание локальных переменных 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ru-RU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latin typeface="Courier New" panose="02070309020205020404" pitchFamily="49" charset="0"/>
              </a:rPr>
              <a:t>//  исполняемая часть функции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ru-RU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latin typeface="Courier New" panose="02070309020205020404" pitchFamily="49" charset="0"/>
              </a:rPr>
              <a:t>// операторы основной программы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9947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4</a:t>
            </a:fld>
            <a:endParaRPr lang="ru-RU"/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3903888" y="417583"/>
            <a:ext cx="5181004" cy="623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Формат описания процедур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85716" y="1494589"/>
            <a:ext cx="839917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Program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LB_0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7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latin typeface="Courier New" panose="02070309020205020404" pitchFamily="49" charset="0"/>
              </a:rPr>
              <a:t>// описание глобальных параметров</a:t>
            </a:r>
          </a:p>
          <a:p>
            <a:endParaRPr lang="ru-RU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procedure</a:t>
            </a:r>
            <a:r>
              <a:rPr lang="ru-RU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&lt;имя процедуры&gt;(список формальных параметров);</a:t>
            </a:r>
          </a:p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latin typeface="Courier New" panose="02070309020205020404" pitchFamily="49" charset="0"/>
              </a:rPr>
              <a:t>//  описание локальных переменных 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ru-RU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latin typeface="Courier New" panose="02070309020205020404" pitchFamily="49" charset="0"/>
              </a:rPr>
              <a:t>//  исполняемая часть процедуры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ru-RU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ru-RU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latin typeface="Courier New" panose="02070309020205020404" pitchFamily="49" charset="0"/>
              </a:rPr>
              <a:t>// операторы основной программы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2596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5</a:t>
            </a:fld>
            <a:endParaRPr lang="ru-RU"/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4032075" y="294354"/>
            <a:ext cx="4845698" cy="7676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Пример 1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5716" y="1486254"/>
            <a:ext cx="8200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360363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>
                <a:latin typeface="Arial" pitchFamily="34" charset="0"/>
              </a:rPr>
              <a:t>Составить программу для вычисления данного выражения. Вычисление нестандартных функций оформить в виде подпрограммы-функции.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360624"/>
              </p:ext>
            </p:extLst>
          </p:nvPr>
        </p:nvGraphicFramePr>
        <p:xfrm>
          <a:off x="2175438" y="3104581"/>
          <a:ext cx="5756275" cy="120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3" name="Equation" r:id="rId4" imgW="2311200" imgH="482400" progId="Equation.DSMT4">
                  <p:embed/>
                </p:oleObj>
              </mc:Choice>
              <mc:Fallback>
                <p:oleObj name="Equation" r:id="rId4" imgW="231120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75438" y="3104581"/>
                        <a:ext cx="5756275" cy="1201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2623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415713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6</a:t>
            </a:fld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5274241" y="313888"/>
            <a:ext cx="2339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/>
              <a:t>Код программы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992352" y="849002"/>
                <a:ext cx="4903650" cy="7021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𝑙𝑔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2,5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1+2∙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rad>
                            </m:e>
                          </m:d>
                        </m:sup>
                      </m:sSup>
                    </m:oMath>
                  </m:oMathPara>
                </a14:m>
                <a:endParaRPr lang="ru-RU" sz="20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352" y="849002"/>
                <a:ext cx="4903650" cy="7021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E72078E-E6CE-46B9-B02C-4DDADA700C84}"/>
              </a:ext>
            </a:extLst>
          </p:cNvPr>
          <p:cNvSpPr/>
          <p:nvPr/>
        </p:nvSpPr>
        <p:spPr>
          <a:xfrm>
            <a:off x="416133" y="1492763"/>
            <a:ext cx="8727447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program 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lb_7_ex_1;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x, a, k: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function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pow(x, n: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pt-B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pt-B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result 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:= exp(ln(x) * n)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function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lg(x: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sv-S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sv-SE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result </a:t>
            </a:r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:= ln(x) / ln(</a:t>
            </a:r>
            <a:r>
              <a:rPr lang="sv-SE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10</a:t>
            </a:r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read(a, x);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k := lg(a * pow(x,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2.5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/ (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3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+ x)) +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2e3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* pow(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+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2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* x,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- sqrt(a));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writeln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(k: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8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4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endParaRPr lang="ru-RU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AE8232-12D8-4F69-9D01-76893AD30FB4}"/>
              </a:ext>
            </a:extLst>
          </p:cNvPr>
          <p:cNvSpPr txBox="1"/>
          <p:nvPr/>
        </p:nvSpPr>
        <p:spPr>
          <a:xfrm>
            <a:off x="4572000" y="1766963"/>
            <a:ext cx="26775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Нестандартные функции: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x</a:t>
            </a:r>
            <a:r>
              <a:rPr lang="en-US" baseline="30000" dirty="0" err="1"/>
              <a:t>n</a:t>
            </a:r>
            <a:endParaRPr lang="en-US" baseline="30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lg(x)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AA7244-2ADC-4C6F-B6B9-D14E3E6342D2}"/>
              </a:ext>
            </a:extLst>
          </p:cNvPr>
          <p:cNvSpPr txBox="1"/>
          <p:nvPr/>
        </p:nvSpPr>
        <p:spPr>
          <a:xfrm>
            <a:off x="4572000" y="2818366"/>
            <a:ext cx="43884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i="1" dirty="0">
                <a:solidFill>
                  <a:schemeClr val="accent2"/>
                </a:solidFill>
              </a:rPr>
              <a:t>Аргументами функции могут быть переменные, выражения или другие функции.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AD1CB9-D622-4C7C-A0DB-F81087B2C796}"/>
              </a:ext>
            </a:extLst>
          </p:cNvPr>
          <p:cNvSpPr txBox="1"/>
          <p:nvPr/>
        </p:nvSpPr>
        <p:spPr>
          <a:xfrm>
            <a:off x="4571999" y="3774212"/>
            <a:ext cx="43884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00FF"/>
                </a:solidFill>
                <a:latin typeface="Courier New" panose="02070309020205020404" pitchFamily="49" charset="0"/>
              </a:rPr>
              <a:t>result </a:t>
            </a:r>
            <a:r>
              <a:rPr lang="pt-BR" dirty="0"/>
              <a:t>–</a:t>
            </a:r>
            <a:r>
              <a:rPr lang="pt-BR" dirty="0">
                <a:solidFill>
                  <a:srgbClr val="0000FF"/>
                </a:solidFill>
              </a:rPr>
              <a:t> </a:t>
            </a:r>
            <a:r>
              <a:rPr lang="ru-RU" dirty="0"/>
              <a:t>встроенная переменная для хранения значения результата, возвращаемого функцией.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2731509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7</a:t>
            </a:fld>
            <a:endParaRPr lang="ru-RU"/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4114716" y="355246"/>
            <a:ext cx="4845697" cy="706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Пример 2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5715" y="1527844"/>
            <a:ext cx="8274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360363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>
                <a:latin typeface="Arial" pitchFamily="34" charset="0"/>
              </a:rPr>
              <a:t>Описать вычисление переменной</a:t>
            </a:r>
            <a:r>
              <a:rPr lang="ru-RU" altLang="ru-RU" sz="2400" i="1" dirty="0">
                <a:latin typeface="Arial" pitchFamily="34" charset="0"/>
              </a:rPr>
              <a:t> </a:t>
            </a:r>
            <a:r>
              <a:rPr lang="en-US" altLang="ru-RU" sz="2400" b="1" i="1" dirty="0">
                <a:latin typeface="Arial" pitchFamily="34" charset="0"/>
              </a:rPr>
              <a:t>y</a:t>
            </a:r>
            <a:r>
              <a:rPr lang="en-US" altLang="ru-RU" sz="2400" dirty="0">
                <a:latin typeface="Arial" pitchFamily="34" charset="0"/>
              </a:rPr>
              <a:t> </a:t>
            </a:r>
            <a:r>
              <a:rPr lang="ru-RU" altLang="ru-RU" sz="2400" dirty="0">
                <a:latin typeface="Arial" pitchFamily="34" charset="0"/>
              </a:rPr>
              <a:t>по формуле:</a:t>
            </a: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135674"/>
              </p:ext>
            </p:extLst>
          </p:nvPr>
        </p:nvGraphicFramePr>
        <p:xfrm>
          <a:off x="2820371" y="2625428"/>
          <a:ext cx="3482977" cy="1071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8" name="Equation" r:id="rId4" imgW="1650960" imgH="507960" progId="Equation.DSMT4">
                  <p:embed/>
                </p:oleObj>
              </mc:Choice>
              <mc:Fallback>
                <p:oleObj name="Equation" r:id="rId4" imgW="165096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20371" y="2625428"/>
                        <a:ext cx="3482977" cy="1071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85717" y="3931072"/>
            <a:ext cx="82746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</a:pPr>
            <a:r>
              <a:rPr lang="ru-RU" altLang="ru-RU" sz="2400" dirty="0">
                <a:latin typeface="Arial" pitchFamily="34" charset="0"/>
              </a:rPr>
              <a:t>в виде функции;</a:t>
            </a:r>
          </a:p>
          <a:p>
            <a:pPr marL="457200" lvl="0" indent="-4572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</a:pPr>
            <a:r>
              <a:rPr lang="ru-RU" altLang="ru-RU" sz="2400" dirty="0">
                <a:latin typeface="Arial" pitchFamily="34" charset="0"/>
              </a:rPr>
              <a:t>в виде процедуры;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sz="2400" dirty="0">
              <a:latin typeface="Arial" pitchFamily="34" charset="0"/>
            </a:endParaRPr>
          </a:p>
          <a:p>
            <a:pPr lvl="0" indent="358775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400" b="1" i="1" dirty="0">
                <a:latin typeface="Arial" pitchFamily="34" charset="0"/>
              </a:rPr>
              <a:t>x</a:t>
            </a:r>
            <a:r>
              <a:rPr lang="en-US" altLang="ru-RU" sz="2400" dirty="0">
                <a:latin typeface="Arial" pitchFamily="34" charset="0"/>
              </a:rPr>
              <a:t> </a:t>
            </a:r>
            <a:r>
              <a:rPr lang="ru-RU" altLang="ru-RU" sz="2400" dirty="0">
                <a:latin typeface="Arial" pitchFamily="34" charset="0"/>
              </a:rPr>
              <a:t>изменяется в интервале от 1,5 до 3,5 с шагом 0,5. </a:t>
            </a:r>
          </a:p>
        </p:txBody>
      </p:sp>
    </p:spTree>
    <p:extLst>
      <p:ext uri="{BB962C8B-B14F-4D97-AF65-F5344CB8AC3E}">
        <p14:creationId xmlns:p14="http://schemas.microsoft.com/office/powerpoint/2010/main" val="2922133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8</a:t>
            </a:fld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3590871" y="313888"/>
            <a:ext cx="5369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Код программы</a:t>
            </a:r>
            <a:r>
              <a:rPr lang="en-US" sz="2400" b="1" dirty="0"/>
              <a:t> </a:t>
            </a:r>
            <a:r>
              <a:rPr lang="ru-RU" sz="2400" b="1" dirty="0"/>
              <a:t>с использованием подпрограммы-функции</a:t>
            </a:r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4903485"/>
              </p:ext>
            </p:extLst>
          </p:nvPr>
        </p:nvGraphicFramePr>
        <p:xfrm>
          <a:off x="4975309" y="1614488"/>
          <a:ext cx="3482975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4" name="Equation" r:id="rId3" imgW="1650960" imgH="507960" progId="Equation.DSMT4">
                  <p:embed/>
                </p:oleObj>
              </mc:Choice>
              <mc:Fallback>
                <p:oleObj name="Equation" r:id="rId3" imgW="1650960" imgH="507960" progId="Equation.DSMT4">
                  <p:embed/>
                  <p:pic>
                    <p:nvPicPr>
                      <p:cNvPr id="0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5309" y="1614488"/>
                        <a:ext cx="3482975" cy="1071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5D0028F-0351-4EB1-992E-650CDD4A6228}"/>
              </a:ext>
            </a:extLst>
          </p:cNvPr>
          <p:cNvSpPr/>
          <p:nvPr/>
        </p:nvSpPr>
        <p:spPr>
          <a:xfrm>
            <a:off x="770234" y="1455672"/>
            <a:ext cx="4572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program 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lb_7_ex_2;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x, y: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function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f(x: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if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x &lt;=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3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then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result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sqr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(x) +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</a:p>
          <a:p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else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result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sqr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(x) + ln(x)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x 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1.5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repeat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y := f(x);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writeln(x:</a:t>
            </a:r>
            <a:r>
              <a:rPr lang="es-E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4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lang="es-E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y:</a:t>
            </a:r>
            <a:r>
              <a:rPr lang="es-E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8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lang="es-E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2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x := x +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0.5</a:t>
            </a:r>
          </a:p>
          <a:p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until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x &gt;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3.5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662719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9</a:t>
            </a:fld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3590871" y="313888"/>
            <a:ext cx="5369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Код программы</a:t>
            </a:r>
            <a:r>
              <a:rPr lang="en-US" sz="2400" b="1" dirty="0"/>
              <a:t> </a:t>
            </a:r>
            <a:r>
              <a:rPr lang="ru-RU" sz="2400" b="1" dirty="0"/>
              <a:t>с использованием подпрограммы-процедуры</a:t>
            </a:r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6073528"/>
              </p:ext>
            </p:extLst>
          </p:nvPr>
        </p:nvGraphicFramePr>
        <p:xfrm>
          <a:off x="4572000" y="1144885"/>
          <a:ext cx="3482975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3" name="Equation" r:id="rId3" imgW="1650960" imgH="507960" progId="Equation.DSMT4">
                  <p:embed/>
                </p:oleObj>
              </mc:Choice>
              <mc:Fallback>
                <p:oleObj name="Equation" r:id="rId3" imgW="1650960" imgH="507960" progId="Equation.DSMT4">
                  <p:embed/>
                  <p:pic>
                    <p:nvPicPr>
                      <p:cNvPr id="11" name="Объект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144885"/>
                        <a:ext cx="3482975" cy="1071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D7D456C-6A21-4747-ADDF-463F69A22B11}"/>
              </a:ext>
            </a:extLst>
          </p:cNvPr>
          <p:cNvSpPr/>
          <p:nvPr/>
        </p:nvSpPr>
        <p:spPr>
          <a:xfrm>
            <a:off x="770234" y="1486489"/>
            <a:ext cx="4572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program 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lb_7_ex_2;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x, y: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procedure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f(x: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y: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if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x &lt;=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3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then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y :=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sqr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(x) +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</a:p>
          <a:p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else</a:t>
            </a:r>
          </a:p>
          <a:p>
            <a:r>
              <a:rPr lang="es-E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y := sqr(x) + ln(x)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x 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1.5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repeat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f(x, y);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writeln(x:</a:t>
            </a:r>
            <a:r>
              <a:rPr lang="es-E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4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lang="es-E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y:</a:t>
            </a:r>
            <a:r>
              <a:rPr lang="es-E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8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lang="es-E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2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x := x +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0.5</a:t>
            </a:r>
          </a:p>
          <a:p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until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x &gt;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3.5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endParaRPr lang="ru-RU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1A82F2-CFCF-4B78-AA86-BC67399E3632}"/>
              </a:ext>
            </a:extLst>
          </p:cNvPr>
          <p:cNvSpPr txBox="1"/>
          <p:nvPr/>
        </p:nvSpPr>
        <p:spPr>
          <a:xfrm>
            <a:off x="4572000" y="2319457"/>
            <a:ext cx="43884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Процедуры не имеют встроенной переменной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en-US" dirty="0"/>
              <a:t>.</a:t>
            </a:r>
            <a:r>
              <a:rPr lang="ru-RU" dirty="0"/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Перед выходными параметрами процедуры необходимо указывать служебное слово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  <a:r>
              <a:rPr lang="ru-RU" dirty="0">
                <a:solidFill>
                  <a:srgbClr val="000000"/>
                </a:solidFill>
              </a:rPr>
              <a:t>, иначе значения этих параметров не будут переданы в основную программу.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</a:rPr>
              <a:t>Обращение к процедуре происходит по ее имени с указанием фактически передаваемых в нее параметров</a:t>
            </a:r>
            <a:r>
              <a:rPr lang="en-US" dirty="0">
                <a:solidFill>
                  <a:srgbClr val="000000"/>
                </a:solidFill>
              </a:rPr>
              <a:t> (</a:t>
            </a:r>
            <a:r>
              <a:rPr lang="ru-RU" dirty="0">
                <a:solidFill>
                  <a:srgbClr val="000000"/>
                </a:solidFill>
              </a:rPr>
              <a:t>порядок перечисления параметров должен соответствовать описанию</a:t>
            </a:r>
            <a:r>
              <a:rPr lang="en-US" dirty="0">
                <a:solidFill>
                  <a:srgbClr val="000000"/>
                </a:solidFill>
              </a:rPr>
              <a:t>)</a:t>
            </a:r>
            <a:r>
              <a:rPr lang="ru-RU" dirty="0">
                <a:solidFill>
                  <a:srgbClr val="000000"/>
                </a:solidFill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72713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2290</TotalTime>
  <Words>775</Words>
  <Application>Microsoft Office PowerPoint</Application>
  <PresentationFormat>Экран (4:3)</PresentationFormat>
  <Paragraphs>156</Paragraphs>
  <Slides>13</Slides>
  <Notes>9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Courier New</vt:lpstr>
      <vt:lpstr>Тема Office</vt:lpstr>
      <vt:lpstr>Equation</vt:lpstr>
      <vt:lpstr>MathType 6.0 Equation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Vjacheslav</dc:creator>
  <cp:lastModifiedBy>Vyacheslav</cp:lastModifiedBy>
  <cp:revision>221</cp:revision>
  <dcterms:created xsi:type="dcterms:W3CDTF">2017-09-20T17:57:17Z</dcterms:created>
  <dcterms:modified xsi:type="dcterms:W3CDTF">2020-03-21T12:48:29Z</dcterms:modified>
</cp:coreProperties>
</file>