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5" r:id="rId4"/>
    <p:sldId id="276" r:id="rId5"/>
    <p:sldId id="277" r:id="rId6"/>
    <p:sldId id="280" r:id="rId7"/>
    <p:sldId id="295" r:id="rId8"/>
    <p:sldId id="296" r:id="rId9"/>
    <p:sldId id="297" r:id="rId10"/>
    <p:sldId id="278" r:id="rId11"/>
    <p:sldId id="299" r:id="rId12"/>
    <p:sldId id="300" r:id="rId13"/>
    <p:sldId id="30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9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3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8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7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720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1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55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6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3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3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4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11.02.2020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11.02.2020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11.02.2020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11.02.2020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11.02.2020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11.02.2020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BCA1B26-AE6F-486C-A3C0-1DE207FE7DC9}"/>
              </a:ext>
            </a:extLst>
          </p:cNvPr>
          <p:cNvSpPr/>
          <p:nvPr/>
        </p:nvSpPr>
        <p:spPr>
          <a:xfrm>
            <a:off x="408205" y="3055972"/>
            <a:ext cx="8735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comp_count: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08205" y="1243521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потоков смешения: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787901-D574-4DB7-B19D-632B9B2283C8}"/>
              </a:ext>
            </a:extLst>
          </p:cNvPr>
          <p:cNvSpPr txBox="1"/>
          <p:nvPr/>
        </p:nvSpPr>
        <p:spPr>
          <a:xfrm>
            <a:off x="416133" y="1671790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6EF3BD77-61AB-4766-80DB-4A9A9AB0EA58}"/>
              </a:ext>
            </a:extLst>
          </p:cNvPr>
          <p:cNvSpPr/>
          <p:nvPr/>
        </p:nvSpPr>
        <p:spPr>
          <a:xfrm>
            <a:off x="424060" y="1996408"/>
            <a:ext cx="537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50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18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смеси: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8109C88-21A5-44D7-9C7E-69979094C001}"/>
              </a:ext>
            </a:extLst>
          </p:cNvPr>
          <p:cNvSpPr/>
          <p:nvPr/>
        </p:nvSpPr>
        <p:spPr>
          <a:xfrm>
            <a:off x="416133" y="2095579"/>
            <a:ext cx="8544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24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775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поиска потока, ОЧ которого максимально близко к заданному ОЧ: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99478DA-9597-4ED2-B4F3-ED9FA99FDDF8}"/>
              </a:ext>
            </a:extLst>
          </p:cNvPr>
          <p:cNvSpPr/>
          <p:nvPr/>
        </p:nvSpPr>
        <p:spPr>
          <a:xfrm>
            <a:off x="293563" y="2198502"/>
            <a:ext cx="8666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d: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 := 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d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sv-SE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d := abs(flows_RON[i] - treb_RON);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7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нормировки состава смеси: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6133" y="2014082"/>
            <a:ext cx="85256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</a:rPr>
              <a:t>function</a:t>
            </a:r>
            <a:r>
              <a:rPr lang="en-US" dirty="0">
                <a:latin typeface="Courier New"/>
              </a:rPr>
              <a:t> normalization(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>
                <a:latin typeface="Courier New"/>
              </a:rPr>
              <a:t>:</a:t>
            </a:r>
            <a:r>
              <a:rPr lang="ru-RU" dirty="0"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latin typeface="Courier New"/>
              </a:rPr>
              <a:t>; </a:t>
            </a:r>
            <a:endParaRPr lang="ru-RU" dirty="0">
              <a:latin typeface="Courier New"/>
            </a:endParaRPr>
          </a:p>
          <a:p>
            <a:r>
              <a:rPr lang="ru-RU" dirty="0">
                <a:latin typeface="Courier New"/>
              </a:rPr>
              <a:t>  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):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b="1" dirty="0" err="1">
                <a:latin typeface="Courier New"/>
              </a:rPr>
              <a:t>var</a:t>
            </a:r>
            <a:endParaRPr lang="en-US" b="1" dirty="0">
              <a:latin typeface="Courier New"/>
            </a:endParaRPr>
          </a:p>
          <a:p>
            <a:r>
              <a:rPr lang="en-US" dirty="0">
                <a:latin typeface="Courier New"/>
              </a:rPr>
              <a:t>  i: integer;</a:t>
            </a:r>
          </a:p>
          <a:p>
            <a:r>
              <a:rPr lang="en-US" dirty="0">
                <a:latin typeface="Courier New"/>
              </a:rPr>
              <a:t>  s: double;</a:t>
            </a:r>
          </a:p>
          <a:p>
            <a:r>
              <a:rPr lang="en-US" b="1" dirty="0">
                <a:latin typeface="Courier New"/>
              </a:rPr>
              <a:t>begin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dirty="0" err="1">
                <a:latin typeface="Courier New"/>
              </a:rPr>
              <a:t>SetLength</a:t>
            </a:r>
            <a:r>
              <a:rPr lang="en-US" dirty="0">
                <a:latin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, 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>
                <a:latin typeface="Courier New"/>
              </a:rPr>
              <a:t>);</a:t>
            </a:r>
          </a:p>
          <a:p>
            <a:r>
              <a:rPr lang="en-US" dirty="0">
                <a:latin typeface="Courier New"/>
              </a:rPr>
              <a:t>  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s := s +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[i] :=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 / s;</a:t>
            </a:r>
          </a:p>
          <a:p>
            <a:r>
              <a:rPr lang="en-US" b="1" dirty="0">
                <a:latin typeface="Courier New"/>
              </a:rPr>
              <a:t>end</a:t>
            </a:r>
            <a:r>
              <a:rPr lang="en-US" dirty="0">
                <a:latin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484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374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расчета состава ОЧ смеси: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69C8922-8B79-4BA1-BA38-37A22612C634}"/>
              </a:ext>
            </a:extLst>
          </p:cNvPr>
          <p:cNvSpPr/>
          <p:nvPr/>
        </p:nvSpPr>
        <p:spPr>
          <a:xfrm>
            <a:off x="146991" y="1433033"/>
            <a:ext cx="89599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n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&gt; eps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-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4255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738E4C2-B52E-4C6E-AD93-BDC4B99B420A}"/>
              </a:ext>
            </a:extLst>
          </p:cNvPr>
          <p:cNvSpPr/>
          <p:nvPr/>
        </p:nvSpPr>
        <p:spPr>
          <a:xfrm>
            <a:off x="183587" y="1655005"/>
            <a:ext cx="89599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+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normalization(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&gt;=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1e5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'Выполнено 100 000 итераций, но решение не было найдено!'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8B0000"/>
                </a:solidFill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n := n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&lt;= eps;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386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26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«Основная» процедура: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6C1B01-586C-4B7B-AEE2-2E7BE81FF044}"/>
              </a:ext>
            </a:extLst>
          </p:cNvPr>
          <p:cNvSpPr txBox="1"/>
          <p:nvPr/>
        </p:nvSpPr>
        <p:spPr>
          <a:xfrm>
            <a:off x="183587" y="1475756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E14F731-80E5-456A-AEA4-E0710A0FAB65}"/>
              </a:ext>
            </a:extLst>
          </p:cNvPr>
          <p:cNvSpPr/>
          <p:nvPr/>
        </p:nvSpPr>
        <p:spPr>
          <a:xfrm>
            <a:off x="146991" y="1835681"/>
            <a:ext cx="881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F576B95-F2CF-4A78-A2E2-AA5E5A7DBCE7}"/>
              </a:ext>
            </a:extLst>
          </p:cNvPr>
          <p:cNvSpPr/>
          <p:nvPr/>
        </p:nvSpPr>
        <p:spPr>
          <a:xfrm>
            <a:off x="184007" y="2578896"/>
            <a:ext cx="89599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blending(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mix_composition: TArrOfDouble;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RONc: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144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3C4859DB-399C-477F-8934-9B68EBC6514F}"/>
              </a:ext>
            </a:extLst>
          </p:cNvPr>
          <p:cNvSpPr/>
          <p:nvPr/>
        </p:nvSpPr>
        <p:spPr>
          <a:xfrm>
            <a:off x="184007" y="1727526"/>
            <a:ext cx="89599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(eps, 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min,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545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Блок описаний: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367834C-BA73-49F3-A3BC-13C23D819846}"/>
              </a:ext>
            </a:extLst>
          </p:cNvPr>
          <p:cNvSpPr/>
          <p:nvPr/>
        </p:nvSpPr>
        <p:spPr>
          <a:xfrm>
            <a:off x="215161" y="1623016"/>
            <a:ext cx="8745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Main_blending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UBlending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Имя модуля</a:t>
            </a:r>
            <a:r>
              <a:rPr lang="ru-RU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содержащего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описание расчетов</a:t>
            </a:r>
          </a:p>
          <a:p>
            <a:endParaRPr lang="ru-RU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28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488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считывания исходных данных: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5B217C9A-2EF8-4175-B5B4-A4ECCA33FCAD}"/>
              </a:ext>
            </a:extLst>
          </p:cNvPr>
          <p:cNvSpPr/>
          <p:nvPr/>
        </p:nvSpPr>
        <p:spPr>
          <a:xfrm>
            <a:off x="202058" y="1650724"/>
            <a:ext cx="87583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f1, f2: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'RON.txt'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'flow_comp.txt'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(f1, RON[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close(f2);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536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Компаундирование товарных бензинов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277097"/>
            <a:ext cx="827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Октановое число </a:t>
            </a:r>
            <a:r>
              <a:rPr lang="ru-RU" dirty="0"/>
              <a:t>– это условная величина, характеризующая детонационную стойкость и численно равная процентному содержанию изооктана в эталонной смеси с н-гептаном, которая по детонационной стойкости эквивалентна испытуемому бензину в условиях стандартного одноцилиндрового двигателя.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34755" r="29366" b="34863"/>
          <a:stretch/>
        </p:blipFill>
        <p:spPr bwMode="auto">
          <a:xfrm>
            <a:off x="4823063" y="3091905"/>
            <a:ext cx="3714015" cy="157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23358" r="24031" b="21929"/>
          <a:stretch/>
        </p:blipFill>
        <p:spPr bwMode="auto">
          <a:xfrm>
            <a:off x="770234" y="3091905"/>
            <a:ext cx="3879974" cy="24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336" y="5723778"/>
            <a:ext cx="343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2,2,4-триметилпентан (изооктан)</a:t>
            </a:r>
          </a:p>
          <a:p>
            <a:pPr algn="ctr"/>
            <a:r>
              <a:rPr lang="ru-RU" dirty="0"/>
              <a:t>ОЧ =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16" y="2576147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Эталонные углеводороды: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7012" y="4844546"/>
            <a:ext cx="102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н-гептан</a:t>
            </a:r>
          </a:p>
          <a:p>
            <a:pPr algn="ctr"/>
            <a:r>
              <a:rPr lang="ru-RU" dirty="0"/>
              <a:t>ОЧ = 0</a:t>
            </a:r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384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вывода результатов: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EDFE749-F883-42E9-B12E-AEF1EF3F125D}"/>
              </a:ext>
            </a:extLst>
          </p:cNvPr>
          <p:cNvSpPr/>
          <p:nvPr/>
        </p:nvSpPr>
        <p:spPr>
          <a:xfrm>
            <a:off x="183587" y="1732859"/>
            <a:ext cx="895999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Доля потока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 = ‘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'Октановое число смешения =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RONc: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65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Код основной программы: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42603F2-4542-4488-88C1-C2395FFB118B}"/>
              </a:ext>
            </a:extLst>
          </p:cNvPr>
          <p:cNvSpPr/>
          <p:nvPr/>
        </p:nvSpPr>
        <p:spPr>
          <a:xfrm>
            <a:off x="183587" y="1771588"/>
            <a:ext cx="87768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требуемое ОЧ: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5e-2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5e-6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mix_composition, RONc);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7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Октановые числа индивидуальных углеводородов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11739" y="1143368"/>
            <a:ext cx="3648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Наименьшим ОЧ обладают </a:t>
            </a:r>
            <a:r>
              <a:rPr lang="ru-RU" dirty="0" err="1"/>
              <a:t>алканы</a:t>
            </a:r>
            <a:r>
              <a:rPr lang="ru-RU" dirty="0"/>
              <a:t> нормального строения, наивысшим – ароматические УВ.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нормальных </a:t>
            </a:r>
            <a:r>
              <a:rPr lang="ru-RU" dirty="0" err="1"/>
              <a:t>алканов</a:t>
            </a:r>
            <a:r>
              <a:rPr lang="ru-RU" dirty="0"/>
              <a:t> резко снижается с увеличением их молекулярной массы.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изопарафинов</a:t>
            </a:r>
            <a:r>
              <a:rPr lang="ru-RU" dirty="0"/>
              <a:t> значительно выше, чем у </a:t>
            </a:r>
            <a:r>
              <a:rPr lang="ru-RU" dirty="0" err="1"/>
              <a:t>алканов</a:t>
            </a:r>
            <a:r>
              <a:rPr lang="ru-RU" dirty="0"/>
              <a:t> нормального строения.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Олефиновые</a:t>
            </a:r>
            <a:r>
              <a:rPr lang="ru-RU" dirty="0"/>
              <a:t> УВ обладают более высокими ОЧ в сравнении с </a:t>
            </a:r>
            <a:r>
              <a:rPr lang="ru-RU" dirty="0" err="1"/>
              <a:t>алканами</a:t>
            </a:r>
            <a:r>
              <a:rPr lang="ru-RU" dirty="0"/>
              <a:t> с тем же числом атомов углерода.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аренов</a:t>
            </a:r>
            <a:r>
              <a:rPr lang="ru-RU" dirty="0"/>
              <a:t> повышается с увеличением числа углеродных атомов.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1655"/>
              </p:ext>
            </p:extLst>
          </p:nvPr>
        </p:nvGraphicFramePr>
        <p:xfrm>
          <a:off x="164889" y="1143368"/>
          <a:ext cx="5146850" cy="510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Graph" r:id="rId4" imgW="3920760" imgH="3888000" progId="Origin95.Graph">
                  <p:embed/>
                </p:oleObj>
              </mc:Choice>
              <mc:Fallback>
                <p:oleObj name="Graph" r:id="rId4" imgW="3920760" imgH="388800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889" y="1143368"/>
                        <a:ext cx="5146850" cy="5103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48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7758"/>
              </p:ext>
            </p:extLst>
          </p:nvPr>
        </p:nvGraphicFramePr>
        <p:xfrm>
          <a:off x="1092472" y="1413455"/>
          <a:ext cx="6978106" cy="48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373">
                  <a:extLst>
                    <a:ext uri="{9D8B030D-6E8A-4147-A177-3AD203B41FA5}">
                      <a16:colId xmlns:a16="http://schemas.microsoft.com/office/drawing/2014/main" xmlns="" val="18008013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1470440718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4200439600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3674086384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3701521975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6143940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2634413687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3479886463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05085358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Пропан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1,75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79622051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93,60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2,51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0,51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81929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20,46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20,97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8,98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1,38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9604919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 dirty="0">
                          <a:effectLst/>
                        </a:rPr>
                        <a:t>Н-</a:t>
                      </a:r>
                      <a:r>
                        <a:rPr lang="ru-RU" sz="1050" u="none" strike="noStrike" dirty="0" err="1">
                          <a:effectLst/>
                        </a:rPr>
                        <a:t>гексан</a:t>
                      </a:r>
                      <a:endParaRPr lang="ru-RU" sz="10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24,80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7,30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20,78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11,39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1,77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85584544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Н-гептан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2,73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2,89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43509188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Н-октан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-19,00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715256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Н-нонан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-39,00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0444368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24697421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533160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1188361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105,80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834510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15,94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3,98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0301168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73,40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13,92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1,66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2264923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74,50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14,26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16,65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9,87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9177763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3,3-демитилпентан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80,80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10,24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5593643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91,10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754655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83,10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4731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38,00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48737177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 3-этилпентан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87,30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58143552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2,3,4-триметилпентан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348634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42,40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2,78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722924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3,82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3,46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9567700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2,5-диметилгексан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55,50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58772638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65,20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23184610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61813996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76,30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725615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2,3,5-ТМГ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189041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168386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2-метил,4-этилгексан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388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07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 (продолжение)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77343"/>
              </p:ext>
            </p:extLst>
          </p:nvPr>
        </p:nvGraphicFramePr>
        <p:xfrm>
          <a:off x="506262" y="1292427"/>
          <a:ext cx="8207345" cy="534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86">
                  <a:extLst>
                    <a:ext uri="{9D8B030D-6E8A-4147-A177-3AD203B41FA5}">
                      <a16:colId xmlns:a16="http://schemas.microsoft.com/office/drawing/2014/main" xmlns="" val="1779501640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70422007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40971422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42279957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203266052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324422898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330623881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2897387801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2835083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21,70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98581284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4-метилгептан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0,24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038816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3-метилгептан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3,41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000896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2,2-диметилгептан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568147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2,4-диметилгептан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62,00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36010802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2,6-диметилгептан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33,00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2341514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2,5-диметилгептан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515491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3,3-диметилгептан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33,70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234701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изононаны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0,59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721900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непредельные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6772559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87,00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3,34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0667880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83,00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0,72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86377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91,30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0,83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1,87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0,81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3964323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4957003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6362173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2142278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1,37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9883978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0,60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47297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1-2-4-триметилциклопентан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356098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7542685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1,1,2-триметилциклопентан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40661368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67,20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1,23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9363106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74,80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719618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80,90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7293696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98536145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С8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50,00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1,20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06607933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С9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40945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1,79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8,96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7578461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толуол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22,13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18,30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3675907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п-ксилол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1,53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8898497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5,68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98642136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о-ксилол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4,39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3019017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ЭЦГ+этилбензол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2,97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4396877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Тяжелые С9+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19,11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20,96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2240935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МТБЭ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130,00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14,22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1118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Задача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4864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Необходимо определить долю каждого потока в смеси при заданном октановом числе смешения.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16" y="2422966"/>
            <a:ext cx="20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Исходные данные: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716" y="2792298"/>
            <a:ext cx="682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Углеводородные составы потоков, направляемых на смешение.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индивидуальных углеводородов.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16" y="3674404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Требуемый результат: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715" y="4073849"/>
            <a:ext cx="617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Доля каждого потока, направляемого на смешение (в %).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смесевого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5398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Декомпозиция задачи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6745" y="12578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Для решения поставленной задачи необходимо разбить ее на более простые подзадачи и последовательно решить их: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0158" y="1875665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Расчет ОЧ каждого потока: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потока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78924" y="2247264"/>
            <a:ext cx="5431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</a:t>
            </a:r>
            <a:r>
              <a:rPr lang="ru-RU" sz="1600" i="1" dirty="0"/>
              <a:t>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 </a:t>
            </a:r>
            <a:br>
              <a:rPr lang="ru-RU" sz="1600" dirty="0"/>
            </a:br>
            <a:r>
              <a:rPr lang="ru-RU" sz="1600" i="1" dirty="0"/>
              <a:t>С</a:t>
            </a:r>
            <a:r>
              <a:rPr lang="en-US" sz="1600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 в составе потока смешения; </a:t>
            </a:r>
            <a:br>
              <a:rPr lang="ru-RU" sz="1600" dirty="0"/>
            </a:br>
            <a:r>
              <a:rPr lang="ru-RU" sz="1600" i="1" dirty="0"/>
              <a:t>ОЧ</a:t>
            </a:r>
            <a:r>
              <a:rPr lang="en-US" sz="1600" i="1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октановое число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</a:t>
            </a:r>
            <a:r>
              <a:rPr lang="en-US" sz="1600" dirty="0"/>
              <a:t>;</a:t>
            </a:r>
          </a:p>
          <a:p>
            <a:r>
              <a:rPr lang="en-US" sz="1600" dirty="0"/>
              <a:t>k – </a:t>
            </a:r>
            <a:r>
              <a:rPr lang="ru-RU" sz="1600" dirty="0"/>
              <a:t>количество компонентов.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716" y="3302335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Расчет ОЧ смеси потоков: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см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потока, 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469731" y="3646687"/>
            <a:ext cx="5490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см</a:t>
            </a:r>
            <a:r>
              <a:rPr lang="ru-RU" sz="1600" dirty="0"/>
              <a:t> – октановое число смеси; </a:t>
            </a:r>
          </a:p>
          <a:p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– 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потока смешения; </a:t>
            </a:r>
          </a:p>
          <a:p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</a:t>
            </a:r>
          </a:p>
          <a:p>
            <a:r>
              <a:rPr lang="en-US" sz="1600" dirty="0"/>
              <a:t>n – </a:t>
            </a:r>
            <a:r>
              <a:rPr lang="ru-RU" sz="1600" dirty="0"/>
              <a:t>количество потоков смешения.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159" y="4692985"/>
            <a:ext cx="822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Расчет долей каждого из потоков, при которых достигается заданное ОЧ смешения.</a:t>
            </a:r>
          </a:p>
        </p:txBody>
      </p:sp>
    </p:spTree>
    <p:extLst>
      <p:ext uri="{BB962C8B-B14F-4D97-AF65-F5344CB8AC3E}">
        <p14:creationId xmlns:p14="http://schemas.microsoft.com/office/powerpoint/2010/main" val="220174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Алгоритм нахождения </a:t>
            </a:r>
            <a:r>
              <a:rPr lang="ru-RU" sz="29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долей потоков смешения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3564" y="1192008"/>
            <a:ext cx="859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потока с ОЧ, максимально близким к заданному.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dirty="0"/>
              <a:t>Доля этого потока принимается за 1, доли остальных потоков за ноль (</a:t>
            </a:r>
            <a:r>
              <a:rPr lang="ru-RU" i="1" dirty="0"/>
              <a:t>обозначим его </a:t>
            </a:r>
            <a:r>
              <a:rPr lang="ru-RU" i="1" dirty="0">
                <a:solidFill>
                  <a:schemeClr val="accent5"/>
                </a:solidFill>
              </a:rPr>
              <a:t>поток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363" y="2000264"/>
            <a:ext cx="402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011" y="2374075"/>
            <a:ext cx="688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r>
              <a:rPr lang="ru-RU" dirty="0">
                <a:solidFill>
                  <a:srgbClr val="FF0000"/>
                </a:solidFill>
              </a:rPr>
              <a:t> (заранее выбранная точность)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2748453"/>
            <a:ext cx="820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условие выполнилось, то расчет прекращается, если нет, то переходим к следующему этапу.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563" y="3394784"/>
            <a:ext cx="40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69732" y="3764116"/>
            <a:ext cx="301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Расчетное ОЧ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191" y="4123521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выполняется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8180" y="4133448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не выполняется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659" y="4591050"/>
            <a:ext cx="394610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уменьшается;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&lt;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&gt;</a:t>
            </a:r>
            <a:r>
              <a:rPr lang="ru-RU" dirty="0"/>
              <a:t>, то уменьшается.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04621" y="4591050"/>
            <a:ext cx="389631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увеличивается;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&gt;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&lt;</a:t>
            </a:r>
            <a:r>
              <a:rPr lang="ru-RU" dirty="0"/>
              <a:t>, то уменьшается.</a:t>
            </a:r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4401483" y="1721380"/>
            <a:ext cx="415522" cy="852976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98766" y="6215598"/>
            <a:ext cx="683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 не выполнится условие: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Программная реализация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495300" y="1362075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5300" y="137636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901" y="1736169"/>
            <a:ext cx="243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ОЧ индивидуальных УВ;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УВ составов потоков.</a:t>
            </a:r>
          </a:p>
        </p:txBody>
      </p:sp>
      <p:sp>
        <p:nvSpPr>
          <p:cNvPr id="18" name="Блок-схема: документ 17"/>
          <p:cNvSpPr/>
          <p:nvPr/>
        </p:nvSpPr>
        <p:spPr>
          <a:xfrm>
            <a:off x="2971800" y="269980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53150" y="131921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Результаты расчета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2176" y="1659969"/>
            <a:ext cx="2438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Доли компонентов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Расчетное ОЧ смеси.</a:t>
            </a:r>
          </a:p>
        </p:txBody>
      </p:sp>
      <p:sp>
        <p:nvSpPr>
          <p:cNvPr id="32" name="Блок-схема: документ 31"/>
          <p:cNvSpPr/>
          <p:nvPr/>
        </p:nvSpPr>
        <p:spPr>
          <a:xfrm>
            <a:off x="6143625" y="1313913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18"/>
          <p:cNvSpPr/>
          <p:nvPr/>
        </p:nvSpPr>
        <p:spPr>
          <a:xfrm flipV="1">
            <a:off x="1290613" y="2781299"/>
            <a:ext cx="1271612" cy="1071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70771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Основная программа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1800" y="3059129"/>
            <a:ext cx="3000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Считывание исходных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Обращение к процедуре расчета долей компонентов и ОЧ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Вывод результатов.</a:t>
            </a:r>
          </a:p>
        </p:txBody>
      </p:sp>
      <p:sp>
        <p:nvSpPr>
          <p:cNvPr id="35" name="Стрелка углом 34"/>
          <p:cNvSpPr/>
          <p:nvPr/>
        </p:nvSpPr>
        <p:spPr>
          <a:xfrm rot="16200000" flipV="1">
            <a:off x="6257523" y="2528509"/>
            <a:ext cx="127161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документ 36"/>
          <p:cNvSpPr/>
          <p:nvPr/>
        </p:nvSpPr>
        <p:spPr>
          <a:xfrm>
            <a:off x="5135714" y="470005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135714" y="470005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5714" y="5058250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Подпрограммы, выполняющие расчеты.</a:t>
            </a:r>
          </a:p>
        </p:txBody>
      </p:sp>
      <p:sp>
        <p:nvSpPr>
          <p:cNvPr id="41" name="Стрелка углом 40"/>
          <p:cNvSpPr/>
          <p:nvPr/>
        </p:nvSpPr>
        <p:spPr>
          <a:xfrm rot="5400000" flipH="1" flipV="1">
            <a:off x="3566273" y="4581689"/>
            <a:ext cx="130178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1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5048</TotalTime>
  <Words>2250</Words>
  <Application>Microsoft Office PowerPoint</Application>
  <PresentationFormat>Экран (4:3)</PresentationFormat>
  <Paragraphs>859</Paragraphs>
  <Slides>21</Slides>
  <Notes>20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Graph</vt:lpstr>
      <vt:lpstr>Презентация PowerPoint</vt:lpstr>
      <vt:lpstr>Компаундирование товарных бензинов</vt:lpstr>
      <vt:lpstr>Октановые числа индивидуальных углеводородов</vt:lpstr>
      <vt:lpstr>Исходные данные</vt:lpstr>
      <vt:lpstr>Исходные данные (продолжение)</vt:lpstr>
      <vt:lpstr>Задача</vt:lpstr>
      <vt:lpstr>Декомпозиция задачи</vt:lpstr>
      <vt:lpstr>Алгоритм нахождения долей потоков смешения</vt:lpstr>
      <vt:lpstr>Программная реализация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Основная программа</vt:lpstr>
      <vt:lpstr>Основная программа</vt:lpstr>
      <vt:lpstr>Основная программа</vt:lpstr>
      <vt:lpstr>Основная программа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433</cp:revision>
  <dcterms:created xsi:type="dcterms:W3CDTF">2017-09-20T17:57:17Z</dcterms:created>
  <dcterms:modified xsi:type="dcterms:W3CDTF">2020-02-11T02:40:27Z</dcterms:modified>
</cp:coreProperties>
</file>