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73" r:id="rId3"/>
    <p:sldId id="276" r:id="rId4"/>
    <p:sldId id="277" r:id="rId5"/>
    <p:sldId id="280" r:id="rId6"/>
    <p:sldId id="281" r:id="rId7"/>
    <p:sldId id="278" r:id="rId8"/>
    <p:sldId id="282" r:id="rId9"/>
    <p:sldId id="279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0DF9-DE47-4E4A-B265-34572ADD54FA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FF603-CA05-4924-9C56-552E22540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28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626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85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40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98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54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192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36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8D28-19CB-4FAE-9550-B87ED5489EA0}" type="datetime1">
              <a:rPr lang="ru-RU" smtClean="0"/>
              <a:t>22.03.2020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77C-6E8F-436D-A3C0-5774BF220D66}" type="datetime1">
              <a:rPr lang="ru-RU" smtClean="0"/>
              <a:t>22.03.2020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AA99-0083-4714-88C2-C9A915B7E3F2}" type="datetime1">
              <a:rPr lang="ru-RU" smtClean="0"/>
              <a:t>22.03.2020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6F10-1DFF-45A0-B2A5-E89521E0E0F6}" type="datetime1">
              <a:rPr lang="ru-RU" smtClean="0"/>
              <a:t>22.03.2020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013" y="6356351"/>
            <a:ext cx="20574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3042A082-C380-4D25-9381-A9C593C170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0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287-6B8E-4993-8153-33DA0C3BBE25}" type="datetime1">
              <a:rPr lang="ru-RU" smtClean="0"/>
              <a:t>22.03.2020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1166-EC30-46EA-8ACA-7C1747D0DDD9}" type="datetime1">
              <a:rPr lang="ru-RU" smtClean="0"/>
              <a:t>22.03.2020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674-35E0-4819-89D9-DAA7EC26D547}" type="datetime1">
              <a:rPr lang="ru-RU" smtClean="0"/>
              <a:t>22.03.2020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41C1-284F-4FCF-8EF1-8AAEABF17F04}" type="datetime1">
              <a:rPr lang="ru-RU" smtClean="0"/>
              <a:t>22.03.2020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A572-EFFC-486D-B197-147F4721CFA3}" type="datetime1">
              <a:rPr lang="ru-RU" smtClean="0"/>
              <a:t>22.03.2020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7F02-EF3C-4799-AE4D-B4C7A5E5C79F}" type="datetime1">
              <a:rPr lang="ru-RU" smtClean="0"/>
              <a:t>22.03.2020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2DA6-2692-49BF-84EF-4287402EC2DF}" type="datetime1">
              <a:rPr lang="ru-RU" smtClean="0"/>
              <a:t>22.03.2020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48B0-CF22-467F-9224-AB92A8FE570F}" type="datetime1">
              <a:rPr lang="ru-RU" smtClean="0"/>
              <a:t>22.03.2020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099829" y="298107"/>
            <a:ext cx="4043752" cy="19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42796" y="6056810"/>
            <a:ext cx="2058409" cy="80119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746" b="1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420" y="2285163"/>
            <a:ext cx="9143161" cy="226248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57636" y="4824790"/>
            <a:ext cx="6590936" cy="8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доцент ОХИ ИШПР ТПУ, к.т.н.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717" y="2285163"/>
            <a:ext cx="7694464" cy="22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0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Системный анализ процессов химической технологии</a:t>
            </a:r>
          </a:p>
          <a:p>
            <a:pPr algn="ctr" eaLnBrk="1" hangingPunct="1">
              <a:spcBef>
                <a:spcPct val="20000"/>
              </a:spcBef>
            </a:pPr>
            <a:r>
              <a:rPr lang="ru-RU" altLang="ru-RU" sz="24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Идентификация кинетических параметров при математическом моделировании кинетики химических реакций</a:t>
            </a:r>
          </a:p>
          <a:p>
            <a:pPr algn="ctr" eaLnBrk="1" hangingPunct="1">
              <a:spcBef>
                <a:spcPct val="20000"/>
              </a:spcBef>
            </a:pPr>
            <a:r>
              <a:rPr lang="ru-RU" altLang="ru-RU" sz="18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Разработка приложения в среде </a:t>
            </a:r>
            <a:r>
              <a:rPr lang="en-US" altLang="ru-RU" sz="1800" b="1" cap="all" dirty="0" err="1">
                <a:solidFill>
                  <a:schemeClr val="bg1"/>
                </a:solidFill>
                <a:latin typeface="Calibri" panose="020F0502020204030204" pitchFamily="34" charset="0"/>
              </a:rPr>
              <a:t>delphi</a:t>
            </a:r>
            <a:endParaRPr lang="ru-RU" altLang="ru-RU" sz="2400" b="1" cap="all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1098910" y="959920"/>
            <a:ext cx="3746454" cy="874256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 dirty="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 dirty="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Общий вид и структура пользовательского интерфейса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082628-1500-4FBA-A7AF-F5A881EC9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211" y="1322436"/>
            <a:ext cx="5292027" cy="530629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89599E-4EA5-4D8D-AD06-6BE76E4E8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66" y="1322435"/>
            <a:ext cx="1795362" cy="530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6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Считывание исходных данных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F4CA16E-6164-4D1E-98AF-340EBF6723D2}"/>
              </a:ext>
            </a:extLst>
          </p:cNvPr>
          <p:cNvSpPr/>
          <p:nvPr/>
        </p:nvSpPr>
        <p:spPr>
          <a:xfrm>
            <a:off x="293563" y="1486489"/>
            <a:ext cx="86668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TForm1.get_data(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kin_par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comp_conc:TArrOfDouble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h: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kin_par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react_count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kin_par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(Edit1.Text);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kin_par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(Edit2.Text);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(StringGrid1.Cells[i+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(Edit3.Text);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h:=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(Edit4.Text);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1245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Вывод результатов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A3B5BCB-8EF0-412A-9399-FD49DCCC2AC3}"/>
              </a:ext>
            </a:extLst>
          </p:cNvPr>
          <p:cNvSpPr/>
          <p:nvPr/>
        </p:nvSpPr>
        <p:spPr>
          <a:xfrm>
            <a:off x="281185" y="1486489"/>
            <a:ext cx="86792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TForm1.show_result(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comp_conc_profile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h: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with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StringGrid2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for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 :=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Trunc(tk / h)-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cells[</a:t>
            </a:r>
            <a:r>
              <a:rPr lang="pt-BR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i+</a:t>
            </a:r>
            <a:r>
              <a:rPr lang="pt-BR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FloatToStrF((i * h + h), fffixed, </a:t>
            </a:r>
            <a:r>
              <a:rPr lang="pt-BR" sz="16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cells [j+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i+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FloatToStrF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comp_conc_profile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j],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		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fffixed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1647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Обработчик события </a:t>
            </a:r>
            <a:r>
              <a:rPr lang="en-US" altLang="ru-RU" sz="2857" b="1" dirty="0" err="1">
                <a:solidFill>
                  <a:srgbClr val="80BF44"/>
                </a:solidFill>
                <a:latin typeface="Calibri" panose="020F0502020204030204" pitchFamily="34" charset="0"/>
              </a:rPr>
              <a:t>OnCreate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 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для 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Form1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C0D59A-3B01-4508-92EF-51BEF72785C9}"/>
              </a:ext>
            </a:extLst>
          </p:cNvPr>
          <p:cNvSpPr txBox="1"/>
          <p:nvPr/>
        </p:nvSpPr>
        <p:spPr>
          <a:xfrm>
            <a:off x="4725653" y="3525914"/>
            <a:ext cx="3732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1" dirty="0">
                <a:solidFill>
                  <a:schemeClr val="accent2"/>
                </a:solidFill>
              </a:rPr>
              <a:t>Данные нужно взять для своего варианта!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E8B1E30-E419-4E48-B36A-5C9349820FFA}"/>
              </a:ext>
            </a:extLst>
          </p:cNvPr>
          <p:cNvSpPr/>
          <p:nvPr/>
        </p:nvSpPr>
        <p:spPr>
          <a:xfrm>
            <a:off x="293563" y="1486489"/>
            <a:ext cx="86668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TForm1.FormCreate(Sender: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TObject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with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StringGrid1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StringGrid1.ColWidths[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260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'Исходные концентрации, моль / л'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'Экспериментальные концентрации, моль / л'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'C9H20'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'C9H18'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'C9H16'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'H2'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'1,0'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'0,0'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'0,0'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'0,0'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'0,1653'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'0,4481'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'0,3866'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'1,2213'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9802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Обработчик события </a:t>
            </a:r>
            <a:r>
              <a:rPr lang="en-US" altLang="ru-RU" sz="2857" b="1" dirty="0" err="1">
                <a:solidFill>
                  <a:srgbClr val="80BF44"/>
                </a:solidFill>
                <a:latin typeface="Calibri" panose="020F0502020204030204" pitchFamily="34" charset="0"/>
              </a:rPr>
              <a:t>OnCreate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 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для 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Form1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D505A39-3C95-4D35-94F5-7C5E51BC4371}"/>
              </a:ext>
            </a:extLst>
          </p:cNvPr>
          <p:cNvSpPr/>
          <p:nvPr/>
        </p:nvSpPr>
        <p:spPr>
          <a:xfrm>
            <a:off x="416133" y="148648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with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StringGrid2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]:=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</a:rPr>
              <a:t>'Время, ч'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]:=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'C9H20'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]:=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'C9H18'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]:=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'C9H16'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]:=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'H2'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22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Функция для расчета кинетики химических реакций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A687364-DBF6-4FCB-AE4C-1D3F1B4471DE}"/>
              </a:ext>
            </a:extLst>
          </p:cNvPr>
          <p:cNvSpPr/>
          <p:nvPr/>
        </p:nvSpPr>
        <p:spPr>
          <a:xfrm>
            <a:off x="416133" y="1486489"/>
            <a:ext cx="85442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TForm1.kinetic_model(c,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kin_par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react_count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sv-S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sv-SE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sv-SE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sv-S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- kin_par[</a:t>
            </a:r>
            <a:r>
              <a:rPr lang="sv-SE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sv-S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* c[</a:t>
            </a:r>
            <a:r>
              <a:rPr lang="sv-SE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sv-S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sv-S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sv-SE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sv-SE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sv-S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kin_par[</a:t>
            </a:r>
            <a:r>
              <a:rPr lang="sv-SE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sv-S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* c[</a:t>
            </a:r>
            <a:r>
              <a:rPr lang="sv-SE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sv-S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- kin_par[</a:t>
            </a:r>
            <a:r>
              <a:rPr lang="sv-SE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sv-S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* c[</a:t>
            </a:r>
            <a:r>
              <a:rPr lang="sv-SE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sv-S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sv-S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sv-SE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sv-SE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sv-S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kin_par[</a:t>
            </a:r>
            <a:r>
              <a:rPr lang="sv-SE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sv-S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* c[</a:t>
            </a:r>
            <a:r>
              <a:rPr lang="sv-SE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sv-S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sv-S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sv-SE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sv-SE" sz="16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sv-S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kin_par[</a:t>
            </a:r>
            <a:r>
              <a:rPr lang="sv-SE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sv-S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* c[</a:t>
            </a:r>
            <a:r>
              <a:rPr lang="sv-SE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sv-S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+ kin_par[</a:t>
            </a:r>
            <a:r>
              <a:rPr lang="sv-SE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sv-S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* c[</a:t>
            </a:r>
            <a:r>
              <a:rPr lang="sv-SE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sv-S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294D20-A1F5-4CE0-BB3F-F3D789367BA4}"/>
              </a:ext>
            </a:extLst>
          </p:cNvPr>
          <p:cNvSpPr txBox="1"/>
          <p:nvPr/>
        </p:nvSpPr>
        <p:spPr>
          <a:xfrm>
            <a:off x="382085" y="4213046"/>
            <a:ext cx="807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1" dirty="0">
                <a:solidFill>
                  <a:schemeClr val="accent5"/>
                </a:solidFill>
              </a:rPr>
              <a:t>Нужно записать для своего варианта!</a:t>
            </a:r>
          </a:p>
        </p:txBody>
      </p:sp>
    </p:spTree>
    <p:extLst>
      <p:ext uri="{BB962C8B-B14F-4D97-AF65-F5344CB8AC3E}">
        <p14:creationId xmlns:p14="http://schemas.microsoft.com/office/powerpoint/2010/main" val="65255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Обработчик события </a:t>
            </a:r>
            <a:r>
              <a:rPr lang="en-US" altLang="ru-RU" sz="2857" b="1" dirty="0" err="1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OnClick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для 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Button1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D70B4A4-D03A-43E1-A50A-836E2623B7D8}"/>
              </a:ext>
            </a:extLst>
          </p:cNvPr>
          <p:cNvSpPr/>
          <p:nvPr/>
        </p:nvSpPr>
        <p:spPr>
          <a:xfrm>
            <a:off x="416133" y="1486489"/>
            <a:ext cx="85442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TForm1.Button1Click(Sender: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TObject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kin_par, comp_conc:TArrOfDouble;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h: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comp_conc_profile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StringGrid2.RowCount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kin_par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h);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comp_conc_profile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RK(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kinetic_model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react_count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h,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kin_par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comp_conc_profile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h)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4071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Перед запуском приложения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3D6206-C78F-4EDC-BB52-C6FC880528DD}"/>
              </a:ext>
            </a:extLst>
          </p:cNvPr>
          <p:cNvSpPr txBox="1"/>
          <p:nvPr/>
        </p:nvSpPr>
        <p:spPr>
          <a:xfrm>
            <a:off x="261827" y="1830626"/>
            <a:ext cx="398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необходимо добавить блок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F95C6D3-C1E4-46F3-9E1A-CD0EE7E934B5}"/>
              </a:ext>
            </a:extLst>
          </p:cNvPr>
          <p:cNvSpPr/>
          <p:nvPr/>
        </p:nvSpPr>
        <p:spPr>
          <a:xfrm>
            <a:off x="416133" y="1486489"/>
            <a:ext cx="3607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В модуле, привязанном к форме</a:t>
            </a:r>
            <a:r>
              <a:rPr lang="en-US" b="1" dirty="0"/>
              <a:t>:</a:t>
            </a:r>
            <a:r>
              <a:rPr lang="ru-RU" b="1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11D3B6-AB88-4209-A088-1148FA76114F}"/>
              </a:ext>
            </a:extLst>
          </p:cNvPr>
          <p:cNvSpPr txBox="1"/>
          <p:nvPr/>
        </p:nvSpPr>
        <p:spPr>
          <a:xfrm>
            <a:off x="422418" y="3122745"/>
            <a:ext cx="85379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 блоке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uses</a:t>
            </a:r>
            <a:r>
              <a:rPr lang="en-US" dirty="0"/>
              <a:t> </a:t>
            </a:r>
            <a:r>
              <a:rPr lang="ru-RU" dirty="0"/>
              <a:t>необходимо подключить модуль, в котором описаны расчеты;</a:t>
            </a:r>
            <a:br>
              <a:rPr lang="ru-RU" dirty="0"/>
            </a:br>
            <a:r>
              <a:rPr lang="en-US" dirty="0"/>
              <a:t> </a:t>
            </a:r>
            <a:r>
              <a:rPr lang="ru-RU" dirty="0"/>
              <a:t>для этого сначала нужно скопировать файл модуля с расчетами в папку с проектом</a:t>
            </a:r>
            <a:r>
              <a:rPr lang="en-US" dirty="0"/>
              <a:t> </a:t>
            </a:r>
            <a:r>
              <a:rPr lang="ru-RU" dirty="0"/>
              <a:t>и добавить этот модуль к проекту следующим образом: выбрать вкладку «</a:t>
            </a:r>
            <a:r>
              <a:rPr lang="en-US" dirty="0"/>
              <a:t>Project</a:t>
            </a:r>
            <a:r>
              <a:rPr lang="ru-RU" dirty="0"/>
              <a:t>», затем «</a:t>
            </a:r>
            <a:r>
              <a:rPr lang="en-US" dirty="0"/>
              <a:t>Add to Project…</a:t>
            </a:r>
            <a:r>
              <a:rPr lang="ru-RU" dirty="0"/>
              <a:t>», а затем выбрать файл модуля, который необходимо добавить.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 модуле с реализацией метода Рунге-Кутты сделать следующую корректировку: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D6B9D18-4404-42AE-A933-B1091E659898}"/>
              </a:ext>
            </a:extLst>
          </p:cNvPr>
          <p:cNvSpPr/>
          <p:nvPr/>
        </p:nvSpPr>
        <p:spPr>
          <a:xfrm>
            <a:off x="554970" y="214902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ru-RU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react_count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ru-RU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021A83D-1503-417C-BE40-090920779259}"/>
              </a:ext>
            </a:extLst>
          </p:cNvPr>
          <p:cNvSpPr/>
          <p:nvPr/>
        </p:nvSpPr>
        <p:spPr>
          <a:xfrm>
            <a:off x="554970" y="4927461"/>
            <a:ext cx="79033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Tfunc = 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(c: TArrOfDouble; kin_par: TArrOfDouble;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react_count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of </a:t>
            </a:r>
            <a:r>
              <a:rPr lang="en-US" sz="1400" u="sng" dirty="0">
                <a:solidFill>
                  <a:srgbClr val="0000FF"/>
                </a:solidFill>
                <a:latin typeface="Courier New" panose="020703090202050204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2480298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5144</TotalTime>
  <Words>662</Words>
  <Application>Microsoft Office PowerPoint</Application>
  <PresentationFormat>Экран (4:3)</PresentationFormat>
  <Paragraphs>122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Тема Office</vt:lpstr>
      <vt:lpstr>Презентация PowerPoint</vt:lpstr>
      <vt:lpstr>Общий вид и структура пользовательского интерфейса</vt:lpstr>
      <vt:lpstr>Считывание исходных данных</vt:lpstr>
      <vt:lpstr>Вывод результатов</vt:lpstr>
      <vt:lpstr>Обработчик события OnCreate для Form1</vt:lpstr>
      <vt:lpstr>Обработчик события OnCreate для Form1</vt:lpstr>
      <vt:lpstr>Функция для расчета кинетики химических реакций</vt:lpstr>
      <vt:lpstr>Обработчик события OnClick для Button1</vt:lpstr>
      <vt:lpstr>Перед запуском приложения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Vjacheslav</dc:creator>
  <cp:lastModifiedBy>Vyacheslav</cp:lastModifiedBy>
  <cp:revision>458</cp:revision>
  <dcterms:created xsi:type="dcterms:W3CDTF">2017-09-20T17:57:17Z</dcterms:created>
  <dcterms:modified xsi:type="dcterms:W3CDTF">2020-03-22T12:42:34Z</dcterms:modified>
</cp:coreProperties>
</file>