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73" r:id="rId3"/>
    <p:sldId id="276" r:id="rId4"/>
    <p:sldId id="277" r:id="rId5"/>
    <p:sldId id="280" r:id="rId6"/>
    <p:sldId id="281" r:id="rId7"/>
    <p:sldId id="278" r:id="rId8"/>
    <p:sldId id="282" r:id="rId9"/>
    <p:sldId id="27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62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85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40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98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54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192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36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D28-19CB-4FAE-9550-B87ED5489EA0}" type="datetime1">
              <a:rPr lang="ru-RU" smtClean="0"/>
              <a:t>08.03.2020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77C-6E8F-436D-A3C0-5774BF220D66}" type="datetime1">
              <a:rPr lang="ru-RU" smtClean="0"/>
              <a:t>08.03.2020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AA99-0083-4714-88C2-C9A915B7E3F2}" type="datetime1">
              <a:rPr lang="ru-RU" smtClean="0"/>
              <a:t>08.03.2020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6F10-1DFF-45A0-B2A5-E89521E0E0F6}" type="datetime1">
              <a:rPr lang="ru-RU" smtClean="0"/>
              <a:t>08.03.2020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287-6B8E-4993-8153-33DA0C3BBE25}" type="datetime1">
              <a:rPr lang="ru-RU" smtClean="0"/>
              <a:t>08.03.2020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1166-EC30-46EA-8ACA-7C1747D0DDD9}" type="datetime1">
              <a:rPr lang="ru-RU" smtClean="0"/>
              <a:t>08.03.2020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674-35E0-4819-89D9-DAA7EC26D547}" type="datetime1">
              <a:rPr lang="ru-RU" smtClean="0"/>
              <a:t>08.03.2020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41C1-284F-4FCF-8EF1-8AAEABF17F04}" type="datetime1">
              <a:rPr lang="ru-RU" smtClean="0"/>
              <a:t>08.03.2020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A572-EFFC-486D-B197-147F4721CFA3}" type="datetime1">
              <a:rPr lang="ru-RU" smtClean="0"/>
              <a:t>08.03.2020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7F02-EF3C-4799-AE4D-B4C7A5E5C79F}" type="datetime1">
              <a:rPr lang="ru-RU" smtClean="0"/>
              <a:t>08.03.2020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DA6-2692-49BF-84EF-4287402EC2DF}" type="datetime1">
              <a:rPr lang="ru-RU" smtClean="0"/>
              <a:t>08.03.2020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48B0-CF22-467F-9224-AB92A8FE570F}" type="datetime1">
              <a:rPr lang="ru-RU" smtClean="0"/>
              <a:t>08.03.2020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Системный анализ процессов химической технологии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Расчет химико-технологической системы</a:t>
            </a:r>
            <a:endParaRPr lang="en-US" altLang="ru-RU" sz="2400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Разработка приложения в среде </a:t>
            </a:r>
            <a:r>
              <a:rPr lang="en-US" altLang="ru-RU" sz="24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Delphi</a:t>
            </a:r>
            <a:endParaRPr lang="ru-RU" altLang="ru-RU" sz="2400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Общий вид и структура пользовательского интерфейса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226738-F2E7-4F6C-B1B5-AE5FAE092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080" y="1241633"/>
            <a:ext cx="5761523" cy="54511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D482D5-C896-4238-B26A-74AB4629C2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" t="12179" r="91352" b="60491"/>
          <a:stretch/>
        </p:blipFill>
        <p:spPr>
          <a:xfrm>
            <a:off x="353236" y="1486489"/>
            <a:ext cx="2820243" cy="498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6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Считывание исходных данных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4C029C-0436-436D-B2BF-AC51A21AA9A8}"/>
              </a:ext>
            </a:extLst>
          </p:cNvPr>
          <p:cNvSpPr/>
          <p:nvPr/>
        </p:nvSpPr>
        <p:spPr>
          <a:xfrm>
            <a:off x="298910" y="1495782"/>
            <a:ext cx="885001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TForm1.get_data(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split_ratio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with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flows_count-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(Cells[i+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j]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(Cells[i+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j+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with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StringGrid2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split_ratio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StrToFloat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(Edit1.Text)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1245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Вывод результатов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0168AC9-79D0-446D-A6DF-2D7C94E7D748}"/>
              </a:ext>
            </a:extLst>
          </p:cNvPr>
          <p:cNvSpPr/>
          <p:nvPr/>
        </p:nvSpPr>
        <p:spPr>
          <a:xfrm>
            <a:off x="293983" y="1488858"/>
            <a:ext cx="885001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TForm1.show_results(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mixer_flow_Temp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flow_rate1, 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flow_rate2: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with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StringGrid3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i+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mixer_flow_Temp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(_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(flow_rate1,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FloatToStrF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(flow_rate2,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fffixed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1647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Обработчик события </a:t>
            </a:r>
            <a:r>
              <a:rPr lang="en-US" altLang="ru-RU" sz="2857" b="1" dirty="0" err="1">
                <a:solidFill>
                  <a:srgbClr val="80BF44"/>
                </a:solidFill>
                <a:latin typeface="Calibri" panose="020F0502020204030204" pitchFamily="34" charset="0"/>
              </a:rPr>
              <a:t>OnCreate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для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Form1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66EB5F2-AFA2-4119-96B4-8AC08897AAF9}"/>
              </a:ext>
            </a:extLst>
          </p:cNvPr>
          <p:cNvSpPr/>
          <p:nvPr/>
        </p:nvSpPr>
        <p:spPr>
          <a:xfrm>
            <a:off x="293563" y="1344363"/>
            <a:ext cx="864434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TForm1.FormCreate(Sender: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with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Параметр'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'Поток 1'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'Поток 2'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'Поток 3'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'Расход, кг / ч'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'Температура, °С'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'Доля компонента 1'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'Доля компонента 2'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'2000'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'2500'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'3000'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'300'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'290'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'310'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'0,5'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'0,6'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'0,4'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'0,5'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'0,4'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'0,6'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0D59A-3B01-4508-92EF-51BEF72785C9}"/>
              </a:ext>
            </a:extLst>
          </p:cNvPr>
          <p:cNvSpPr txBox="1"/>
          <p:nvPr/>
        </p:nvSpPr>
        <p:spPr>
          <a:xfrm>
            <a:off x="5227782" y="2144707"/>
            <a:ext cx="373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>
                <a:solidFill>
                  <a:schemeClr val="accent2"/>
                </a:solidFill>
              </a:rPr>
              <a:t>Данные нужно взять для своего варианта!</a:t>
            </a:r>
          </a:p>
        </p:txBody>
      </p:sp>
    </p:spTree>
    <p:extLst>
      <p:ext uri="{BB962C8B-B14F-4D97-AF65-F5344CB8AC3E}">
        <p14:creationId xmlns:p14="http://schemas.microsoft.com/office/powerpoint/2010/main" val="349802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Обработчик события </a:t>
            </a:r>
            <a:r>
              <a:rPr lang="en-US" altLang="ru-RU" sz="2857" b="1" dirty="0" err="1">
                <a:solidFill>
                  <a:srgbClr val="80BF44"/>
                </a:solidFill>
                <a:latin typeface="Calibri" panose="020F0502020204030204" pitchFamily="34" charset="0"/>
              </a:rPr>
              <a:t>OnCreate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для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Form1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79FA52-B4EA-4EB2-BCE6-A2B762A23ACC}"/>
              </a:ext>
            </a:extLst>
          </p:cNvPr>
          <p:cNvSpPr/>
          <p:nvPr/>
        </p:nvSpPr>
        <p:spPr>
          <a:xfrm>
            <a:off x="293563" y="1312894"/>
            <a:ext cx="86668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with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StringGrid2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Параметр'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Значение'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'Расход, кг / ч'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'Температура, °С'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'6500'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'375'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with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StringGrid3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Параметр'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Cells[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Значение'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'Расход, кг / ч'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'Доля компонента 1'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'Доля компонента 2'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4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'Теплоемкость потока, кДж / (кг * К)'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5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'Температура потока, К'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'Температура нагретого потока, К'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7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'Расход  потока 1, кг / ч'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'Расход  потока 2, кг / ч'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C1F30-4563-479C-908B-360E41ADAFC5}"/>
              </a:ext>
            </a:extLst>
          </p:cNvPr>
          <p:cNvSpPr txBox="1"/>
          <p:nvPr/>
        </p:nvSpPr>
        <p:spPr>
          <a:xfrm>
            <a:off x="4572000" y="2638386"/>
            <a:ext cx="373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>
                <a:solidFill>
                  <a:schemeClr val="accent2"/>
                </a:solidFill>
              </a:rPr>
              <a:t>Данные нужно взять для своего варианта!</a:t>
            </a:r>
          </a:p>
        </p:txBody>
      </p:sp>
    </p:spTree>
    <p:extLst>
      <p:ext uri="{BB962C8B-B14F-4D97-AF65-F5344CB8AC3E}">
        <p14:creationId xmlns:p14="http://schemas.microsoft.com/office/powerpoint/2010/main" val="273022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Обработчик события </a:t>
            </a:r>
            <a:r>
              <a:rPr lang="en-US" altLang="ru-RU" sz="2857" b="1" dirty="0" err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OnClick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для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Button1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93A1889-B03C-4107-A801-A5EC32D28BA5}"/>
              </a:ext>
            </a:extLst>
          </p:cNvPr>
          <p:cNvSpPr/>
          <p:nvPr/>
        </p:nvSpPr>
        <p:spPr>
          <a:xfrm>
            <a:off x="293563" y="1486489"/>
            <a:ext cx="86824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TForm1.Button1Click(Sender: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Состав потоков,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подаваемых на смешение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Параметры потоков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heater_flow_rate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Расход горячего потока теплообменника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Начальная температура горячего потока теплообменника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Расход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потока</a:t>
            </a:r>
            <a:endParaRPr lang="en-US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Теплоемкость потока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mixer_flow_Temp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Температура потока после смешения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Состав потока после смешения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Температура нагретого потока после теплообменника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split_ratio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flow_rate1: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Расходы потока после делителя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flow_rate2: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Расходы потока после делителя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5255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Обработчик события </a:t>
            </a:r>
            <a:r>
              <a:rPr lang="en-US" altLang="ru-RU" sz="2857" b="1" dirty="0" err="1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OnClick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для </a:t>
            </a:r>
            <a:r>
              <a:rPr lang="en-US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Button1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EE0AC8-6D02-4919-8A95-87C3D5A4D073}"/>
              </a:ext>
            </a:extLst>
          </p:cNvPr>
          <p:cNvSpPr/>
          <p:nvPr/>
        </p:nvSpPr>
        <p:spPr>
          <a:xfrm>
            <a:off x="293563" y="1473570"/>
            <a:ext cx="885001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split_ratio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mixer(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heater(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Splitter(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split_ratio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flow_rate1, flow_rate2);</a:t>
            </a: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show_results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flow_rate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heater_flow_Temp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flow_rate1, flow_rate2);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4071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Перед запуском приложения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D6206-C78F-4EDC-BB52-C6FC880528DD}"/>
              </a:ext>
            </a:extLst>
          </p:cNvPr>
          <p:cNvSpPr txBox="1"/>
          <p:nvPr/>
        </p:nvSpPr>
        <p:spPr>
          <a:xfrm>
            <a:off x="261827" y="1830626"/>
            <a:ext cx="398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необходимо добавить блок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F95C6D3-C1E4-46F3-9E1A-CD0EE7E934B5}"/>
              </a:ext>
            </a:extLst>
          </p:cNvPr>
          <p:cNvSpPr/>
          <p:nvPr/>
        </p:nvSpPr>
        <p:spPr>
          <a:xfrm>
            <a:off x="416133" y="1486489"/>
            <a:ext cx="3607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В модуле, привязанном к форме</a:t>
            </a:r>
            <a:r>
              <a:rPr lang="en-US" b="1" dirty="0"/>
              <a:t>:</a:t>
            </a:r>
            <a:r>
              <a:rPr lang="ru-RU" b="1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11D3B6-AB88-4209-A088-1148FA76114F}"/>
              </a:ext>
            </a:extLst>
          </p:cNvPr>
          <p:cNvSpPr txBox="1"/>
          <p:nvPr/>
        </p:nvSpPr>
        <p:spPr>
          <a:xfrm>
            <a:off x="422418" y="3122745"/>
            <a:ext cx="8537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 блоке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lang="en-US" dirty="0"/>
              <a:t> </a:t>
            </a:r>
            <a:r>
              <a:rPr lang="ru-RU" dirty="0"/>
              <a:t>необходимо подключить модуль, в котором описаны расчеты;</a:t>
            </a:r>
            <a:br>
              <a:rPr lang="ru-RU" dirty="0"/>
            </a:br>
            <a:r>
              <a:rPr lang="en-US" dirty="0"/>
              <a:t> </a:t>
            </a:r>
            <a:r>
              <a:rPr lang="ru-RU" dirty="0"/>
              <a:t>для этого сначала нужно скопировать файл модуля с расчетами в папку с проектом</a:t>
            </a:r>
            <a:r>
              <a:rPr lang="en-US" dirty="0"/>
              <a:t> </a:t>
            </a:r>
            <a:r>
              <a:rPr lang="ru-RU" dirty="0"/>
              <a:t>и добавить этот модуль к проекту следующим образом: выбрать вкладку «</a:t>
            </a:r>
            <a:r>
              <a:rPr lang="en-US" dirty="0"/>
              <a:t>Project</a:t>
            </a:r>
            <a:r>
              <a:rPr lang="ru-RU" dirty="0"/>
              <a:t>», затем «</a:t>
            </a:r>
            <a:r>
              <a:rPr lang="en-US" dirty="0"/>
              <a:t>Add to Project…</a:t>
            </a:r>
            <a:r>
              <a:rPr lang="ru-RU" dirty="0"/>
              <a:t>», а затем выбрать файл модуля, который необходимо добавить.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D6B9D18-4404-42AE-A933-B1091E659898}"/>
              </a:ext>
            </a:extLst>
          </p:cNvPr>
          <p:cNvSpPr/>
          <p:nvPr/>
        </p:nvSpPr>
        <p:spPr>
          <a:xfrm>
            <a:off x="554970" y="214902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0298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5129</TotalTime>
  <Words>1155</Words>
  <Application>Microsoft Office PowerPoint</Application>
  <PresentationFormat>Экран (4:3)</PresentationFormat>
  <Paragraphs>163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Общий вид и структура пользовательского интерфейса</vt:lpstr>
      <vt:lpstr>Считывание исходных данных</vt:lpstr>
      <vt:lpstr>Вывод результатов</vt:lpstr>
      <vt:lpstr>Обработчик события OnCreate для Form1</vt:lpstr>
      <vt:lpstr>Обработчик события OnCreate для Form1</vt:lpstr>
      <vt:lpstr>Обработчик события OnClick для Button1</vt:lpstr>
      <vt:lpstr>Обработчик события OnClick для Button1</vt:lpstr>
      <vt:lpstr>Перед запуском приложения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</cp:lastModifiedBy>
  <cp:revision>451</cp:revision>
  <dcterms:created xsi:type="dcterms:W3CDTF">2017-09-20T17:57:17Z</dcterms:created>
  <dcterms:modified xsi:type="dcterms:W3CDTF">2020-03-08T09:18:59Z</dcterms:modified>
</cp:coreProperties>
</file>