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2" r:id="rId3"/>
    <p:sldId id="276" r:id="rId4"/>
    <p:sldId id="277" r:id="rId5"/>
    <p:sldId id="281" r:id="rId6"/>
    <p:sldId id="282" r:id="rId7"/>
    <p:sldId id="283" r:id="rId8"/>
    <p:sldId id="284" r:id="rId9"/>
    <p:sldId id="285" r:id="rId10"/>
    <p:sldId id="280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4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60DF9-DE47-4E4A-B265-34572ADD54FA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FF603-CA05-4924-9C56-552E22540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1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646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19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769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562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279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117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830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900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75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5147-043A-4B0D-87E8-D7683060DE87}" type="datetime1">
              <a:rPr lang="ru-RU" smtClean="0"/>
              <a:t>15.03.2020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72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EF44-ED26-43E0-BA3A-D9DEE8A63013}" type="datetime1">
              <a:rPr lang="ru-RU" smtClean="0"/>
              <a:t>15.03.2020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90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20EB-6145-4D68-ABFE-B4C93F0A68CC}" type="datetime1">
              <a:rPr lang="ru-RU" smtClean="0"/>
              <a:t>15.03.2020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70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C6FE-F15A-46A7-8A22-8F05E9027412}" type="datetime1">
              <a:rPr lang="ru-RU" smtClean="0"/>
              <a:t>15.03.2020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3013" y="6356351"/>
            <a:ext cx="2057400" cy="365125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</a:defRPr>
            </a:lvl1pPr>
          </a:lstStyle>
          <a:p>
            <a:fld id="{3042A082-C380-4D25-9381-A9C593C170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05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28BE-4D9E-48CA-A3CE-8899A6EE9C42}" type="datetime1">
              <a:rPr lang="ru-RU" smtClean="0"/>
              <a:t>15.03.2020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87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80A6-BEB7-4A57-B257-1C77AC2D22BE}" type="datetime1">
              <a:rPr lang="ru-RU" smtClean="0"/>
              <a:t>15.03.2020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0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FE4B-3362-4A16-9422-9B9869F3D300}" type="datetime1">
              <a:rPr lang="ru-RU" smtClean="0"/>
              <a:t>15.03.2020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2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9F88-6F7E-4542-9CF1-B5871133C13B}" type="datetime1">
              <a:rPr lang="ru-RU" smtClean="0"/>
              <a:t>15.03.2020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35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01B3-E0AA-4832-A619-A1DD3A267C28}" type="datetime1">
              <a:rPr lang="ru-RU" smtClean="0"/>
              <a:t>15.03.2020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1ED4-C4CE-42B7-A79E-972CCAA488CB}" type="datetime1">
              <a:rPr lang="ru-RU" smtClean="0"/>
              <a:t>15.03.2020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2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F623-2FEB-48C0-B44D-6550A9DB8F24}" type="datetime1">
              <a:rPr lang="ru-RU" smtClean="0"/>
              <a:t>15.03.2020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35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12151-9994-4648-89BE-23843A06C76F}" type="datetime1">
              <a:rPr lang="ru-RU" smtClean="0"/>
              <a:t>15.03.2020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8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C:\Users\lubamark\Documents\_дизайн\_Шаблоны презентаций\ТПУ_Карта стилизованная_CMYK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6294" b="50024"/>
          <a:stretch>
            <a:fillRect/>
          </a:stretch>
        </p:blipFill>
        <p:spPr bwMode="auto">
          <a:xfrm>
            <a:off x="5099829" y="298107"/>
            <a:ext cx="4043752" cy="199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ChangeArrowheads="1"/>
          </p:cNvSpPr>
          <p:nvPr/>
        </p:nvSpPr>
        <p:spPr bwMode="auto">
          <a:xfrm>
            <a:off x="3542796" y="6056810"/>
            <a:ext cx="2058409" cy="801192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746" b="1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420" y="2285163"/>
            <a:ext cx="9143161" cy="226248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257636" y="4824790"/>
            <a:ext cx="6590936" cy="8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доцент ОХИ ИШПР ТПУ, к.т.н.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Чузлов Вячеслав Алексеевич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85717" y="2285163"/>
            <a:ext cx="7694464" cy="226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2539" cap="all" dirty="0">
                <a:solidFill>
                  <a:schemeClr val="bg1"/>
                </a:solidFill>
                <a:latin typeface="Calibri" panose="020F0502020204030204" pitchFamily="34" charset="0"/>
              </a:rPr>
              <a:t>Лабораторная работа №3</a:t>
            </a:r>
          </a:p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2063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Идентификация кинетических параметров при математическом моделировании химических реакций</a:t>
            </a:r>
          </a:p>
        </p:txBody>
      </p:sp>
      <p:grpSp>
        <p:nvGrpSpPr>
          <p:cNvPr id="2055" name="Группа 8"/>
          <p:cNvGrpSpPr>
            <a:grpSpLocks/>
          </p:cNvGrpSpPr>
          <p:nvPr/>
        </p:nvGrpSpPr>
        <p:grpSpPr bwMode="auto">
          <a:xfrm>
            <a:off x="1098910" y="959920"/>
            <a:ext cx="3746454" cy="874256"/>
            <a:chOff x="543276" y="545242"/>
            <a:chExt cx="1816737" cy="422585"/>
          </a:xfrm>
        </p:grpSpPr>
        <p:sp>
          <p:nvSpPr>
            <p:cNvPr id="14" name="Freeform 37"/>
            <p:cNvSpPr>
              <a:spLocks noEditPoints="1"/>
            </p:cNvSpPr>
            <p:nvPr/>
          </p:nvSpPr>
          <p:spPr bwMode="auto">
            <a:xfrm>
              <a:off x="1038084" y="565945"/>
              <a:ext cx="1321929" cy="401882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 dirty="0">
                <a:latin typeface="Arial" charset="0"/>
              </a:endParaRPr>
            </a:p>
          </p:txBody>
        </p:sp>
        <p:grpSp>
          <p:nvGrpSpPr>
            <p:cNvPr id="2057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6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20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 dirty="0">
                  <a:latin typeface="Arial" charset="0"/>
                </a:endParaRPr>
              </a:p>
            </p:txBody>
          </p:sp>
          <p:sp>
            <p:nvSpPr>
              <p:cNvPr id="2059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643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10</a:t>
            </a:fld>
            <a:endParaRPr lang="ru-RU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001340" y="229273"/>
            <a:ext cx="5142240" cy="86417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Задание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716" y="1146488"/>
            <a:ext cx="409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Дана схема химических превращений:</a:t>
            </a:r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201556"/>
              </p:ext>
            </p:extLst>
          </p:nvPr>
        </p:nvGraphicFramePr>
        <p:xfrm>
          <a:off x="1581150" y="1516400"/>
          <a:ext cx="6612591" cy="2096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CS ChemDraw Drawing" r:id="rId4" imgW="7759940" imgH="2460819" progId="ChemDraw.Document.6.0">
                  <p:embed/>
                </p:oleObj>
              </mc:Choice>
              <mc:Fallback>
                <p:oleObj name="CS ChemDraw Drawing" r:id="rId4" imgW="7759940" imgH="246081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1150" y="1516400"/>
                        <a:ext cx="6612591" cy="20968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Рисунок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494" y="4538884"/>
            <a:ext cx="2883870" cy="214947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85716" y="3614412"/>
            <a:ext cx="82746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i="1" dirty="0"/>
              <a:t>Необходимо определить изменение концентрации каждого компонента в течение 1 часа с шагом 0,1. Принять </a:t>
            </a:r>
            <a:r>
              <a:rPr lang="en-US" sz="1400" i="1" dirty="0"/>
              <a:t>k</a:t>
            </a:r>
            <a:r>
              <a:rPr lang="ru-RU" sz="1400" i="1" baseline="-25000" dirty="0"/>
              <a:t>1</a:t>
            </a:r>
            <a:r>
              <a:rPr lang="ru-RU" sz="1400" i="1" dirty="0"/>
              <a:t> = 1.8, </a:t>
            </a:r>
            <a:r>
              <a:rPr lang="en-US" sz="1400" i="1" dirty="0"/>
              <a:t>k</a:t>
            </a:r>
            <a:r>
              <a:rPr lang="ru-RU" sz="1400" i="1" baseline="-25000" dirty="0"/>
              <a:t>2</a:t>
            </a:r>
            <a:r>
              <a:rPr lang="ru-RU" sz="1400" i="1" dirty="0"/>
              <a:t> = 1.03. Концентрация </a:t>
            </a:r>
            <a:r>
              <a:rPr lang="en-US" sz="1400" i="1" dirty="0"/>
              <a:t>[C</a:t>
            </a:r>
            <a:r>
              <a:rPr lang="en-US" sz="1400" i="1" baseline="-25000" dirty="0"/>
              <a:t>9</a:t>
            </a:r>
            <a:r>
              <a:rPr lang="en-US" sz="1400" i="1" dirty="0"/>
              <a:t>H</a:t>
            </a:r>
            <a:r>
              <a:rPr lang="en-US" sz="1400" i="1" baseline="-25000" dirty="0"/>
              <a:t>20</a:t>
            </a:r>
            <a:r>
              <a:rPr lang="en-US" sz="1400" i="1" dirty="0"/>
              <a:t>]</a:t>
            </a:r>
            <a:r>
              <a:rPr lang="ru-RU" sz="1400" i="1" dirty="0"/>
              <a:t> в начальный момент времени 1 моль / л, концентрации остальных компонентов равны нулю. Постройте зависимость С(t) для каждого компонента.</a:t>
            </a:r>
          </a:p>
        </p:txBody>
      </p:sp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515799"/>
              </p:ext>
            </p:extLst>
          </p:nvPr>
        </p:nvGraphicFramePr>
        <p:xfrm>
          <a:off x="4589930" y="5072751"/>
          <a:ext cx="4140000" cy="864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1686668424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43131942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480000495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843216258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995292654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</a:rPr>
                        <a:t>Время, 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Концентрация компонента, моль / л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04200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С</a:t>
                      </a:r>
                      <a:r>
                        <a:rPr lang="ru-RU" sz="1400" u="none" strike="noStrike" baseline="-25000" dirty="0">
                          <a:effectLst/>
                        </a:rPr>
                        <a:t>9</a:t>
                      </a:r>
                      <a:r>
                        <a:rPr lang="ru-RU" sz="1400" u="none" strike="noStrike" dirty="0">
                          <a:effectLst/>
                        </a:rPr>
                        <a:t>Н</a:t>
                      </a:r>
                      <a:r>
                        <a:rPr lang="ru-RU" sz="1400" u="none" strike="noStrike" baseline="-25000" dirty="0">
                          <a:effectLst/>
                        </a:rPr>
                        <a:t>20</a:t>
                      </a:r>
                      <a:endParaRPr lang="ru-RU" sz="1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С</a:t>
                      </a:r>
                      <a:r>
                        <a:rPr lang="ru-RU" sz="1400" u="none" strike="noStrike" baseline="-25000" dirty="0">
                          <a:effectLst/>
                        </a:rPr>
                        <a:t>9</a:t>
                      </a:r>
                      <a:r>
                        <a:rPr lang="ru-RU" sz="1400" u="none" strike="noStrike" dirty="0">
                          <a:effectLst/>
                        </a:rPr>
                        <a:t>Н</a:t>
                      </a:r>
                      <a:r>
                        <a:rPr lang="ru-RU" sz="1400" u="none" strike="noStrike" baseline="-25000" dirty="0">
                          <a:effectLst/>
                        </a:rPr>
                        <a:t>18</a:t>
                      </a:r>
                      <a:endParaRPr lang="ru-RU" sz="1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С</a:t>
                      </a:r>
                      <a:r>
                        <a:rPr lang="ru-RU" sz="1400" u="none" strike="noStrike" baseline="-25000" dirty="0">
                          <a:effectLst/>
                        </a:rPr>
                        <a:t>9</a:t>
                      </a:r>
                      <a:r>
                        <a:rPr lang="ru-RU" sz="1400" u="none" strike="noStrike" dirty="0">
                          <a:effectLst/>
                        </a:rPr>
                        <a:t>Н</a:t>
                      </a:r>
                      <a:r>
                        <a:rPr lang="ru-RU" sz="1400" u="none" strike="noStrike" baseline="-25000" dirty="0">
                          <a:effectLst/>
                        </a:rPr>
                        <a:t>16</a:t>
                      </a:r>
                      <a:endParaRPr lang="ru-RU" sz="1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</a:rPr>
                        <a:t>Н</a:t>
                      </a:r>
                      <a:r>
                        <a:rPr lang="ru-RU" sz="1400" u="none" strike="noStrike" baseline="-25000" dirty="0">
                          <a:effectLst/>
                        </a:rPr>
                        <a:t>2</a:t>
                      </a:r>
                      <a:endParaRPr lang="ru-RU" sz="1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03914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0.1653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0.4481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0.3866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1.2213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568745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589930" y="4667520"/>
            <a:ext cx="267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/>
              <a:t>Результаты эксперимента</a:t>
            </a:r>
          </a:p>
        </p:txBody>
      </p:sp>
    </p:spTree>
    <p:extLst>
      <p:ext uri="{BB962C8B-B14F-4D97-AF65-F5344CB8AC3E}">
        <p14:creationId xmlns:p14="http://schemas.microsoft.com/office/powerpoint/2010/main" val="363608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001340" y="229273"/>
            <a:ext cx="5142240" cy="86417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Метод Рунге-Кутты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2</a:t>
            </a:fld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685716" y="1368438"/>
            <a:ext cx="827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Пусть дано дифференциальное уравнение:</a:t>
            </a:r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018879"/>
              </p:ext>
            </p:extLst>
          </p:nvPr>
        </p:nvGraphicFramePr>
        <p:xfrm>
          <a:off x="685716" y="1933946"/>
          <a:ext cx="1866803" cy="872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Equation" r:id="rId4" imgW="977760" imgH="457200" progId="Equation.DSMT4">
                  <p:embed/>
                </p:oleObj>
              </mc:Choice>
              <mc:Fallback>
                <p:oleObj name="Equation" r:id="rId4" imgW="977760" imgH="457200" progId="Equation.DSMT4">
                  <p:embed/>
                  <p:pic>
                    <p:nvPicPr>
                      <p:cNvPr id="9" name="Объект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716" y="1933946"/>
                        <a:ext cx="1866803" cy="872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sp>
        <p:nvSpPr>
          <p:cNvPr id="26" name="TextBox 25"/>
          <p:cNvSpPr txBox="1"/>
          <p:nvPr/>
        </p:nvSpPr>
        <p:spPr>
          <a:xfrm>
            <a:off x="3360670" y="2191869"/>
            <a:ext cx="382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с начальным условием:</a:t>
            </a:r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588356"/>
              </p:ext>
            </p:extLst>
          </p:nvPr>
        </p:nvGraphicFramePr>
        <p:xfrm>
          <a:off x="6168109" y="2040374"/>
          <a:ext cx="1705633" cy="676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Equation" r:id="rId6" imgW="799920" imgH="317160" progId="Equation.DSMT4">
                  <p:embed/>
                </p:oleObj>
              </mc:Choice>
              <mc:Fallback>
                <p:oleObj name="Equation" r:id="rId6" imgW="799920" imgH="317160" progId="Equation.DSMT4">
                  <p:embed/>
                  <p:pic>
                    <p:nvPicPr>
                      <p:cNvPr id="10" name="Объект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68109" y="2040374"/>
                        <a:ext cx="1705633" cy="6768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85716" y="2852720"/>
            <a:ext cx="3821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i="1" dirty="0"/>
              <a:t>Формула Рунге-Кутта:</a:t>
            </a:r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976074"/>
              </p:ext>
            </p:extLst>
          </p:nvPr>
        </p:nvGraphicFramePr>
        <p:xfrm>
          <a:off x="846138" y="3549650"/>
          <a:ext cx="4318000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Equation" r:id="rId8" imgW="2539800" imgH="749160" progId="Equation.DSMT4">
                  <p:embed/>
                </p:oleObj>
              </mc:Choice>
              <mc:Fallback>
                <p:oleObj name="Equation" r:id="rId8" imgW="2539800" imgH="749160" progId="Equation.DSMT4">
                  <p:embed/>
                  <p:pic>
                    <p:nvPicPr>
                      <p:cNvPr id="2" name="Объект 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46138" y="3549650"/>
                        <a:ext cx="4318000" cy="127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79292"/>
              </p:ext>
            </p:extLst>
          </p:nvPr>
        </p:nvGraphicFramePr>
        <p:xfrm>
          <a:off x="5673725" y="3549650"/>
          <a:ext cx="3243263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Equation" r:id="rId10" imgW="1942920" imgH="1054080" progId="Equation.DSMT4">
                  <p:embed/>
                </p:oleObj>
              </mc:Choice>
              <mc:Fallback>
                <p:oleObj name="Equation" r:id="rId10" imgW="1942920" imgH="1054080" progId="Equation.DSMT4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673725" y="3549650"/>
                        <a:ext cx="3243263" cy="176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85716" y="5648465"/>
            <a:ext cx="7772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где </a:t>
            </a:r>
            <a:r>
              <a:rPr lang="en-US" sz="2000" b="1" i="1" dirty="0"/>
              <a:t>h</a:t>
            </a:r>
            <a:r>
              <a:rPr lang="en-US" sz="2000" dirty="0"/>
              <a:t> – </a:t>
            </a:r>
            <a:r>
              <a:rPr lang="ru-RU" sz="2000" dirty="0"/>
              <a:t>шаг вычисления;  </a:t>
            </a:r>
            <a:r>
              <a:rPr lang="en-US" sz="2000" b="1" i="1" dirty="0"/>
              <a:t>f(x,</a:t>
            </a:r>
            <a:r>
              <a:rPr lang="ru-RU" sz="2000" b="1" i="1" dirty="0"/>
              <a:t> </a:t>
            </a:r>
            <a:r>
              <a:rPr lang="en-US" sz="2000" b="1" i="1" dirty="0"/>
              <a:t>y) </a:t>
            </a:r>
            <a:r>
              <a:rPr lang="en-US" sz="2000" dirty="0"/>
              <a:t>– </a:t>
            </a:r>
            <a:r>
              <a:rPr lang="ru-RU" sz="2000" dirty="0"/>
              <a:t>правая часть дифференциального уравнения</a:t>
            </a:r>
          </a:p>
        </p:txBody>
      </p:sp>
    </p:spTree>
    <p:extLst>
      <p:ext uri="{BB962C8B-B14F-4D97-AF65-F5344CB8AC3E}">
        <p14:creationId xmlns:p14="http://schemas.microsoft.com/office/powerpoint/2010/main" val="357262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3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85716" y="1486489"/>
            <a:ext cx="3992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dirty="0"/>
              <a:t>Дана схема химических превращений: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732" y="1855821"/>
            <a:ext cx="3184272" cy="86644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16" y="2715809"/>
            <a:ext cx="7184230" cy="973417"/>
          </a:xfrm>
          <a:prstGeom prst="rect">
            <a:avLst/>
          </a:prstGeom>
        </p:spPr>
      </p:pic>
      <p:graphicFrame>
        <p:nvGraphicFramePr>
          <p:cNvPr id="19" name="Объект 18"/>
          <p:cNvGraphicFramePr>
            <a:graphicFrameLocks noChangeAspect="1"/>
          </p:cNvGraphicFramePr>
          <p:nvPr>
            <p:extLst/>
          </p:nvPr>
        </p:nvGraphicFramePr>
        <p:xfrm>
          <a:off x="3469732" y="4647476"/>
          <a:ext cx="2534526" cy="189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6" imgW="1701720" imgH="1269720" progId="Equation.DSMT4">
                  <p:embed/>
                </p:oleObj>
              </mc:Choice>
              <mc:Fallback>
                <p:oleObj name="Equation" r:id="rId6" imgW="1701720" imgH="1269720" progId="Equation.DSMT4">
                  <p:embed/>
                  <p:pic>
                    <p:nvPicPr>
                      <p:cNvPr id="19" name="Объект 1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69732" y="4647476"/>
                        <a:ext cx="2534526" cy="1891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Прямоугольник 26"/>
          <p:cNvSpPr/>
          <p:nvPr/>
        </p:nvSpPr>
        <p:spPr>
          <a:xfrm>
            <a:off x="685716" y="3513496"/>
            <a:ext cx="82746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Решите систему дифференциальных уравнений изменения концентраций веществ во времени методом Рунге-Кутты</a:t>
            </a:r>
            <a:r>
              <a:rPr lang="en-US" dirty="0"/>
              <a:t> </a:t>
            </a:r>
            <a:r>
              <a:rPr lang="ru-RU" dirty="0"/>
              <a:t>на отрезке </a:t>
            </a:r>
            <a:r>
              <a:rPr lang="en-US" dirty="0"/>
              <a:t>[0; 2] </a:t>
            </a:r>
            <a:r>
              <a:rPr lang="ru-RU" dirty="0"/>
              <a:t>с шагом </a:t>
            </a:r>
            <a:br>
              <a:rPr lang="en-US" dirty="0"/>
            </a:br>
            <a:r>
              <a:rPr lang="en-US" i="1" dirty="0"/>
              <a:t>h</a:t>
            </a:r>
            <a:r>
              <a:rPr lang="ru-RU" i="1" dirty="0"/>
              <a:t> = 0</a:t>
            </a:r>
            <a:r>
              <a:rPr lang="en-US" i="1" dirty="0"/>
              <a:t>.</a:t>
            </a:r>
            <a:r>
              <a:rPr lang="ru-RU" i="1" dirty="0"/>
              <a:t>1</a:t>
            </a:r>
            <a:r>
              <a:rPr lang="ru-RU" dirty="0"/>
              <a:t>. Постройте зависимость </a:t>
            </a:r>
            <a:r>
              <a:rPr lang="ru-RU" i="1" dirty="0"/>
              <a:t>С(</a:t>
            </a:r>
            <a:r>
              <a:rPr lang="en-US" i="1" dirty="0"/>
              <a:t>t</a:t>
            </a:r>
            <a:r>
              <a:rPr lang="ru-RU" i="1" dirty="0"/>
              <a:t>)</a:t>
            </a:r>
            <a:r>
              <a:rPr lang="en-US" dirty="0"/>
              <a:t> </a:t>
            </a:r>
            <a:r>
              <a:rPr lang="ru-RU" dirty="0"/>
              <a:t>для каждого компонента.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001340" y="229273"/>
            <a:ext cx="5142240" cy="86417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295469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41571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4</a:t>
            </a:fld>
            <a:endParaRPr lang="ru-RU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001340" y="229273"/>
            <a:ext cx="5142240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Реализация метода Рунге-Кутты</a:t>
            </a:r>
            <a:b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</a:b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(в отдельном модуле) 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60EE87F-F161-460C-90B1-1FA7D4E7C247}"/>
              </a:ext>
            </a:extLst>
          </p:cNvPr>
          <p:cNvSpPr/>
          <p:nvPr/>
        </p:nvSpPr>
        <p:spPr>
          <a:xfrm>
            <a:off x="416133" y="1486489"/>
            <a:ext cx="854428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unit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UR_K_method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interface</a:t>
            </a:r>
          </a:p>
          <a:p>
            <a:endParaRPr lang="ru-RU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array of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Tfunc = </a:t>
            </a:r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(c: TArrOfDouble; kin_par: TArrOfDouble;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react_count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RK(f: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Tfunc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react_count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h,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init_conc, kin_par: TArrOfDouble): TArrOfArrOfDouble;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03047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5</a:t>
            </a:fld>
            <a:endParaRPr lang="ru-RU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001340" y="229273"/>
            <a:ext cx="5142240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Реализация метода Рунге-Кутты</a:t>
            </a:r>
            <a:b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</a:b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(в отдельном модуле)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77EB13F-0861-45A0-A716-2B16837485EB}"/>
              </a:ext>
            </a:extLst>
          </p:cNvPr>
          <p:cNvSpPr/>
          <p:nvPr/>
        </p:nvSpPr>
        <p:spPr>
          <a:xfrm>
            <a:off x="293983" y="1550514"/>
            <a:ext cx="885001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implementation</a:t>
            </a:r>
          </a:p>
          <a:p>
            <a:endParaRPr lang="ru-RU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RK(f: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Tfunc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react_count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h,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init_conc, kin_par: TArrOfDouble): TArrOfArrOfDouble;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k1, k2, k3, k4, z: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Round(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/ h));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Round(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tk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/ h)-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(k1,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(k2,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(k3,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(k4,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(z,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0600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6</a:t>
            </a:fld>
            <a:endParaRPr lang="ru-RU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001340" y="229273"/>
            <a:ext cx="5142240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Реализация метода Рунге-Кутты</a:t>
            </a:r>
            <a:b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</a:b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(в отдельном модуле) 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DD40D2B-6925-4295-8C5A-E01F7CBDB5B7}"/>
              </a:ext>
            </a:extLst>
          </p:cNvPr>
          <p:cNvSpPr/>
          <p:nvPr/>
        </p:nvSpPr>
        <p:spPr>
          <a:xfrm>
            <a:off x="293563" y="1312894"/>
            <a:ext cx="866685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j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Round(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/ h)-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k1 := f(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init_conc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kin_par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react_count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z[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init_conc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+ k1[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* h /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k2 := f(z,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kin_par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react_count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z[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init_conc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+ k2[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* h /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k3 := f(z,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kin_par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react_count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z[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init_conc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+ k3[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* h;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k4 := f(z,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kin_par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react_count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begin</a:t>
            </a:r>
          </a:p>
          <a:p>
            <a:r>
              <a:rPr lang="nn-NO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nn-NO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init_conc[i] := init_conc[i] + (k1[i] + </a:t>
            </a:r>
            <a:r>
              <a:rPr lang="nn-NO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 </a:t>
            </a:r>
            <a:r>
              <a:rPr lang="nn-NO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 k2[i] + </a:t>
            </a:r>
            <a:r>
              <a:rPr lang="nn-NO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 </a:t>
            </a:r>
            <a:r>
              <a:rPr lang="nn-NO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 k3[i]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		</a:t>
            </a:r>
            <a:r>
              <a:rPr lang="nn-NO" sz="1400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urier New" panose="02070309020205020404" pitchFamily="49" charset="0"/>
              </a:rPr>
              <a:t>k4[i]) * h / </a:t>
            </a:r>
            <a:r>
              <a:rPr lang="nn-NO" sz="1400" dirty="0">
                <a:solidFill>
                  <a:srgbClr val="006400"/>
                </a:solidFill>
                <a:latin typeface="Courier New" panose="02070309020205020404" pitchFamily="49" charset="0"/>
              </a:rPr>
              <a:t>6</a:t>
            </a:r>
            <a:r>
              <a:rPr lang="nn-NO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[j,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init_conc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3537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7</a:t>
            </a:fld>
            <a:endParaRPr lang="ru-RU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001340" y="229273"/>
            <a:ext cx="5142240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Реализация основной программы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ADE6A95-F94C-4788-A7D6-9360C308FDF3}"/>
              </a:ext>
            </a:extLst>
          </p:cNvPr>
          <p:cNvSpPr/>
          <p:nvPr/>
        </p:nvSpPr>
        <p:spPr>
          <a:xfrm>
            <a:off x="293563" y="1245628"/>
            <a:ext cx="865471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kinetic_calculation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uses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UR_K_method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const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react_count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h 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0.1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kin_par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(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0.6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0.26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0.1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comp_conc_profile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kinetic_model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(c,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kin_par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react_count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sv-SE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- kin_par[</a:t>
            </a:r>
            <a:r>
              <a:rPr lang="sv-SE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* c[</a:t>
            </a:r>
            <a:r>
              <a:rPr lang="sv-SE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kin_par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* c[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-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kin_par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* c[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+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kin_par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* c[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sv-SE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kin_par[</a:t>
            </a:r>
            <a:r>
              <a:rPr lang="sv-SE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* c[</a:t>
            </a:r>
            <a:r>
              <a:rPr lang="sv-SE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- kin_par[</a:t>
            </a:r>
            <a:r>
              <a:rPr lang="sv-SE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* c[</a:t>
            </a:r>
            <a:r>
              <a:rPr lang="sv-SE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50918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8</a:t>
            </a:fld>
            <a:endParaRPr lang="ru-RU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001340" y="229273"/>
            <a:ext cx="5142240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Реализация основной программы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F6345D1-30AE-47FD-933E-5FFD5D8E7643}"/>
              </a:ext>
            </a:extLst>
          </p:cNvPr>
          <p:cNvSpPr/>
          <p:nvPr/>
        </p:nvSpPr>
        <p:spPr>
          <a:xfrm>
            <a:off x="293563" y="1486489"/>
            <a:ext cx="866685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0.8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0.2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comp_conc_profile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RK(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kinetic_model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react_count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h,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kin_par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Round(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/ h)-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write((i * h + h):</a:t>
            </a:r>
            <a:r>
              <a:rPr lang="pt-BR" sz="14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pt-BR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j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write(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comp_conc_profile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j]: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535493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9</a:t>
            </a:fld>
            <a:endParaRPr lang="ru-RU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001340" y="229273"/>
            <a:ext cx="5142240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Результаты расчета</a:t>
            </a:r>
          </a:p>
        </p:txBody>
      </p:sp>
      <p:pic>
        <p:nvPicPr>
          <p:cNvPr id="6" name="Рисунок 5" descr="Изображение выглядит как карта&#10;&#10;Описание создано автоматически">
            <a:extLst>
              <a:ext uri="{FF2B5EF4-FFF2-40B4-BE49-F238E27FC236}">
                <a16:creationId xmlns:a16="http://schemas.microsoft.com/office/drawing/2014/main" id="{355BBC4C-3004-40B9-9C37-58BBE8A6DD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120" y="1296385"/>
            <a:ext cx="6501760" cy="487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034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3003</TotalTime>
  <Words>915</Words>
  <Application>Microsoft Office PowerPoint</Application>
  <PresentationFormat>Экран (4:3)</PresentationFormat>
  <Paragraphs>145</Paragraphs>
  <Slides>10</Slides>
  <Notes>9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Тема Office</vt:lpstr>
      <vt:lpstr>Equation</vt:lpstr>
      <vt:lpstr>CS ChemDraw Drawing</vt:lpstr>
      <vt:lpstr>Презентация PowerPoint</vt:lpstr>
      <vt:lpstr>Метод Рунге-Кутты</vt:lpstr>
      <vt:lpstr>Пример</vt:lpstr>
      <vt:lpstr>Реализация метода Рунге-Кутты (в отдельном модуле) </vt:lpstr>
      <vt:lpstr>Реализация метода Рунге-Кутты (в отдельном модуле) </vt:lpstr>
      <vt:lpstr>Реализация метода Рунге-Кутты (в отдельном модуле) </vt:lpstr>
      <vt:lpstr>Реализация основной программы</vt:lpstr>
      <vt:lpstr>Реализация основной программы</vt:lpstr>
      <vt:lpstr>Результаты расчета</vt:lpstr>
      <vt:lpstr>Задание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Vjacheslav</dc:creator>
  <cp:lastModifiedBy>Vyacheslav</cp:lastModifiedBy>
  <cp:revision>231</cp:revision>
  <dcterms:created xsi:type="dcterms:W3CDTF">2017-09-20T17:57:17Z</dcterms:created>
  <dcterms:modified xsi:type="dcterms:W3CDTF">2020-03-15T09:48:58Z</dcterms:modified>
</cp:coreProperties>
</file>