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79" r:id="rId12"/>
    <p:sldId id="281" r:id="rId13"/>
    <p:sldId id="288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86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03.02.2020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8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8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59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60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389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018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07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71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02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03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68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791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76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81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3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03.02.2020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03.02.2020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03.02.2020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03.02.2020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03.02.2020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 smtClean="0">
                <a:solidFill>
                  <a:schemeClr val="bg1"/>
                </a:solidFill>
              </a:rPr>
              <a:t>2020</a:t>
            </a:r>
            <a:endParaRPr lang="ru-RU" altLang="ru-RU" sz="1746" b="1" dirty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доцент ОХИ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ИШПР </a:t>
            </a:r>
            <a:r>
              <a:rPr lang="ru-RU" altLang="ru-RU" sz="2063" b="1" dirty="0" smtClean="0">
                <a:solidFill>
                  <a:schemeClr val="bg2">
                    <a:lumMod val="75000"/>
                  </a:schemeClr>
                </a:solidFill>
              </a:rPr>
              <a:t>ТПУ, к.т.н.</a:t>
            </a:r>
            <a:endParaRPr lang="ru-RU" altLang="ru-RU" sz="2063" b="1" dirty="0">
              <a:solidFill>
                <a:schemeClr val="bg2">
                  <a:lumMod val="75000"/>
                </a:schemeClr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  <a:endParaRPr lang="ru-RU" altLang="ru-RU" sz="20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 smtClean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  <a:endParaRPr lang="ru-RU" altLang="ru-RU" sz="3200" b="1" cap="al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Определение ОЧ потоков смешения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86489"/>
            <a:ext cx="8291279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Определение ОЧ потоков смешения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86489"/>
            <a:ext cx="8071804" cy="31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5715" y="1773316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u="sng" dirty="0" smtClean="0"/>
              <a:t>Этапы решения: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716" y="1154900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Задание 2.</a:t>
            </a:r>
            <a:r>
              <a:rPr lang="ru-RU" dirty="0" smtClean="0"/>
              <a:t> На основе определенных ОЧ потоков смешения (задание 1), выполнить расчет доли каждого из потоков при заданном ОЧ смеси.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715" y="2148776"/>
            <a:ext cx="82746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dirty="0" smtClean="0"/>
              <a:t>Выполняется грубое приближение к заданному ОЧ смеси: среди потоков, направляемых на смешение выбирается тот, ОЧ которого максимально близко к заданному ОЧ смеси. Доля этого потока принимается за 1, а его номер сохраняется для дальнейшего подбора, остальные потоки принимаются за ноль.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/>
              <a:t>Выполняется подбор доли каждого компонента. </a:t>
            </a:r>
          </a:p>
          <a:p>
            <a:pPr marL="622300" indent="-2603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Выполняется проверка условия: если расчетное ОЧ смеси отличается от заданного на величину, меньшую заранее выбранного числа (</a:t>
            </a:r>
            <a:r>
              <a:rPr lang="en-US" sz="1400" i="1" dirty="0" smtClean="0"/>
              <a:t>eps = 5e-2</a:t>
            </a:r>
            <a:r>
              <a:rPr lang="ru-RU" sz="1400" dirty="0" smtClean="0"/>
              <a:t>), то поиск заканчивается. Если условие не выполнилось – переходим к непосредственному подбору долей каждого компонента.</a:t>
            </a:r>
          </a:p>
          <a:p>
            <a:pPr marL="622300" indent="-2603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Если заданное ОЧ смеси меньше, чем ОЧ потока, доля которого принята за 1, то доля этого потока уменьшается на величину заранее выбранного шага (</a:t>
            </a:r>
            <a:r>
              <a:rPr lang="en-US" sz="1400" i="1" dirty="0"/>
              <a:t>h = 5e-6</a:t>
            </a:r>
            <a:r>
              <a:rPr lang="ru-RU" sz="1400" dirty="0" smtClean="0"/>
              <a:t>). При этом, если ОЧ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-</a:t>
            </a:r>
            <a:r>
              <a:rPr lang="ru-RU" sz="1400" i="1" dirty="0" err="1" smtClean="0"/>
              <a:t>го</a:t>
            </a:r>
            <a:r>
              <a:rPr lang="ru-RU" sz="1400" i="1" dirty="0" smtClean="0"/>
              <a:t> </a:t>
            </a:r>
            <a:r>
              <a:rPr lang="ru-RU" sz="1400" dirty="0" smtClean="0"/>
              <a:t>потока больше, чем ОЧ, максимально близкое к заданному, то доля таких потоков увеличивается на величину, пропорциональную разности их ОЧ с заданным значением, если меньше, то уменьшается.</a:t>
            </a:r>
            <a:endParaRPr lang="en-US" sz="1400" dirty="0" smtClean="0"/>
          </a:p>
          <a:p>
            <a:pPr marL="622300" indent="-2603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Проводится нормировка полученных долей потоков смешения и снова рассчитывается ОЧ смеси до тех пор, пока модуль разности требуемого </a:t>
            </a:r>
            <a:r>
              <a:rPr lang="ru-RU" sz="1400" dirty="0"/>
              <a:t>и расчетного </a:t>
            </a:r>
            <a:r>
              <a:rPr lang="ru-RU" sz="1400" dirty="0" smtClean="0"/>
              <a:t>ОЧ не станет меньше заданной точности (</a:t>
            </a:r>
            <a:r>
              <a:rPr lang="en-US" sz="1400" i="1" dirty="0"/>
              <a:t>eps = 5e-2</a:t>
            </a:r>
            <a:r>
              <a:rPr lang="ru-RU" sz="1400" dirty="0" smtClean="0"/>
              <a:t>).</a:t>
            </a:r>
          </a:p>
          <a:p>
            <a:pPr marL="622300" indent="-2603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Если спустя 20 000 повторений доли потоков подобрать не удается, то выполнение процедуры прекращается.</a:t>
            </a:r>
          </a:p>
        </p:txBody>
      </p:sp>
    </p:spTree>
    <p:extLst>
      <p:ext uri="{BB962C8B-B14F-4D97-AF65-F5344CB8AC3E}">
        <p14:creationId xmlns:p14="http://schemas.microsoft.com/office/powerpoint/2010/main" val="29176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143368"/>
            <a:ext cx="8274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 smtClean="0"/>
              <a:t>Пример.</a:t>
            </a:r>
            <a:r>
              <a:rPr lang="ru-RU" sz="1600" dirty="0" smtClean="0"/>
              <a:t> Определить в каких долях необходимо смешать потоки для достижения ОЧ смеси 91,5 при следующих ОЧ потоков смешения: </a:t>
            </a:r>
          </a:p>
          <a:p>
            <a:pPr algn="just"/>
            <a:r>
              <a:rPr lang="ru-RU" sz="1600" dirty="0" smtClean="0"/>
              <a:t>поток 1: </a:t>
            </a:r>
            <a:r>
              <a:rPr lang="ru-RU" sz="1600" b="1" dirty="0" smtClean="0"/>
              <a:t>88</a:t>
            </a:r>
            <a:r>
              <a:rPr lang="ru-RU" sz="1600" dirty="0" smtClean="0"/>
              <a:t>; поток 2: </a:t>
            </a:r>
            <a:r>
              <a:rPr lang="ru-RU" sz="1600" b="1" dirty="0" smtClean="0"/>
              <a:t>90</a:t>
            </a:r>
            <a:r>
              <a:rPr lang="ru-RU" sz="1600" dirty="0" smtClean="0"/>
              <a:t>; поток 3: </a:t>
            </a:r>
            <a:r>
              <a:rPr lang="ru-RU" sz="1600" b="1" dirty="0" smtClean="0"/>
              <a:t>92,5</a:t>
            </a:r>
            <a:r>
              <a:rPr lang="ru-RU" sz="1600" dirty="0" smtClean="0"/>
              <a:t>; поток 4: </a:t>
            </a:r>
            <a:r>
              <a:rPr lang="ru-RU" sz="1600" b="1" dirty="0" smtClean="0"/>
              <a:t>95</a:t>
            </a:r>
            <a:r>
              <a:rPr lang="ru-RU" sz="1600" dirty="0" smtClean="0"/>
              <a:t>; поток 5: </a:t>
            </a:r>
            <a:r>
              <a:rPr lang="ru-RU" sz="1600" b="1" dirty="0" smtClean="0"/>
              <a:t>96</a:t>
            </a:r>
            <a:r>
              <a:rPr lang="ru-RU" sz="1600" dirty="0" smtClean="0"/>
              <a:t>; поток 6: </a:t>
            </a:r>
            <a:r>
              <a:rPr lang="ru-RU" sz="1600" b="1" dirty="0" smtClean="0"/>
              <a:t>102</a:t>
            </a:r>
            <a:r>
              <a:rPr lang="ru-RU" sz="1600" dirty="0" smtClean="0"/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716" y="1885782"/>
            <a:ext cx="978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i="1" dirty="0" smtClean="0"/>
              <a:t>Решение</a:t>
            </a:r>
            <a:endParaRPr lang="ru-RU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85716" y="2255364"/>
            <a:ext cx="82746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dirty="0" smtClean="0"/>
              <a:t>Делаем грубое приближение, приняв долю потока 3 за единицу, т.к. его ОЧ максимально близко к требуемому ОЧ. Доли остальных потоков принимаем за ноль. Получаем следующие значения: х1 = 0; х2 = 0; х3 = 1; </a:t>
            </a:r>
            <a:r>
              <a:rPr lang="en-US" sz="1400" dirty="0" smtClean="0"/>
              <a:t>x4 = 0; x5 = 0; x6 = 0.</a:t>
            </a:r>
            <a:endParaRPr lang="ru-RU" sz="1400" dirty="0" smtClean="0"/>
          </a:p>
          <a:p>
            <a:pPr marL="342900" indent="-342900" algn="just">
              <a:buFont typeface="+mj-lt"/>
              <a:buAutoNum type="arabicPeriod"/>
            </a:pPr>
            <a:endParaRPr lang="ru-RU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smtClean="0"/>
              <a:t>Т.к. ОЧ потока 3 больше требуемого ОЧ, то уменьшаем долю потока 3 на величину заранее выбранного шага </a:t>
            </a:r>
            <a:r>
              <a:rPr lang="en-US" sz="1400" i="1" dirty="0" smtClean="0"/>
              <a:t>h =</a:t>
            </a:r>
            <a:r>
              <a:rPr lang="en-US" sz="1400" dirty="0" smtClean="0"/>
              <a:t> </a:t>
            </a:r>
            <a:r>
              <a:rPr lang="en-US" sz="1400" i="1" dirty="0" smtClean="0"/>
              <a:t>5e-</a:t>
            </a:r>
            <a:r>
              <a:rPr lang="ru-RU" sz="1400" i="1" dirty="0" smtClean="0"/>
              <a:t>3.</a:t>
            </a:r>
            <a:r>
              <a:rPr lang="en-US" sz="1400" i="1" dirty="0" smtClean="0"/>
              <a:t> </a:t>
            </a:r>
          </a:p>
          <a:p>
            <a:pPr indent="2867025" algn="just"/>
            <a:r>
              <a:rPr lang="en-US" sz="1400" dirty="0" smtClean="0"/>
              <a:t>x3 </a:t>
            </a:r>
            <a:r>
              <a:rPr lang="en-US" sz="1400" dirty="0"/>
              <a:t>= 1 – 5e-3 = </a:t>
            </a:r>
            <a:r>
              <a:rPr lang="en-US" sz="1400" dirty="0" smtClean="0"/>
              <a:t>0,9950.</a:t>
            </a:r>
            <a:r>
              <a:rPr lang="ru-RU" sz="1400" i="1" dirty="0" smtClean="0"/>
              <a:t> </a:t>
            </a:r>
            <a:endParaRPr lang="en-US" sz="1400" i="1" dirty="0" smtClean="0"/>
          </a:p>
          <a:p>
            <a:pPr indent="361950" algn="just"/>
            <a:r>
              <a:rPr lang="ru-RU" sz="1400" dirty="0" smtClean="0"/>
              <a:t>При этом, доли потоков</a:t>
            </a:r>
            <a:r>
              <a:rPr lang="en-US" sz="1400" dirty="0" smtClean="0"/>
              <a:t> 1 </a:t>
            </a:r>
            <a:r>
              <a:rPr lang="ru-RU" sz="1400" dirty="0" smtClean="0"/>
              <a:t>и</a:t>
            </a:r>
            <a:r>
              <a:rPr lang="en-US" sz="1400" dirty="0" smtClean="0"/>
              <a:t> 2</a:t>
            </a:r>
            <a:r>
              <a:rPr lang="ru-RU" sz="1400" dirty="0" smtClean="0"/>
              <a:t> вычисляем следующим образом:</a:t>
            </a:r>
          </a:p>
          <a:p>
            <a:pPr indent="2867025" algn="just"/>
            <a:r>
              <a:rPr lang="en-US" sz="1400" dirty="0" smtClean="0"/>
              <a:t>x1 = 0 + 5e-3*|91,5 - 88| = 0,0175;</a:t>
            </a:r>
          </a:p>
          <a:p>
            <a:pPr indent="2867025" algn="just"/>
            <a:r>
              <a:rPr lang="en-US" sz="1400" dirty="0" smtClean="0"/>
              <a:t>x2 = 0 + 5e-3*|91,5 - 90| = 0,0075;</a:t>
            </a:r>
          </a:p>
          <a:p>
            <a:pPr indent="361950" algn="just"/>
            <a:r>
              <a:rPr lang="ru-RU" sz="1400" dirty="0" smtClean="0"/>
              <a:t>потому что их ОЧ меньше,  чем ОЧ потока 3 и для решения задачи необходимо снизить ОЧ потока 3. </a:t>
            </a:r>
          </a:p>
          <a:p>
            <a:pPr indent="361950" algn="just"/>
            <a:r>
              <a:rPr lang="ru-RU" sz="1400" dirty="0" smtClean="0"/>
              <a:t>Доли потоков 4-6 будут равны нулю, т.к. их ОЧ больше, чем ОЧ потока 3.</a:t>
            </a:r>
          </a:p>
          <a:p>
            <a:pPr algn="just"/>
            <a:endParaRPr lang="ru-RU" sz="1400" dirty="0"/>
          </a:p>
          <a:p>
            <a:pPr marL="342900" indent="-342900" algn="just">
              <a:buFont typeface="+mj-lt"/>
              <a:buAutoNum type="arabicPeriod" startAt="3"/>
            </a:pPr>
            <a:r>
              <a:rPr lang="ru-RU" sz="1400" dirty="0" smtClean="0"/>
              <a:t>Производим нормировку, т.к. сумма долей потоков должна быть равна 1. В результате получаем: </a:t>
            </a:r>
            <a:r>
              <a:rPr lang="en-US" sz="1400" dirty="0"/>
              <a:t>x1 = </a:t>
            </a:r>
            <a:r>
              <a:rPr lang="en-US" sz="1400" dirty="0" smtClean="0"/>
              <a:t>0</a:t>
            </a:r>
            <a:r>
              <a:rPr lang="ru-RU" sz="1400" dirty="0"/>
              <a:t>,</a:t>
            </a:r>
            <a:r>
              <a:rPr lang="en-US" sz="1400" dirty="0" smtClean="0"/>
              <a:t>0172</a:t>
            </a:r>
            <a:r>
              <a:rPr lang="en-US" sz="1400" dirty="0"/>
              <a:t>;  x2 = </a:t>
            </a:r>
            <a:r>
              <a:rPr lang="en-US" sz="1400" dirty="0" smtClean="0"/>
              <a:t>0</a:t>
            </a:r>
            <a:r>
              <a:rPr lang="ru-RU" sz="1400" dirty="0" smtClean="0"/>
              <a:t>,</a:t>
            </a:r>
            <a:r>
              <a:rPr lang="en-US" sz="1400" dirty="0" smtClean="0"/>
              <a:t>0074</a:t>
            </a:r>
            <a:r>
              <a:rPr lang="en-US" sz="1400" dirty="0"/>
              <a:t>;  x3 = </a:t>
            </a:r>
            <a:r>
              <a:rPr lang="en-US" sz="1400" dirty="0" smtClean="0"/>
              <a:t>0</a:t>
            </a:r>
            <a:r>
              <a:rPr lang="ru-RU" sz="1400" dirty="0" smtClean="0"/>
              <a:t>,</a:t>
            </a:r>
            <a:r>
              <a:rPr lang="en-US" sz="1400" dirty="0" smtClean="0"/>
              <a:t>9755</a:t>
            </a:r>
            <a:r>
              <a:rPr lang="en-US" sz="1400" dirty="0"/>
              <a:t>;  x4 = </a:t>
            </a:r>
            <a:r>
              <a:rPr lang="en-US" sz="1400" dirty="0" smtClean="0"/>
              <a:t>0</a:t>
            </a:r>
            <a:r>
              <a:rPr lang="ru-RU" sz="1400" dirty="0" smtClean="0"/>
              <a:t>,</a:t>
            </a:r>
            <a:r>
              <a:rPr lang="en-US" sz="1400" dirty="0" smtClean="0"/>
              <a:t>0000</a:t>
            </a:r>
            <a:r>
              <a:rPr lang="en-US" sz="1400" dirty="0"/>
              <a:t>;  x5 = </a:t>
            </a:r>
            <a:r>
              <a:rPr lang="en-US" sz="1400" dirty="0" smtClean="0"/>
              <a:t>0</a:t>
            </a:r>
            <a:r>
              <a:rPr lang="ru-RU" sz="1400" dirty="0" smtClean="0"/>
              <a:t>,</a:t>
            </a:r>
            <a:r>
              <a:rPr lang="en-US" sz="1400" dirty="0" smtClean="0"/>
              <a:t>0000</a:t>
            </a:r>
            <a:r>
              <a:rPr lang="en-US" sz="1400" dirty="0"/>
              <a:t>;  x6 = </a:t>
            </a:r>
            <a:r>
              <a:rPr lang="en-US" sz="1400" dirty="0" smtClean="0"/>
              <a:t>0</a:t>
            </a:r>
            <a:r>
              <a:rPr lang="ru-RU" sz="1400" dirty="0" smtClean="0"/>
              <a:t>,</a:t>
            </a:r>
            <a:r>
              <a:rPr lang="en-US" sz="1400" dirty="0" smtClean="0"/>
              <a:t>0000</a:t>
            </a:r>
            <a:r>
              <a:rPr lang="ru-RU" sz="1400" dirty="0" smtClean="0"/>
              <a:t>. </a:t>
            </a:r>
            <a:br>
              <a:rPr lang="ru-RU" sz="1400" dirty="0" smtClean="0"/>
            </a:br>
            <a:r>
              <a:rPr lang="ru-RU" sz="1400" dirty="0" smtClean="0"/>
              <a:t>ОЧ смеси = 92,4.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ru-RU" sz="1400" dirty="0" smtClean="0"/>
          </a:p>
          <a:p>
            <a:pPr marL="342900" indent="-342900" algn="just">
              <a:buFont typeface="+mj-lt"/>
              <a:buAutoNum type="arabicPeriod" startAt="3"/>
            </a:pPr>
            <a:r>
              <a:rPr lang="ru-RU" sz="1400" dirty="0" smtClean="0"/>
              <a:t>Повторяем пункт 2 до тех пор, пока расчетное ОЧ смеси не будет отличаться от требуемого на заданную величину ошибки </a:t>
            </a:r>
            <a:r>
              <a:rPr lang="en-US" sz="1400" i="1" dirty="0"/>
              <a:t>eps = </a:t>
            </a:r>
            <a:r>
              <a:rPr lang="en-US" sz="1400" i="1" dirty="0" smtClean="0"/>
              <a:t>5e-2</a:t>
            </a:r>
            <a:r>
              <a:rPr lang="ru-RU" sz="1400" i="1" dirty="0" smtClean="0"/>
              <a:t>. </a:t>
            </a:r>
            <a:r>
              <a:rPr lang="ru-RU" sz="1400" dirty="0" smtClean="0"/>
              <a:t>После 11 итераций получаем: </a:t>
            </a:r>
            <a:r>
              <a:rPr lang="en-US" sz="1400" dirty="0"/>
              <a:t>x1 = 0.1713;  x2 = 0.0734; 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en-US" sz="1400" dirty="0" smtClean="0"/>
              <a:t>x3 </a:t>
            </a:r>
            <a:r>
              <a:rPr lang="en-US" sz="1400" dirty="0"/>
              <a:t>= 0.7553;  x4 = 0.0000;  x5 = 0.0000;  x6 = </a:t>
            </a:r>
            <a:r>
              <a:rPr lang="en-US" sz="1400" dirty="0" smtClean="0"/>
              <a:t>0.0000</a:t>
            </a:r>
            <a:r>
              <a:rPr lang="ru-RU" sz="1400" dirty="0" smtClean="0"/>
              <a:t>. ОЧ смеси 91,55.</a:t>
            </a:r>
          </a:p>
        </p:txBody>
      </p:sp>
    </p:spTree>
    <p:extLst>
      <p:ext uri="{BB962C8B-B14F-4D97-AF65-F5344CB8AC3E}">
        <p14:creationId xmlns:p14="http://schemas.microsoft.com/office/powerpoint/2010/main" val="1797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Программу из задания 1 необходимо дополнить следующим кодом: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1897917"/>
            <a:ext cx="82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Блок описания: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2430646"/>
            <a:ext cx="8303472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86489"/>
            <a:ext cx="8413209" cy="25117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6" y="4172245"/>
            <a:ext cx="8364437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92763"/>
            <a:ext cx="8303472" cy="44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70234" y="1159697"/>
            <a:ext cx="641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Процедура поиска доли каждого из компонентов смешения:</a:t>
            </a:r>
            <a:endParaRPr lang="ru-RU" b="1" i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529029"/>
            <a:ext cx="8297375" cy="507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86489"/>
            <a:ext cx="8297375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Расчет доли каждого потока при заданном ОЧ смеси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849467"/>
            <a:ext cx="8297375" cy="4645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464" y="148331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Основная программа: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779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 smtClean="0"/>
              <a:t>Октановое число </a:t>
            </a:r>
            <a:r>
              <a:rPr lang="ru-RU" dirty="0" smtClean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2,2,4-триметилпентан (изооктан)</a:t>
            </a:r>
          </a:p>
          <a:p>
            <a:pPr algn="ctr"/>
            <a:r>
              <a:rPr lang="ru-RU" dirty="0" smtClean="0"/>
              <a:t>ОЧ = 100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Эталонные углеводороды:</a:t>
            </a:r>
            <a:endParaRPr lang="ru-RU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н-гептан</a:t>
            </a:r>
          </a:p>
          <a:p>
            <a:pPr algn="ctr"/>
            <a:r>
              <a:rPr lang="ru-RU" dirty="0" smtClean="0"/>
              <a:t>ОЧ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5716" y="1486489"/>
            <a:ext cx="27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Интерфейс приложения:</a:t>
            </a:r>
            <a:endParaRPr lang="ru-RU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71" y="1193758"/>
            <a:ext cx="4607089" cy="55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1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85716" y="1173000"/>
            <a:ext cx="2784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/>
              <a:t>Разместите элементы интерфейса  будущего приложения в соответствии со схемой:</a:t>
            </a:r>
            <a:endParaRPr lang="ru-RU" sz="16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46" y="1204469"/>
            <a:ext cx="5390588" cy="55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1724" y="4666689"/>
            <a:ext cx="827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Блок описания глобальных переменных: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16" y="4978686"/>
            <a:ext cx="82746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Form1: TForm1;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h,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eps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//Принятые шаг и точность при расчете ОЧ смеси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c: a64;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//Массив исходных данных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x: a;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Расчетные доли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RON: a;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Расчетные ОЧ потоков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RONtreb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RONr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ru-RU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Требуемое и расчетное ОЧ</a:t>
            </a:r>
          </a:p>
          <a:p>
            <a:r>
              <a:rPr lang="sv-SE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i, j, k, 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716" y="1281206"/>
            <a:ext cx="827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блоке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uses</a:t>
            </a:r>
            <a:r>
              <a:rPr lang="en-US" sz="1600" dirty="0" smtClean="0"/>
              <a:t> </a:t>
            </a:r>
            <a:r>
              <a:rPr lang="ru-RU" sz="1600" dirty="0" smtClean="0"/>
              <a:t>добавьте модуль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ComObj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блоке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dirty="0"/>
              <a:t> </a:t>
            </a:r>
            <a:r>
              <a:rPr lang="ru-RU" sz="1600" dirty="0"/>
              <a:t>добавьте описание типов</a:t>
            </a:r>
            <a:r>
              <a:rPr lang="ru-RU" sz="1600" dirty="0" smtClean="0"/>
              <a:t>: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7839" y="1832384"/>
            <a:ext cx="7409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a64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1..64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a =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1..10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of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7839" y="2581489"/>
            <a:ext cx="82571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ru-RU" sz="1400" dirty="0" smtClean="0"/>
              <a:t>   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(c: a64;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RON: a);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getRONmix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(x,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RON:a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norm(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c: a);</a:t>
            </a:r>
          </a:p>
          <a:p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getMin(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c: a; 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podbor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716" y="2297884"/>
            <a:ext cx="827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блоке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600" dirty="0" smtClean="0"/>
              <a:t> </a:t>
            </a:r>
            <a:r>
              <a:rPr lang="ru-RU" sz="1600" dirty="0" smtClean="0"/>
              <a:t>добавьте объявление процедур:</a:t>
            </a:r>
            <a:endParaRPr lang="ru-R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716" y="3705054"/>
            <a:ext cx="8274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 блоке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lang="en-US" sz="1600" dirty="0" smtClean="0"/>
              <a:t> </a:t>
            </a:r>
            <a:r>
              <a:rPr lang="ru-RU" sz="1600" dirty="0" smtClean="0"/>
              <a:t>добавьте описание этих процедур, добавив к их имени </a:t>
            </a:r>
            <a:r>
              <a:rPr lang="en-US" sz="1600" dirty="0" smtClean="0"/>
              <a:t>TForm1. </a:t>
            </a:r>
            <a:r>
              <a:rPr lang="ru-RU" sz="1600" dirty="0" smtClean="0"/>
              <a:t>Например,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TForm1.getRON (c: a64;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a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 smtClean="0">
                <a:solidFill>
                  <a:srgbClr val="FF0000"/>
                </a:solidFill>
              </a:rPr>
              <a:t>!!! В процедуре </a:t>
            </a:r>
            <a:r>
              <a:rPr lang="en-US" sz="1600" dirty="0" err="1" smtClean="0">
                <a:solidFill>
                  <a:srgbClr val="FF0000"/>
                </a:solidFill>
              </a:rPr>
              <a:t>podbor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нужно заменить операцию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на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9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97275" y="1142352"/>
            <a:ext cx="588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Процедура считывания исходных данных из файла </a:t>
            </a:r>
            <a:r>
              <a:rPr lang="en-US" b="1" dirty="0" smtClean="0"/>
              <a:t>excel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488917"/>
            <a:ext cx="8461981" cy="52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97275" y="1142352"/>
            <a:ext cx="33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Процедура расчета ОЧ потоков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6" y="1511684"/>
            <a:ext cx="8297375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Разработка приложения в среде </a:t>
            </a:r>
            <a:r>
              <a:rPr lang="en-US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Delphi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04346" y="1482375"/>
            <a:ext cx="825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Процедуру расчета долей потоков при заданном ОЧ смеси выполните самостоятельно.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716" y="2128706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Порядок реализации процедуры:</a:t>
            </a:r>
            <a:endParaRPr lang="ru-R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5716" y="2515286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Считать исходные данные (</a:t>
            </a:r>
            <a:r>
              <a:rPr lang="en-US" dirty="0" err="1" smtClean="0"/>
              <a:t>RONtreb</a:t>
            </a:r>
            <a:r>
              <a:rPr lang="en-US" dirty="0" smtClean="0"/>
              <a:t>, h, eps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Выполнить обращение к процедуре подбора долей потоков, направляемых на смешение</a:t>
            </a:r>
            <a:r>
              <a:rPr lang="en-US" dirty="0" smtClean="0"/>
              <a:t> (</a:t>
            </a:r>
            <a:r>
              <a:rPr lang="ru-RU" dirty="0" smtClean="0"/>
              <a:t>процедура </a:t>
            </a:r>
            <a:r>
              <a:rPr lang="en-US" dirty="0" err="1" smtClean="0"/>
              <a:t>podbor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Вывести результаты в таблицу </a:t>
            </a:r>
            <a:r>
              <a:rPr lang="en-US" dirty="0" smtClean="0"/>
              <a:t>StringGrid2.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Наименьшим ОЧ обладают </a:t>
            </a:r>
            <a:r>
              <a:rPr lang="ru-RU" dirty="0" err="1" smtClean="0"/>
              <a:t>алканы</a:t>
            </a:r>
            <a:r>
              <a:rPr lang="ru-RU" dirty="0" smtClean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ОЧ нормальных </a:t>
            </a:r>
            <a:r>
              <a:rPr lang="ru-RU" dirty="0" err="1" smtClean="0"/>
              <a:t>алканов</a:t>
            </a:r>
            <a:r>
              <a:rPr lang="ru-RU" dirty="0" smtClean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ОЧ </a:t>
            </a:r>
            <a:r>
              <a:rPr lang="ru-RU" dirty="0" err="1" smtClean="0"/>
              <a:t>изопарафинов</a:t>
            </a:r>
            <a:r>
              <a:rPr lang="ru-RU" dirty="0" smtClean="0"/>
              <a:t> значительно выше, чем у </a:t>
            </a:r>
            <a:r>
              <a:rPr lang="ru-RU" dirty="0" err="1" smtClean="0"/>
              <a:t>алканов</a:t>
            </a:r>
            <a:r>
              <a:rPr lang="ru-RU" dirty="0" smtClean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Олефиновые</a:t>
            </a:r>
            <a:r>
              <a:rPr lang="ru-RU" dirty="0" smtClean="0"/>
              <a:t> УВ обладают более высокими ОЧ в сравнении с </a:t>
            </a:r>
            <a:r>
              <a:rPr lang="ru-RU" dirty="0" err="1" smtClean="0"/>
              <a:t>алканами</a:t>
            </a:r>
            <a:r>
              <a:rPr lang="ru-RU" dirty="0" smtClean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ОЧ </a:t>
            </a:r>
            <a:r>
              <a:rPr lang="ru-RU" dirty="0" err="1" smtClean="0"/>
              <a:t>аренов</a:t>
            </a:r>
            <a:r>
              <a:rPr lang="ru-RU" dirty="0" smtClean="0"/>
              <a:t> повышается с увеличением числа углеродных атомов.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xmlns="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xmlns="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xmlns="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xmlns="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2,2-диметилгептан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2,4-диметилгептан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62,00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8,96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2,45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19,11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xmlns="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 smtClean="0"/>
              <a:t>Необходимо определить долю каждого потока в смеси при заданном октановом числе смешения.</a:t>
            </a:r>
            <a:r>
              <a:rPr lang="ru-RU" dirty="0" smtClean="0"/>
              <a:t> 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Исходные данные:</a:t>
            </a:r>
            <a:endParaRPr lang="ru-RU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ОЧ индивидуальных углеводородов.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Требуемый результат:</a:t>
            </a:r>
            <a:endParaRPr lang="ru-RU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ОЧ смесевого потока.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  <a:endParaRPr lang="ru-RU" altLang="ru-RU" sz="2857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 smtClean="0"/>
              <a:t>Для решения поставленной задачи необходимо разбить ее на более простые подзадачи и последовательно решить их:</a:t>
            </a:r>
            <a:r>
              <a:rPr lang="ru-RU" dirty="0" smtClean="0"/>
              <a:t> </a:t>
            </a:r>
            <a:endParaRPr lang="ru-R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Расчет ОЧ каждого потока: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где</a:t>
            </a:r>
            <a:r>
              <a:rPr lang="ru-RU" sz="1600" i="1" dirty="0" smtClean="0"/>
              <a:t> </a:t>
            </a:r>
            <a:r>
              <a:rPr lang="ru-RU" sz="1600" i="1" dirty="0" err="1" smtClean="0"/>
              <a:t>ОЧ</a:t>
            </a:r>
            <a:r>
              <a:rPr lang="ru-RU" sz="1600" i="1" baseline="-25000" dirty="0" err="1" smtClean="0"/>
              <a:t>потока</a:t>
            </a:r>
            <a:r>
              <a:rPr lang="ru-RU" sz="1600" dirty="0" smtClean="0"/>
              <a:t> </a:t>
            </a:r>
            <a:r>
              <a:rPr lang="ru-RU" sz="1600" dirty="0"/>
              <a:t>– октановое число потока </a:t>
            </a:r>
            <a:r>
              <a:rPr lang="ru-RU" sz="1600" dirty="0" smtClean="0"/>
              <a:t>смешения; </a:t>
            </a:r>
            <a:br>
              <a:rPr lang="ru-RU" sz="1600" dirty="0" smtClean="0"/>
            </a:br>
            <a:r>
              <a:rPr lang="ru-RU" sz="1600" i="1" dirty="0" smtClean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</a:t>
            </a:r>
            <a:r>
              <a:rPr lang="ru-RU" sz="1600" dirty="0" smtClean="0"/>
              <a:t>смешения; </a:t>
            </a:r>
            <a:br>
              <a:rPr lang="ru-RU" sz="1600" dirty="0" smtClean="0"/>
            </a:br>
            <a:r>
              <a:rPr lang="ru-RU" sz="1600" i="1" dirty="0" smtClean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</a:t>
            </a:r>
            <a:r>
              <a:rPr lang="ru-RU" sz="1600" dirty="0" smtClean="0"/>
              <a:t>углеводорода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k – </a:t>
            </a:r>
            <a:r>
              <a:rPr lang="ru-RU" sz="1600" dirty="0" smtClean="0"/>
              <a:t>количество компонентов.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Расчет ОЧ смеси потоков: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</a:t>
            </a:r>
            <a:r>
              <a:rPr lang="ru-RU" sz="1600" dirty="0" smtClean="0"/>
              <a:t>смеси; </a:t>
            </a:r>
          </a:p>
          <a:p>
            <a:r>
              <a:rPr lang="en-US" sz="1600" i="1" dirty="0" smtClean="0"/>
              <a:t>x</a:t>
            </a:r>
            <a:r>
              <a:rPr lang="en-US" sz="1600" i="1" baseline="-25000" dirty="0" smtClean="0"/>
              <a:t>i</a:t>
            </a:r>
            <a:r>
              <a:rPr lang="ru-RU" sz="1600" dirty="0" smtClean="0"/>
              <a:t> </a:t>
            </a:r>
            <a:r>
              <a:rPr lang="ru-RU" sz="1600" dirty="0"/>
              <a:t>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</a:t>
            </a:r>
            <a:r>
              <a:rPr lang="ru-RU" sz="1600" dirty="0" smtClean="0"/>
              <a:t>смешения; </a:t>
            </a:r>
          </a:p>
          <a:p>
            <a:r>
              <a:rPr lang="ru-RU" sz="1600" i="1" dirty="0" err="1" smtClean="0"/>
              <a:t>ОЧ</a:t>
            </a:r>
            <a:r>
              <a:rPr lang="ru-RU" sz="1600" i="1" baseline="-25000" dirty="0" err="1" smtClean="0"/>
              <a:t>потока</a:t>
            </a:r>
            <a:r>
              <a:rPr lang="ru-RU" sz="1600" dirty="0" smtClean="0"/>
              <a:t> </a:t>
            </a:r>
            <a:r>
              <a:rPr lang="ru-RU" sz="1600" dirty="0"/>
              <a:t>– октановое число потока </a:t>
            </a:r>
            <a:r>
              <a:rPr lang="ru-RU" sz="1600" dirty="0" smtClean="0"/>
              <a:t>смешения;</a:t>
            </a:r>
          </a:p>
          <a:p>
            <a:r>
              <a:rPr lang="en-US" sz="1600" dirty="0" smtClean="0"/>
              <a:t>n – </a:t>
            </a:r>
            <a:r>
              <a:rPr lang="ru-RU" sz="1600" dirty="0" smtClean="0"/>
              <a:t>количество потоков смешения.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 smtClean="0"/>
              <a:t>Расчет долей каждого из потоков, при которых достигается заданное ОЧ смешения.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</a:t>
            </a:r>
            <a:r>
              <a:rPr lang="ru-RU" sz="2900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Доля этого потока принимается за 1, доли остальных потоков за ноль (</a:t>
            </a:r>
            <a:r>
              <a:rPr lang="ru-RU" i="1" dirty="0" smtClean="0"/>
              <a:t>обозначим его </a:t>
            </a:r>
            <a:r>
              <a:rPr lang="ru-RU" i="1" dirty="0" smtClean="0">
                <a:solidFill>
                  <a:schemeClr val="accent5"/>
                </a:solidFill>
              </a:rPr>
              <a:t>поток </a:t>
            </a:r>
            <a:r>
              <a:rPr lang="en-US" i="1" dirty="0" smtClean="0">
                <a:solidFill>
                  <a:schemeClr val="accent5"/>
                </a:solidFill>
              </a:rPr>
              <a:t>N</a:t>
            </a:r>
            <a:r>
              <a:rPr lang="ru-RU" dirty="0" smtClean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</a:t>
            </a:r>
            <a:r>
              <a:rPr lang="ru-RU" dirty="0" smtClean="0">
                <a:solidFill>
                  <a:srgbClr val="FF0000"/>
                </a:solidFill>
              </a:rPr>
              <a:t>Расчетное ОЧ 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Заданное ОЧ</a:t>
            </a:r>
            <a:r>
              <a:rPr lang="en-US" dirty="0" smtClean="0">
                <a:solidFill>
                  <a:srgbClr val="FF0000"/>
                </a:solidFill>
              </a:rPr>
              <a:t>| &lt;= eps</a:t>
            </a:r>
            <a:r>
              <a:rPr lang="ru-RU" dirty="0" smtClean="0">
                <a:solidFill>
                  <a:srgbClr val="FF0000"/>
                </a:solidFill>
              </a:rPr>
              <a:t> (заранее выбранная точность)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условие выполнилось, то расчет прекращается, если нет, то переходим к следующему этапу.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 smtClean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/>
              <a:t>Условие выполняется</a:t>
            </a:r>
            <a:endParaRPr lang="ru-RU" b="1" i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/>
              <a:t>Условие не выполняется</a:t>
            </a:r>
            <a:endParaRPr lang="ru-RU" b="1" i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Доля </a:t>
            </a:r>
            <a:r>
              <a:rPr lang="ru-RU" i="1" dirty="0" smtClean="0">
                <a:solidFill>
                  <a:schemeClr val="accent5"/>
                </a:solidFill>
              </a:rPr>
              <a:t>потока </a:t>
            </a:r>
            <a:r>
              <a:rPr lang="en-US" i="1" dirty="0" smtClean="0">
                <a:solidFill>
                  <a:schemeClr val="accent5"/>
                </a:solidFill>
              </a:rPr>
              <a:t>N</a:t>
            </a:r>
            <a:r>
              <a:rPr lang="ru-RU" dirty="0" smtClean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ОЧ потока </a:t>
            </a:r>
            <a:r>
              <a:rPr lang="en-US" dirty="0" smtClean="0"/>
              <a:t>&lt;</a:t>
            </a:r>
            <a:r>
              <a:rPr lang="ru-RU" dirty="0" smtClean="0"/>
              <a:t> ОЧ </a:t>
            </a:r>
            <a:r>
              <a:rPr lang="ru-RU" i="1" dirty="0" smtClean="0">
                <a:solidFill>
                  <a:schemeClr val="accent5"/>
                </a:solidFill>
              </a:rPr>
              <a:t>потока </a:t>
            </a:r>
            <a:r>
              <a:rPr lang="en-US" i="1" dirty="0" smtClean="0">
                <a:solidFill>
                  <a:schemeClr val="accent5"/>
                </a:solidFill>
              </a:rPr>
              <a:t>N</a:t>
            </a:r>
            <a:r>
              <a:rPr lang="ru-RU" dirty="0" smtClean="0"/>
              <a:t>, его доля увеличивается, если </a:t>
            </a:r>
            <a:r>
              <a:rPr lang="en-US" dirty="0" smtClean="0"/>
              <a:t>&gt;</a:t>
            </a:r>
            <a:r>
              <a:rPr lang="ru-RU" dirty="0" smtClean="0"/>
              <a:t>, то уменьшается.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 smtClean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ОЧ потока </a:t>
            </a:r>
            <a:r>
              <a:rPr lang="en-US" dirty="0" smtClean="0"/>
              <a:t>&gt;</a:t>
            </a:r>
            <a:r>
              <a:rPr lang="ru-RU" dirty="0" smtClean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 smtClean="0"/>
              <a:t>, его доля увеличивается, если </a:t>
            </a:r>
            <a:r>
              <a:rPr lang="en-US" dirty="0" smtClean="0"/>
              <a:t>&lt;</a:t>
            </a:r>
            <a:r>
              <a:rPr lang="ru-RU" dirty="0" smtClean="0"/>
              <a:t>, то уменьшается.</a:t>
            </a:r>
            <a:endParaRPr lang="ru-RU" dirty="0"/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</a:t>
            </a:r>
            <a:r>
              <a:rPr lang="en-US" dirty="0" smtClean="0">
                <a:solidFill>
                  <a:srgbClr val="FF0000"/>
                </a:solidFill>
              </a:rPr>
              <a:t>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 smtClean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Массив УВ составов потоков.</a:t>
            </a:r>
            <a:endParaRPr lang="ru-RU" sz="1400" dirty="0"/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Результаты расчета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Расчетное ОЧ смеси.</a:t>
            </a:r>
            <a:endParaRPr lang="ru-RU" sz="1400" dirty="0"/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Основная программа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Вывод результатов.</a:t>
            </a:r>
            <a:endParaRPr lang="ru-RU" sz="1400" dirty="0"/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Модуль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Описание расчетов.</a:t>
            </a:r>
            <a:endParaRPr lang="ru-RU" sz="1400" dirty="0"/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4910</TotalTime>
  <Words>2036</Words>
  <Application>Microsoft Office PowerPoint</Application>
  <PresentationFormat>Экран (4:3)</PresentationFormat>
  <Paragraphs>719</Paragraphs>
  <Slides>25</Slides>
  <Notes>24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Определение ОЧ потоков смешения</vt:lpstr>
      <vt:lpstr>Определение ОЧ потоков смешения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Расчет доли каждого потока при заданном ОЧ смеси</vt:lpstr>
      <vt:lpstr>Разработка приложения в среде Delphi</vt:lpstr>
      <vt:lpstr>Разработка приложения в среде Delphi</vt:lpstr>
      <vt:lpstr>Разработка приложения в среде Delphi</vt:lpstr>
      <vt:lpstr>Разработка приложения в среде Delphi</vt:lpstr>
      <vt:lpstr>Разработка приложения в среде Delphi</vt:lpstr>
      <vt:lpstr>Разработка приложения в среде Delphi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 A. Chuzlov</cp:lastModifiedBy>
  <cp:revision>401</cp:revision>
  <dcterms:created xsi:type="dcterms:W3CDTF">2017-09-20T17:57:17Z</dcterms:created>
  <dcterms:modified xsi:type="dcterms:W3CDTF">2020-02-03T08:00:01Z</dcterms:modified>
</cp:coreProperties>
</file>