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2" r:id="rId3"/>
    <p:sldId id="276" r:id="rId4"/>
    <p:sldId id="277" r:id="rId5"/>
    <p:sldId id="281" r:id="rId6"/>
    <p:sldId id="282" r:id="rId7"/>
    <p:sldId id="283" r:id="rId8"/>
    <p:sldId id="284" r:id="rId9"/>
    <p:sldId id="285" r:id="rId10"/>
    <p:sldId id="28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19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6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56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27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11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3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0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17.03.2020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17.03.2020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17.03.2020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17.03.2020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17.03.2020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17.03.2020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№3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Идентификация кинетических параметров при математическом моделировании химических реакций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146488"/>
            <a:ext cx="40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Дана схема химических превращений: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01556"/>
              </p:ext>
            </p:extLst>
          </p:nvPr>
        </p:nvGraphicFramePr>
        <p:xfrm>
          <a:off x="1581150" y="1516400"/>
          <a:ext cx="6612591" cy="209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CS ChemDraw Drawing" r:id="rId4" imgW="7759940" imgH="2460819" progId="ChemDraw.Document.6.0">
                  <p:embed/>
                </p:oleObj>
              </mc:Choice>
              <mc:Fallback>
                <p:oleObj name="CS ChemDraw Drawing" r:id="rId4" imgW="7759940" imgH="246081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1150" y="1516400"/>
                        <a:ext cx="6612591" cy="2096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494" y="4538884"/>
            <a:ext cx="2883870" cy="214947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5716" y="3614412"/>
            <a:ext cx="827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/>
              <a:t>Необходимо определить изменение концентрации каждого компонента в течение 1 часа с шагом 0,1. Принять </a:t>
            </a:r>
            <a:r>
              <a:rPr lang="en-US" sz="1400" i="1" dirty="0"/>
              <a:t>k</a:t>
            </a:r>
            <a:r>
              <a:rPr lang="ru-RU" sz="1400" i="1" baseline="-25000" dirty="0"/>
              <a:t>1</a:t>
            </a:r>
            <a:r>
              <a:rPr lang="ru-RU" sz="1400" i="1" dirty="0"/>
              <a:t> = 1.8, </a:t>
            </a:r>
            <a:r>
              <a:rPr lang="en-US" sz="1400" i="1" dirty="0"/>
              <a:t>k</a:t>
            </a:r>
            <a:r>
              <a:rPr lang="ru-RU" sz="1400" i="1" baseline="-25000" dirty="0"/>
              <a:t>2</a:t>
            </a:r>
            <a:r>
              <a:rPr lang="ru-RU" sz="1400" i="1" dirty="0"/>
              <a:t> = 1.03. Концентрация </a:t>
            </a:r>
            <a:r>
              <a:rPr lang="en-US" sz="1400" i="1" dirty="0"/>
              <a:t>[C</a:t>
            </a:r>
            <a:r>
              <a:rPr lang="en-US" sz="1400" i="1" baseline="-25000" dirty="0"/>
              <a:t>9</a:t>
            </a:r>
            <a:r>
              <a:rPr lang="en-US" sz="1400" i="1" dirty="0"/>
              <a:t>H</a:t>
            </a:r>
            <a:r>
              <a:rPr lang="en-US" sz="1400" i="1" baseline="-25000" dirty="0"/>
              <a:t>20</a:t>
            </a:r>
            <a:r>
              <a:rPr lang="en-US" sz="1400" i="1" dirty="0"/>
              <a:t>]</a:t>
            </a:r>
            <a:r>
              <a:rPr lang="ru-RU" sz="1400" i="1" dirty="0"/>
              <a:t> в начальный момент времени 1 моль / л, концентрации остальных компонентов равны нулю. Постройте зависимость С(t) для каждого компонента.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15799"/>
              </p:ext>
            </p:extLst>
          </p:nvPr>
        </p:nvGraphicFramePr>
        <p:xfrm>
          <a:off x="4589930" y="5072751"/>
          <a:ext cx="4140000" cy="86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xmlns="" val="168666842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4313194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48000049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184321625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3995292654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Время, 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Концентрация компонента, моль / л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1042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</a:t>
                      </a:r>
                      <a:r>
                        <a:rPr lang="ru-RU" sz="1400" u="none" strike="noStrike" baseline="-25000" dirty="0">
                          <a:effectLst/>
                        </a:rPr>
                        <a:t>9</a:t>
                      </a:r>
                      <a:r>
                        <a:rPr lang="ru-RU" sz="1400" u="none" strike="noStrike" dirty="0">
                          <a:effectLst/>
                        </a:rPr>
                        <a:t>Н</a:t>
                      </a:r>
                      <a:r>
                        <a:rPr lang="ru-RU" sz="1400" u="none" strike="noStrike" baseline="-25000" dirty="0">
                          <a:effectLst/>
                        </a:rPr>
                        <a:t>20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</a:t>
                      </a:r>
                      <a:r>
                        <a:rPr lang="ru-RU" sz="1400" u="none" strike="noStrike" baseline="-25000" dirty="0">
                          <a:effectLst/>
                        </a:rPr>
                        <a:t>9</a:t>
                      </a:r>
                      <a:r>
                        <a:rPr lang="ru-RU" sz="1400" u="none" strike="noStrike" dirty="0">
                          <a:effectLst/>
                        </a:rPr>
                        <a:t>Н</a:t>
                      </a:r>
                      <a:r>
                        <a:rPr lang="ru-RU" sz="1400" u="none" strike="noStrike" baseline="-25000" dirty="0">
                          <a:effectLst/>
                        </a:rPr>
                        <a:t>18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</a:t>
                      </a:r>
                      <a:r>
                        <a:rPr lang="ru-RU" sz="1400" u="none" strike="noStrike" baseline="-25000" dirty="0">
                          <a:effectLst/>
                        </a:rPr>
                        <a:t>9</a:t>
                      </a:r>
                      <a:r>
                        <a:rPr lang="ru-RU" sz="1400" u="none" strike="noStrike" dirty="0">
                          <a:effectLst/>
                        </a:rPr>
                        <a:t>Н</a:t>
                      </a:r>
                      <a:r>
                        <a:rPr lang="ru-RU" sz="1400" u="none" strike="noStrike" baseline="-25000" dirty="0">
                          <a:effectLst/>
                        </a:rPr>
                        <a:t>16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Н</a:t>
                      </a:r>
                      <a:r>
                        <a:rPr lang="ru-RU" sz="1400" u="none" strike="noStrike" baseline="-25000" dirty="0">
                          <a:effectLst/>
                        </a:rPr>
                        <a:t>2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703914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0.1653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0.4481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0.3866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1.2213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756874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89930" y="466752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Результаты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363608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85716" y="1368438"/>
            <a:ext cx="827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Пусть дано дифференциальное уравнение:</a:t>
            </a: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18879"/>
              </p:ext>
            </p:extLst>
          </p:nvPr>
        </p:nvGraphicFramePr>
        <p:xfrm>
          <a:off x="685716" y="1933946"/>
          <a:ext cx="1866803" cy="87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4" imgW="977760" imgH="457200" progId="Equation.DSMT4">
                  <p:embed/>
                </p:oleObj>
              </mc:Choice>
              <mc:Fallback>
                <p:oleObj name="Equation" r:id="rId4" imgW="977760" imgH="45720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716" y="1933946"/>
                        <a:ext cx="1866803" cy="87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6" name="TextBox 25"/>
          <p:cNvSpPr txBox="1"/>
          <p:nvPr/>
        </p:nvSpPr>
        <p:spPr>
          <a:xfrm>
            <a:off x="3360670" y="2191869"/>
            <a:ext cx="38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 начальным условием: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88356"/>
              </p:ext>
            </p:extLst>
          </p:nvPr>
        </p:nvGraphicFramePr>
        <p:xfrm>
          <a:off x="6168109" y="2040374"/>
          <a:ext cx="1705633" cy="67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6" imgW="799920" imgH="317160" progId="Equation.DSMT4">
                  <p:embed/>
                </p:oleObj>
              </mc:Choice>
              <mc:Fallback>
                <p:oleObj name="Equation" r:id="rId6" imgW="799920" imgH="3171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68109" y="2040374"/>
                        <a:ext cx="1705633" cy="676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716" y="2852720"/>
            <a:ext cx="3821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/>
              <a:t>Формула Рунге-Кутта:</a:t>
            </a: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76074"/>
              </p:ext>
            </p:extLst>
          </p:nvPr>
        </p:nvGraphicFramePr>
        <p:xfrm>
          <a:off x="846138" y="3549650"/>
          <a:ext cx="43180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8" imgW="2539800" imgH="749160" progId="Equation.DSMT4">
                  <p:embed/>
                </p:oleObj>
              </mc:Choice>
              <mc:Fallback>
                <p:oleObj name="Equation" r:id="rId8" imgW="2539800" imgH="74916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6138" y="3549650"/>
                        <a:ext cx="4318000" cy="127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9292"/>
              </p:ext>
            </p:extLst>
          </p:nvPr>
        </p:nvGraphicFramePr>
        <p:xfrm>
          <a:off x="5673725" y="3549650"/>
          <a:ext cx="32432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10" imgW="1942920" imgH="1054080" progId="Equation.DSMT4">
                  <p:embed/>
                </p:oleObj>
              </mc:Choice>
              <mc:Fallback>
                <p:oleObj name="Equation" r:id="rId10" imgW="1942920" imgH="105408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73725" y="3549650"/>
                        <a:ext cx="3243263" cy="176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716" y="5648465"/>
            <a:ext cx="777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где </a:t>
            </a:r>
            <a:r>
              <a:rPr lang="en-US" sz="2000" b="1" i="1" dirty="0"/>
              <a:t>h</a:t>
            </a:r>
            <a:r>
              <a:rPr lang="en-US" sz="2000" dirty="0"/>
              <a:t> – </a:t>
            </a:r>
            <a:r>
              <a:rPr lang="ru-RU" sz="2000" dirty="0"/>
              <a:t>шаг вычисления;  </a:t>
            </a:r>
            <a:r>
              <a:rPr lang="en-US" sz="2000" b="1" i="1" dirty="0"/>
              <a:t>f(x,</a:t>
            </a:r>
            <a:r>
              <a:rPr lang="ru-RU" sz="2000" b="1" i="1" dirty="0"/>
              <a:t> </a:t>
            </a:r>
            <a:r>
              <a:rPr lang="en-US" sz="2000" b="1" i="1" dirty="0"/>
              <a:t>y) </a:t>
            </a:r>
            <a:r>
              <a:rPr lang="en-US" sz="2000" dirty="0"/>
              <a:t>– </a:t>
            </a:r>
            <a:r>
              <a:rPr lang="ru-RU" sz="2000" dirty="0"/>
              <a:t>правая часть дифференциального уравнения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357262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5716" y="1486489"/>
            <a:ext cx="399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Дана схема химических превращений: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732" y="1855821"/>
            <a:ext cx="3184272" cy="8664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16" y="2715809"/>
            <a:ext cx="7184230" cy="973417"/>
          </a:xfrm>
          <a:prstGeom prst="rect">
            <a:avLst/>
          </a:prstGeom>
        </p:spPr>
      </p:pic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3469732" y="4647476"/>
          <a:ext cx="2534526" cy="189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1701720" imgH="1269720" progId="Equation.DSMT4">
                  <p:embed/>
                </p:oleObj>
              </mc:Choice>
              <mc:Fallback>
                <p:oleObj name="Equation" r:id="rId6" imgW="1701720" imgH="126972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9732" y="4647476"/>
                        <a:ext cx="2534526" cy="189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685716" y="3513496"/>
            <a:ext cx="8274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Решите систему дифференциальных уравнений изменения концентраций веществ во времени методом Рунге-Кутты</a:t>
            </a:r>
            <a:r>
              <a:rPr lang="en-US" dirty="0"/>
              <a:t> </a:t>
            </a:r>
            <a:r>
              <a:rPr lang="ru-RU" dirty="0"/>
              <a:t>на отрезке </a:t>
            </a:r>
            <a:r>
              <a:rPr lang="en-US" dirty="0"/>
              <a:t>[0; 2] </a:t>
            </a:r>
            <a:r>
              <a:rPr lang="ru-RU" dirty="0"/>
              <a:t>с шагом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h</a:t>
            </a:r>
            <a:r>
              <a:rPr lang="ru-RU" i="1" dirty="0"/>
              <a:t> = 0</a:t>
            </a:r>
            <a:r>
              <a:rPr lang="en-US" i="1" dirty="0"/>
              <a:t>.</a:t>
            </a:r>
            <a:r>
              <a:rPr lang="ru-RU" i="1" dirty="0"/>
              <a:t>1</a:t>
            </a:r>
            <a:r>
              <a:rPr lang="ru-RU" dirty="0"/>
              <a:t>. Постройте зависимость </a:t>
            </a:r>
            <a:r>
              <a:rPr lang="ru-RU" i="1" dirty="0"/>
              <a:t>С(</a:t>
            </a:r>
            <a:r>
              <a:rPr lang="en-US" i="1" dirty="0"/>
              <a:t>t</a:t>
            </a:r>
            <a:r>
              <a:rPr lang="ru-RU" i="1" dirty="0"/>
              <a:t>)</a:t>
            </a:r>
            <a:r>
              <a:rPr lang="en-US" dirty="0"/>
              <a:t> </a:t>
            </a:r>
            <a:r>
              <a:rPr lang="ru-RU" dirty="0"/>
              <a:t>для каждого компонента.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295469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метода Рунге-Кутты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(в отдельном модуле)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260EE87F-F161-460C-90B1-1FA7D4E7C247}"/>
              </a:ext>
            </a:extLst>
          </p:cNvPr>
          <p:cNvSpPr/>
          <p:nvPr/>
        </p:nvSpPr>
        <p:spPr>
          <a:xfrm>
            <a:off x="416133" y="1486489"/>
            <a:ext cx="85442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unit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UR_K_method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interface</a:t>
            </a:r>
          </a:p>
          <a:p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Tfunc =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(c: TArrOfDouble; kin_par: TArrOfDouble;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RK(f: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init_conc, kin_par: TArrOfDouble): TArrOfArrOfDouble;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3047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метода Рунге-Кутты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(в отдельном модуле)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77EB13F-0861-45A0-A716-2B16837485EB}"/>
              </a:ext>
            </a:extLst>
          </p:cNvPr>
          <p:cNvSpPr/>
          <p:nvPr/>
        </p:nvSpPr>
        <p:spPr>
          <a:xfrm>
            <a:off x="293983" y="1550514"/>
            <a:ext cx="885001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implementation</a:t>
            </a:r>
          </a:p>
          <a:p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RK(f: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init_conc, kin_par: TArrOfDouble): TArrOfArrOfDouble;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k1, k2, k3, k4, z: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Round(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h));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Round(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h)-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(k1,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(k2,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(k3,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(k4,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(z,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60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метода Рунге-Кутты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(в отдельном модуле)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0DD40D2B-6925-4295-8C5A-E01F7CBDB5B7}"/>
              </a:ext>
            </a:extLst>
          </p:cNvPr>
          <p:cNvSpPr/>
          <p:nvPr/>
        </p:nvSpPr>
        <p:spPr>
          <a:xfrm>
            <a:off x="293563" y="1312894"/>
            <a:ext cx="866685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Round(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/ h)-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k1 := f(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k1[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h /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k2 := f(z,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k2[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h /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k3 := f(z,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k3[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h;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k4 := f(z,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init_conc[i] := init_conc[i] + (k1[i] + </a:t>
            </a:r>
            <a:r>
              <a:rPr lang="nn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k2[i] + </a:t>
            </a:r>
            <a:r>
              <a:rPr lang="nn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k3[i]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k4[i]) * h / </a:t>
            </a:r>
            <a:r>
              <a:rPr lang="nn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53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основной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ADE6A95-F94C-4788-A7D6-9360C308FDF3}"/>
              </a:ext>
            </a:extLst>
          </p:cNvPr>
          <p:cNvSpPr/>
          <p:nvPr/>
        </p:nvSpPr>
        <p:spPr>
          <a:xfrm>
            <a:off x="293563" y="1245628"/>
            <a:ext cx="86547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kinetic_calculation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UR_K_method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0.26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kinetic_model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- kin_par[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kin_par[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- kin_par[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091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основной программы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F6345D1-30AE-47FD-933E-5FFD5D8E7643}"/>
              </a:ext>
            </a:extLst>
          </p:cNvPr>
          <p:cNvSpPr/>
          <p:nvPr/>
        </p:nvSpPr>
        <p:spPr>
          <a:xfrm>
            <a:off x="293563" y="1486489"/>
            <a:ext cx="8666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RK(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kinetic_model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Round(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/ h)-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write((i * h + h):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3549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Результаты расчета</a:t>
            </a:r>
          </a:p>
        </p:txBody>
      </p:sp>
      <p:pic>
        <p:nvPicPr>
          <p:cNvPr id="6" name="Рисунок 5" descr="Изображение выглядит как карта&#10;&#10;Описание создано автоматически">
            <a:extLst>
              <a:ext uri="{FF2B5EF4-FFF2-40B4-BE49-F238E27FC236}">
                <a16:creationId xmlns:a16="http://schemas.microsoft.com/office/drawing/2014/main" xmlns="" id="{355BBC4C-3004-40B9-9C37-58BBE8A6D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0" y="1296385"/>
            <a:ext cx="6501760" cy="48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3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3008</TotalTime>
  <Words>671</Words>
  <Application>Microsoft Office PowerPoint</Application>
  <PresentationFormat>Экран (4:3)</PresentationFormat>
  <Paragraphs>145</Paragraphs>
  <Slides>10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Тема Office</vt:lpstr>
      <vt:lpstr>Equation</vt:lpstr>
      <vt:lpstr>CS ChemDraw Drawing</vt:lpstr>
      <vt:lpstr>Презентация PowerPoint</vt:lpstr>
      <vt:lpstr>Метод Рунге-Кутты</vt:lpstr>
      <vt:lpstr>Пример</vt:lpstr>
      <vt:lpstr>Реализация метода Рунге-Кутты (в отдельном модуле) </vt:lpstr>
      <vt:lpstr>Реализация метода Рунге-Кутты (в отдельном модуле) </vt:lpstr>
      <vt:lpstr>Реализация метода Рунге-Кутты (в отдельном модуле) </vt:lpstr>
      <vt:lpstr>Реализация основной программы</vt:lpstr>
      <vt:lpstr>Реализация основной программы</vt:lpstr>
      <vt:lpstr>Результаты расчета</vt:lpstr>
      <vt:lpstr>Задание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233</cp:revision>
  <dcterms:created xsi:type="dcterms:W3CDTF">2017-09-20T17:57:17Z</dcterms:created>
  <dcterms:modified xsi:type="dcterms:W3CDTF">2020-03-17T02:18:29Z</dcterms:modified>
</cp:coreProperties>
</file>