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2"/>
  </p:notesMasterIdLst>
  <p:sldIdLst>
    <p:sldId id="256" r:id="rId2"/>
    <p:sldId id="273" r:id="rId3"/>
    <p:sldId id="275" r:id="rId4"/>
    <p:sldId id="276" r:id="rId5"/>
    <p:sldId id="277" r:id="rId6"/>
    <p:sldId id="280" r:id="rId7"/>
    <p:sldId id="295" r:id="rId8"/>
    <p:sldId id="296" r:id="rId9"/>
    <p:sldId id="297" r:id="rId10"/>
    <p:sldId id="278" r:id="rId11"/>
    <p:sldId id="299" r:id="rId12"/>
    <p:sldId id="300" r:id="rId13"/>
    <p:sldId id="301" r:id="rId14"/>
    <p:sldId id="302" r:id="rId15"/>
    <p:sldId id="303" r:id="rId16"/>
    <p:sldId id="304" r:id="rId17"/>
    <p:sldId id="305" r:id="rId18"/>
    <p:sldId id="306" r:id="rId19"/>
    <p:sldId id="307" r:id="rId20"/>
    <p:sldId id="308" r:id="rId2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A111915-BE36-4E01-A7E5-04B1672EAD32}" styleName="Светлый стиль 2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Светлый стиль 2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746" y="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960DF9-DE47-4E4A-B265-34572ADD54FA}" type="datetimeFigureOut">
              <a:rPr lang="ru-RU" smtClean="0"/>
              <a:t>03.02.2020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FF603-CA05-4924-9C56-552E22540D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117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FF603-CA05-4924-9C56-552E22540D87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69287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FF603-CA05-4924-9C56-552E22540D87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13978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FF603-CA05-4924-9C56-552E22540D87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25464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FF603-CA05-4924-9C56-552E22540D87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44318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FF603-CA05-4924-9C56-552E22540D87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09898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FF603-CA05-4924-9C56-552E22540D87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83703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FF603-CA05-4924-9C56-552E22540D87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47206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FF603-CA05-4924-9C56-552E22540D87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06182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FF603-CA05-4924-9C56-552E22540D87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45500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FF603-CA05-4924-9C56-552E22540D87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23660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FF603-CA05-4924-9C56-552E22540D87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11327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FF603-CA05-4924-9C56-552E22540D87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69287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FF603-CA05-4924-9C56-552E22540D87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53336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FF603-CA05-4924-9C56-552E22540D87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68486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FF603-CA05-4924-9C56-552E22540D87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8593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FF603-CA05-4924-9C56-552E22540D87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8593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FF603-CA05-4924-9C56-552E22540D87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8593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FF603-CA05-4924-9C56-552E22540D87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8593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FF603-CA05-4924-9C56-552E22540D87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490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38D28-19CB-4FAE-9550-B87ED5489EA0}" type="datetime1">
              <a:rPr lang="ru-RU" smtClean="0"/>
              <a:t>03.02.2020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2728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6677C-6E8F-436D-A3C0-5774BF220D66}" type="datetime1">
              <a:rPr lang="ru-RU" smtClean="0"/>
              <a:t>03.02.2020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7908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7AA99-0083-4714-88C2-C9A915B7E3F2}" type="datetime1">
              <a:rPr lang="ru-RU" smtClean="0"/>
              <a:t>03.02.2020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3704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A6F10-1DFF-45A0-B2A5-E89521E0E0F6}" type="datetime1">
              <a:rPr lang="ru-RU" smtClean="0"/>
              <a:t>03.02.2020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03013" y="6356351"/>
            <a:ext cx="2057400" cy="365125"/>
          </a:xfrm>
        </p:spPr>
        <p:txBody>
          <a:bodyPr/>
          <a:lstStyle>
            <a:lvl1pPr>
              <a:defRPr b="1" i="1">
                <a:solidFill>
                  <a:schemeClr val="tx1"/>
                </a:solidFill>
              </a:defRPr>
            </a:lvl1pPr>
          </a:lstStyle>
          <a:p>
            <a:fld id="{3042A082-C380-4D25-9381-A9C593C1702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6054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B7287-6B8E-4993-8153-33DA0C3BBE25}" type="datetime1">
              <a:rPr lang="ru-RU" smtClean="0"/>
              <a:t>03.02.2020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5879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D1166-EC30-46EA-8ACA-7C1747D0DDD9}" type="datetime1">
              <a:rPr lang="ru-RU" smtClean="0"/>
              <a:t>03.02.2020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0909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85674-35E0-4819-89D9-DAA7EC26D547}" type="datetime1">
              <a:rPr lang="ru-RU" smtClean="0"/>
              <a:t>03.02.2020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0926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341C1-284F-4FCF-8EF1-8AAEABF17F04}" type="datetime1">
              <a:rPr lang="ru-RU" smtClean="0"/>
              <a:t>03.02.2020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9350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4A572-EFFC-486D-B197-147F4721CFA3}" type="datetime1">
              <a:rPr lang="ru-RU" smtClean="0"/>
              <a:t>03.02.2020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4979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37F02-EF3C-4799-AE4D-B4C7A5E5C79F}" type="datetime1">
              <a:rPr lang="ru-RU" smtClean="0"/>
              <a:t>03.02.2020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1252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F2DA6-2692-49BF-84EF-4287402EC2DF}" type="datetime1">
              <a:rPr lang="ru-RU" smtClean="0"/>
              <a:t>03.02.2020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6350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6B48B0-CF22-467F-9224-AB92A8FE570F}" type="datetime1">
              <a:rPr lang="ru-RU" smtClean="0"/>
              <a:t>03.02.2020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42A082-C380-4D25-9381-A9C593C1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9821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1" descr="C:\Users\lubamark\Documents\_дизайн\_Шаблоны презентаций\ТПУ_Карта стилизованная_CMYK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r="46294" b="50024"/>
          <a:stretch>
            <a:fillRect/>
          </a:stretch>
        </p:blipFill>
        <p:spPr bwMode="auto">
          <a:xfrm>
            <a:off x="5099829" y="298107"/>
            <a:ext cx="4043752" cy="1997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13"/>
          <p:cNvSpPr>
            <a:spLocks noChangeArrowheads="1"/>
          </p:cNvSpPr>
          <p:nvPr/>
        </p:nvSpPr>
        <p:spPr bwMode="auto">
          <a:xfrm>
            <a:off x="3542796" y="6056810"/>
            <a:ext cx="2058409" cy="801192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1746" b="1" dirty="0">
                <a:solidFill>
                  <a:schemeClr val="bg1"/>
                </a:solidFill>
              </a:rPr>
              <a:t>2020</a:t>
            </a:r>
          </a:p>
        </p:txBody>
      </p:sp>
      <p:sp>
        <p:nvSpPr>
          <p:cNvPr id="2052" name="Rectangle 12"/>
          <p:cNvSpPr>
            <a:spLocks noChangeArrowheads="1"/>
          </p:cNvSpPr>
          <p:nvPr/>
        </p:nvSpPr>
        <p:spPr bwMode="auto">
          <a:xfrm>
            <a:off x="420" y="2285163"/>
            <a:ext cx="9143161" cy="2262485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 dirty="0"/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1257636" y="4824790"/>
            <a:ext cx="6590936" cy="889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5" tIns="45712" rIns="91425" bIns="45712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20000"/>
              </a:spcBef>
            </a:pPr>
            <a:r>
              <a:rPr lang="ru-RU" altLang="ru-RU" sz="2063" b="1" dirty="0">
                <a:solidFill>
                  <a:schemeClr val="bg2">
                    <a:lumMod val="75000"/>
                  </a:schemeClr>
                </a:solidFill>
              </a:rPr>
              <a:t>Выполнил доцент ОХИ ИШПР ТПУ, к.т.н.</a:t>
            </a:r>
          </a:p>
          <a:p>
            <a:pPr algn="ctr" eaLnBrk="1" hangingPunct="1">
              <a:lnSpc>
                <a:spcPct val="80000"/>
              </a:lnSpc>
              <a:spcBef>
                <a:spcPct val="20000"/>
              </a:spcBef>
            </a:pPr>
            <a:r>
              <a:rPr lang="ru-RU" altLang="ru-RU" sz="2063" b="1" dirty="0">
                <a:solidFill>
                  <a:schemeClr val="bg2">
                    <a:lumMod val="75000"/>
                  </a:schemeClr>
                </a:solidFill>
              </a:rPr>
              <a:t>Чузлов Вячеслав Алексеевич</a:t>
            </a:r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685717" y="2285163"/>
            <a:ext cx="7694464" cy="2262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5" tIns="45712" rIns="91425" bIns="45712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200000"/>
              </a:lnSpc>
              <a:spcBef>
                <a:spcPct val="20000"/>
              </a:spcBef>
            </a:pPr>
            <a:r>
              <a:rPr lang="ru-RU" altLang="ru-RU" sz="2000" b="1" cap="all" dirty="0">
                <a:solidFill>
                  <a:schemeClr val="bg1"/>
                </a:solidFill>
                <a:latin typeface="Calibri" panose="020F0502020204030204" pitchFamily="34" charset="0"/>
              </a:rPr>
              <a:t>Системный анализ процессов химической технологии</a:t>
            </a:r>
          </a:p>
          <a:p>
            <a:pPr algn="ctr" eaLnBrk="1" hangingPunct="1">
              <a:lnSpc>
                <a:spcPct val="150000"/>
              </a:lnSpc>
              <a:spcBef>
                <a:spcPct val="20000"/>
              </a:spcBef>
            </a:pPr>
            <a:r>
              <a:rPr lang="ru-RU" altLang="ru-RU" sz="3200" b="1" cap="all" dirty="0">
                <a:solidFill>
                  <a:schemeClr val="bg1"/>
                </a:solidFill>
                <a:latin typeface="Calibri" panose="020F0502020204030204" pitchFamily="34" charset="0"/>
              </a:rPr>
              <a:t>Процесс компаундирования товарных бензинов</a:t>
            </a:r>
          </a:p>
        </p:txBody>
      </p:sp>
      <p:grpSp>
        <p:nvGrpSpPr>
          <p:cNvPr id="2055" name="Группа 8"/>
          <p:cNvGrpSpPr>
            <a:grpSpLocks/>
          </p:cNvGrpSpPr>
          <p:nvPr/>
        </p:nvGrpSpPr>
        <p:grpSpPr bwMode="auto">
          <a:xfrm>
            <a:off x="1098910" y="959920"/>
            <a:ext cx="3746454" cy="874256"/>
            <a:chOff x="543276" y="545242"/>
            <a:chExt cx="1816737" cy="422585"/>
          </a:xfrm>
        </p:grpSpPr>
        <p:sp>
          <p:nvSpPr>
            <p:cNvPr id="14" name="Freeform 37"/>
            <p:cNvSpPr>
              <a:spLocks noEditPoints="1"/>
            </p:cNvSpPr>
            <p:nvPr/>
          </p:nvSpPr>
          <p:spPr bwMode="auto">
            <a:xfrm>
              <a:off x="1038084" y="565945"/>
              <a:ext cx="1321929" cy="401882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 dirty="0">
                <a:latin typeface="Arial" charset="0"/>
              </a:endParaRPr>
            </a:p>
          </p:txBody>
        </p:sp>
        <p:grpSp>
          <p:nvGrpSpPr>
            <p:cNvPr id="2057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6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20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 dirty="0">
                  <a:latin typeface="Arial" charset="0"/>
                </a:endParaRPr>
              </a:p>
            </p:txBody>
          </p:sp>
          <p:sp>
            <p:nvSpPr>
              <p:cNvPr id="2059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0643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0" y="1486489"/>
            <a:ext cx="415713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3590871" y="229273"/>
            <a:ext cx="5552709" cy="864178"/>
          </a:xfrm>
        </p:spPr>
        <p:txBody>
          <a:bodyPr>
            <a:normAutofit/>
          </a:bodyPr>
          <a:lstStyle/>
          <a:p>
            <a:pPr algn="ctr" eaLnBrk="1" hangingPunct="1"/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Подпрограммы модуля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pPr/>
              <a:t>10</a:t>
            </a:fld>
            <a:endParaRPr lang="ru-RU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BCA1B26-AE6F-486C-A3C0-1DE207FE7DC9}"/>
              </a:ext>
            </a:extLst>
          </p:cNvPr>
          <p:cNvSpPr/>
          <p:nvPr/>
        </p:nvSpPr>
        <p:spPr>
          <a:xfrm>
            <a:off x="408205" y="3055972"/>
            <a:ext cx="873537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function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get_flow_RON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comp_count: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</a:rPr>
              <a:t>integer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 RON: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TArrOfDouble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flow_composition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TArrOfDouble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):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var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i: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integer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s: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begin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s := </a:t>
            </a:r>
            <a:r>
              <a:rPr lang="en-US" dirty="0">
                <a:solidFill>
                  <a:srgbClr val="006400"/>
                </a:solidFill>
                <a:latin typeface="Courier New" panose="020703090202050204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for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:= </a:t>
            </a:r>
            <a:r>
              <a:rPr lang="en-US" dirty="0">
                <a:solidFill>
                  <a:srgbClr val="006400"/>
                </a:solidFill>
                <a:latin typeface="Courier New" panose="02070309020205020404" pitchFamily="49" charset="0"/>
              </a:rPr>
              <a:t>0 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to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comp_count-</a:t>
            </a:r>
            <a:r>
              <a:rPr lang="en-US" dirty="0">
                <a:solidFill>
                  <a:srgbClr val="006400"/>
                </a:solidFill>
                <a:latin typeface="Courier New" panose="02070309020205020404" pitchFamily="49" charset="0"/>
              </a:rPr>
              <a:t>1 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do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s := s + RON[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] *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flow_composition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];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Result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:= s;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8B2488-9E75-4906-85A8-3EF4F416B383}"/>
              </a:ext>
            </a:extLst>
          </p:cNvPr>
          <p:cNvSpPr txBox="1"/>
          <p:nvPr/>
        </p:nvSpPr>
        <p:spPr>
          <a:xfrm>
            <a:off x="408205" y="1243521"/>
            <a:ext cx="3187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Расчет ОЧ потоков смешения: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787901-D574-4DB7-B19D-632B9B2283C8}"/>
              </a:ext>
            </a:extLst>
          </p:cNvPr>
          <p:cNvSpPr txBox="1"/>
          <p:nvPr/>
        </p:nvSpPr>
        <p:spPr>
          <a:xfrm>
            <a:off x="416133" y="1671790"/>
            <a:ext cx="3905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Необходимо описать следующий тип: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6EF3BD77-61AB-4766-80DB-4A9A9AB0EA58}"/>
              </a:ext>
            </a:extLst>
          </p:cNvPr>
          <p:cNvSpPr/>
          <p:nvPr/>
        </p:nvSpPr>
        <p:spPr>
          <a:xfrm>
            <a:off x="424060" y="1996408"/>
            <a:ext cx="53750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type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TArrOfDouble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array of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30501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0" y="1486489"/>
            <a:ext cx="415713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3590871" y="229273"/>
            <a:ext cx="5552709" cy="864178"/>
          </a:xfrm>
        </p:spPr>
        <p:txBody>
          <a:bodyPr>
            <a:normAutofit/>
          </a:bodyPr>
          <a:lstStyle/>
          <a:p>
            <a:pPr algn="ctr" eaLnBrk="1" hangingPunct="1"/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Подпрограммы модуля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pPr/>
              <a:t>11</a:t>
            </a:fld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8B2488-9E75-4906-85A8-3EF4F416B383}"/>
              </a:ext>
            </a:extLst>
          </p:cNvPr>
          <p:cNvSpPr txBox="1"/>
          <p:nvPr/>
        </p:nvSpPr>
        <p:spPr>
          <a:xfrm>
            <a:off x="416133" y="1486489"/>
            <a:ext cx="1892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Расчет ОЧ смеси: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B8109C88-21A5-44D7-9C7E-69979094C001}"/>
              </a:ext>
            </a:extLst>
          </p:cNvPr>
          <p:cNvSpPr/>
          <p:nvPr/>
        </p:nvSpPr>
        <p:spPr>
          <a:xfrm>
            <a:off x="416133" y="2095579"/>
            <a:ext cx="854428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function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get_mix_RON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flow_count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  <a:r>
              <a:rPr 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integer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 RON: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TArrOfDouble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mix_composition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TArrOfDouble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):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var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i: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integer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s: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begin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s := </a:t>
            </a:r>
            <a:r>
              <a:rPr lang="en-US" dirty="0">
                <a:solidFill>
                  <a:srgbClr val="006400"/>
                </a:solidFill>
                <a:latin typeface="Courier New" panose="020703090202050204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for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:= </a:t>
            </a:r>
            <a:r>
              <a:rPr lang="en-US" dirty="0">
                <a:solidFill>
                  <a:srgbClr val="006400"/>
                </a:solidFill>
                <a:latin typeface="Courier New" panose="02070309020205020404" pitchFamily="49" charset="0"/>
              </a:rPr>
              <a:t>0 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to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flow_count-</a:t>
            </a:r>
            <a:r>
              <a:rPr lang="en-US" dirty="0">
                <a:solidFill>
                  <a:srgbClr val="006400"/>
                </a:solidFill>
                <a:latin typeface="Courier New" panose="02070309020205020404" pitchFamily="49" charset="0"/>
              </a:rPr>
              <a:t>1 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do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s := s + RON[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] *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mix_composition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];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Result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:= s;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282464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0" y="1486489"/>
            <a:ext cx="293143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3590871" y="229273"/>
            <a:ext cx="5552709" cy="864178"/>
          </a:xfrm>
        </p:spPr>
        <p:txBody>
          <a:bodyPr>
            <a:normAutofit/>
          </a:bodyPr>
          <a:lstStyle/>
          <a:p>
            <a:pPr algn="ctr" eaLnBrk="1" hangingPunct="1"/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Подпрограммы модуля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pPr/>
              <a:t>12</a:t>
            </a:fld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8B2488-9E75-4906-85A8-3EF4F416B383}"/>
              </a:ext>
            </a:extLst>
          </p:cNvPr>
          <p:cNvSpPr txBox="1"/>
          <p:nvPr/>
        </p:nvSpPr>
        <p:spPr>
          <a:xfrm>
            <a:off x="416133" y="1486489"/>
            <a:ext cx="7756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Функция поиска потока, ОЧ которого максимально близко к заданному ОЧ: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99478DA-9597-4ED2-B4F3-ED9FA99FDDF8}"/>
              </a:ext>
            </a:extLst>
          </p:cNvPr>
          <p:cNvSpPr/>
          <p:nvPr/>
        </p:nvSpPr>
        <p:spPr>
          <a:xfrm>
            <a:off x="293563" y="2198502"/>
            <a:ext cx="866685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function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get_min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flow_count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  <a:r>
              <a:rPr 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integer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flows_RON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  <a:r>
              <a:rPr 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TArrOfDouble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treb_RON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):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integer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var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i: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integer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d: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begin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d := abs(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flows_RON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006400"/>
                </a:solidFill>
                <a:latin typeface="Courier New" panose="020703090202050204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] -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treb_RON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Result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:= </a:t>
            </a:r>
            <a:r>
              <a:rPr lang="en-US" dirty="0">
                <a:solidFill>
                  <a:srgbClr val="006400"/>
                </a:solidFill>
                <a:latin typeface="Courier New" panose="020703090202050204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for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:= </a:t>
            </a:r>
            <a:r>
              <a:rPr lang="en-US" dirty="0">
                <a:solidFill>
                  <a:srgbClr val="006400"/>
                </a:solidFill>
                <a:latin typeface="Courier New" panose="02070309020205020404" pitchFamily="49" charset="0"/>
              </a:rPr>
              <a:t>1 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to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flow_count-</a:t>
            </a:r>
            <a:r>
              <a:rPr lang="en-US" dirty="0">
                <a:solidFill>
                  <a:srgbClr val="006400"/>
                </a:solidFill>
                <a:latin typeface="Courier New" panose="02070309020205020404" pitchFamily="49" charset="0"/>
              </a:rPr>
              <a:t>1 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do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  if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abs(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flows_RON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] -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treb_RON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 &lt; d 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then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begin</a:t>
            </a:r>
          </a:p>
          <a:p>
            <a:r>
              <a:rPr lang="sv-SE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sv-SE" dirty="0">
                <a:solidFill>
                  <a:srgbClr val="000000"/>
                </a:solidFill>
                <a:latin typeface="Courier New" panose="02070309020205020404" pitchFamily="49" charset="0"/>
              </a:rPr>
              <a:t>d := abs(flows_RON[i] - treb_RON);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Result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:=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95713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0" y="1486489"/>
            <a:ext cx="183167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3590871" y="229273"/>
            <a:ext cx="5552709" cy="864178"/>
          </a:xfrm>
        </p:spPr>
        <p:txBody>
          <a:bodyPr>
            <a:normAutofit/>
          </a:bodyPr>
          <a:lstStyle/>
          <a:p>
            <a:pPr algn="ctr" eaLnBrk="1" hangingPunct="1"/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Подпрограммы модуля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pPr/>
              <a:t>13</a:t>
            </a:fld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8B2488-9E75-4906-85A8-3EF4F416B383}"/>
              </a:ext>
            </a:extLst>
          </p:cNvPr>
          <p:cNvSpPr txBox="1"/>
          <p:nvPr/>
        </p:nvSpPr>
        <p:spPr>
          <a:xfrm>
            <a:off x="416133" y="1106424"/>
            <a:ext cx="3748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Функция расчета состава ОЧ смеси: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69C8922-8B79-4BA1-BA38-37A22612C634}"/>
              </a:ext>
            </a:extLst>
          </p:cNvPr>
          <p:cNvSpPr/>
          <p:nvPr/>
        </p:nvSpPr>
        <p:spPr>
          <a:xfrm>
            <a:off x="146991" y="1433033"/>
            <a:ext cx="8959993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function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get_mix_composition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(eps: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 h: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flow_count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integer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min: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integer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lows_RON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TArrOfDouble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trebRON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):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TArrOfDouble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var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n: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integer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RONc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begin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SetLength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Result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flow_count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n := 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Result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[min] := 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for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:= 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0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to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flow_count-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1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do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if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&lt;&gt; min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then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Result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] := 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RONc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:=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get_mix_RON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flow_count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flows_RON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Result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if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abs(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RONc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-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trebRON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 &gt; eps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then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repeat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if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flows_RON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[min] &gt;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trebRON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then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begin</a:t>
            </a:r>
          </a:p>
          <a:p>
            <a:r>
              <a:rPr lang="sv-SE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</a:t>
            </a:r>
            <a:r>
              <a:rPr lang="sv-SE" sz="1400" dirty="0">
                <a:solidFill>
                  <a:srgbClr val="0000FF"/>
                </a:solidFill>
                <a:latin typeface="Courier New" panose="02070309020205020404" pitchFamily="49" charset="0"/>
              </a:rPr>
              <a:t>Result</a:t>
            </a:r>
            <a:r>
              <a:rPr lang="sv-S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[min] := </a:t>
            </a:r>
            <a:r>
              <a:rPr lang="sv-SE" sz="1400" dirty="0">
                <a:solidFill>
                  <a:srgbClr val="0000FF"/>
                </a:solidFill>
                <a:latin typeface="Courier New" panose="02070309020205020404" pitchFamily="49" charset="0"/>
              </a:rPr>
              <a:t>Result</a:t>
            </a:r>
            <a:r>
              <a:rPr lang="sv-S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[min] - h;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for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:= 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0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to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flow_count-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1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do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if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&lt;&gt; min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then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if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flows_RON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] &lt;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flows_RON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[min]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then</a:t>
            </a:r>
          </a:p>
          <a:p>
            <a:r>
              <a:rPr lang="sv-SE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</a:t>
            </a:r>
            <a:r>
              <a:rPr lang="sv-SE" sz="1400" dirty="0">
                <a:solidFill>
                  <a:srgbClr val="0000FF"/>
                </a:solidFill>
                <a:latin typeface="Courier New" panose="02070309020205020404" pitchFamily="49" charset="0"/>
              </a:rPr>
              <a:t>Result</a:t>
            </a:r>
            <a:r>
              <a:rPr lang="sv-S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[i] := </a:t>
            </a:r>
            <a:r>
              <a:rPr lang="sv-SE" sz="1400" dirty="0">
                <a:solidFill>
                  <a:srgbClr val="0000FF"/>
                </a:solidFill>
                <a:latin typeface="Courier New" panose="02070309020205020404" pitchFamily="49" charset="0"/>
              </a:rPr>
              <a:t>Result</a:t>
            </a:r>
            <a:r>
              <a:rPr lang="sv-S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[i] + h * abs(flows_RON[i] - trebRON)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else</a:t>
            </a:r>
          </a:p>
          <a:p>
            <a:r>
              <a:rPr lang="sv-SE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</a:t>
            </a:r>
            <a:r>
              <a:rPr lang="sv-SE" sz="1400" dirty="0">
                <a:solidFill>
                  <a:srgbClr val="0000FF"/>
                </a:solidFill>
                <a:latin typeface="Courier New" panose="02070309020205020404" pitchFamily="49" charset="0"/>
              </a:rPr>
              <a:t>Result</a:t>
            </a:r>
            <a:r>
              <a:rPr lang="sv-S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[i] := </a:t>
            </a:r>
            <a:r>
              <a:rPr lang="sv-SE" sz="1400" dirty="0">
                <a:solidFill>
                  <a:srgbClr val="0000FF"/>
                </a:solidFill>
                <a:latin typeface="Courier New" panose="02070309020205020404" pitchFamily="49" charset="0"/>
              </a:rPr>
              <a:t>Result</a:t>
            </a:r>
            <a:r>
              <a:rPr lang="sv-S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[i] - h * abs(flows_RON[i] - trebRON)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21425582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0" y="1486489"/>
            <a:ext cx="183167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3590871" y="229273"/>
            <a:ext cx="5552709" cy="864178"/>
          </a:xfrm>
        </p:spPr>
        <p:txBody>
          <a:bodyPr>
            <a:normAutofit/>
          </a:bodyPr>
          <a:lstStyle/>
          <a:p>
            <a:pPr algn="ctr" eaLnBrk="1" hangingPunct="1"/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Подпрограммы модуля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pPr/>
              <a:t>14</a:t>
            </a:fld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8B2488-9E75-4906-85A8-3EF4F416B383}"/>
              </a:ext>
            </a:extLst>
          </p:cNvPr>
          <p:cNvSpPr txBox="1"/>
          <p:nvPr/>
        </p:nvSpPr>
        <p:spPr>
          <a:xfrm>
            <a:off x="416133" y="1106424"/>
            <a:ext cx="1639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продолжение: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6738E4C2-B52E-4C6E-AD93-BDC4B99B420A}"/>
              </a:ext>
            </a:extLst>
          </p:cNvPr>
          <p:cNvSpPr/>
          <p:nvPr/>
        </p:nvSpPr>
        <p:spPr>
          <a:xfrm>
            <a:off x="183587" y="1655005"/>
            <a:ext cx="8959993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else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begin</a:t>
            </a:r>
          </a:p>
          <a:p>
            <a:r>
              <a:rPr lang="sv-SE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</a:t>
            </a:r>
            <a:r>
              <a:rPr lang="sv-SE" sz="1400" dirty="0">
                <a:solidFill>
                  <a:srgbClr val="0000FF"/>
                </a:solidFill>
                <a:latin typeface="Courier New" panose="02070309020205020404" pitchFamily="49" charset="0"/>
              </a:rPr>
              <a:t>Result</a:t>
            </a:r>
            <a:r>
              <a:rPr lang="sv-S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[min] := </a:t>
            </a:r>
            <a:r>
              <a:rPr lang="sv-SE" sz="1400" dirty="0">
                <a:solidFill>
                  <a:srgbClr val="0000FF"/>
                </a:solidFill>
                <a:latin typeface="Courier New" panose="02070309020205020404" pitchFamily="49" charset="0"/>
              </a:rPr>
              <a:t>Result</a:t>
            </a:r>
            <a:r>
              <a:rPr lang="sv-S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[min] + h;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for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:= 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0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to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flow_count-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1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do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if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&lt;&gt; min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then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if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flows_RON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] &lt;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flows_RON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[min]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then</a:t>
            </a:r>
          </a:p>
          <a:p>
            <a:r>
              <a:rPr lang="sv-SE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</a:t>
            </a:r>
            <a:r>
              <a:rPr lang="sv-SE" sz="1400" dirty="0">
                <a:solidFill>
                  <a:srgbClr val="0000FF"/>
                </a:solidFill>
                <a:latin typeface="Courier New" panose="02070309020205020404" pitchFamily="49" charset="0"/>
              </a:rPr>
              <a:t>Result</a:t>
            </a:r>
            <a:r>
              <a:rPr lang="sv-S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[i] := </a:t>
            </a:r>
            <a:r>
              <a:rPr lang="sv-SE" sz="1400" dirty="0">
                <a:solidFill>
                  <a:srgbClr val="0000FF"/>
                </a:solidFill>
                <a:latin typeface="Courier New" panose="02070309020205020404" pitchFamily="49" charset="0"/>
              </a:rPr>
              <a:t>Result</a:t>
            </a:r>
            <a:r>
              <a:rPr lang="sv-S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[i] - h * abs(flows_RON[i] - trebRON)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else</a:t>
            </a:r>
          </a:p>
          <a:p>
            <a:r>
              <a:rPr lang="sv-SE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</a:t>
            </a:r>
            <a:r>
              <a:rPr lang="sv-SE" sz="1400" dirty="0">
                <a:solidFill>
                  <a:srgbClr val="0000FF"/>
                </a:solidFill>
                <a:latin typeface="Courier New" panose="02070309020205020404" pitchFamily="49" charset="0"/>
              </a:rPr>
              <a:t>Result</a:t>
            </a:r>
            <a:r>
              <a:rPr lang="sv-S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[i] := </a:t>
            </a:r>
            <a:r>
              <a:rPr lang="sv-SE" sz="1400" dirty="0">
                <a:solidFill>
                  <a:srgbClr val="0000FF"/>
                </a:solidFill>
                <a:latin typeface="Courier New" panose="02070309020205020404" pitchFamily="49" charset="0"/>
              </a:rPr>
              <a:t>Result</a:t>
            </a:r>
            <a:r>
              <a:rPr lang="sv-S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[i] + h * abs(flows_RON[i] - trebRON)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Result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:= normalization(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flow_count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Result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RONc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:=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get_mix_RON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flow_count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flows_RON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Result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if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n &gt;= 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1e5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then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begin</a:t>
            </a:r>
          </a:p>
          <a:p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</a:t>
            </a:r>
            <a:r>
              <a:rPr lang="ru-RU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writeln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ru-RU" sz="1400" dirty="0">
                <a:solidFill>
                  <a:srgbClr val="0000FF"/>
                </a:solidFill>
                <a:latin typeface="Courier New" panose="02070309020205020404" pitchFamily="49" charset="0"/>
              </a:rPr>
              <a:t>'Выполнено 100 000 итераций, но решение не было найдено!'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</a:t>
            </a:r>
            <a:r>
              <a:rPr lang="en-US" sz="1400" b="1" dirty="0">
                <a:solidFill>
                  <a:srgbClr val="8B0000"/>
                </a:solidFill>
                <a:latin typeface="Courier New" panose="02070309020205020404" pitchFamily="49" charset="0"/>
              </a:rPr>
              <a:t>break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n := n + 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until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abs(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RONc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-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trebRON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 &lt;= eps;  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34386051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0" y="1486489"/>
            <a:ext cx="183167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3590871" y="229273"/>
            <a:ext cx="5552709" cy="864178"/>
          </a:xfrm>
        </p:spPr>
        <p:txBody>
          <a:bodyPr>
            <a:normAutofit/>
          </a:bodyPr>
          <a:lstStyle/>
          <a:p>
            <a:pPr algn="ctr" eaLnBrk="1" hangingPunct="1"/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Подпрограммы модуля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pPr/>
              <a:t>15</a:t>
            </a:fld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8B2488-9E75-4906-85A8-3EF4F416B383}"/>
              </a:ext>
            </a:extLst>
          </p:cNvPr>
          <p:cNvSpPr txBox="1"/>
          <p:nvPr/>
        </p:nvSpPr>
        <p:spPr>
          <a:xfrm>
            <a:off x="416133" y="1106424"/>
            <a:ext cx="2611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«Основная» процедура: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66C1B01-586C-4B7B-AEE2-2E7BE81FF044}"/>
              </a:ext>
            </a:extLst>
          </p:cNvPr>
          <p:cNvSpPr txBox="1"/>
          <p:nvPr/>
        </p:nvSpPr>
        <p:spPr>
          <a:xfrm>
            <a:off x="183587" y="1475756"/>
            <a:ext cx="3905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Необходимо описать следующий тип: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E14F731-80E5-456A-AEA4-E0710A0FAB65}"/>
              </a:ext>
            </a:extLst>
          </p:cNvPr>
          <p:cNvSpPr/>
          <p:nvPr/>
        </p:nvSpPr>
        <p:spPr>
          <a:xfrm>
            <a:off x="146991" y="1835681"/>
            <a:ext cx="881342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type</a:t>
            </a:r>
          </a:p>
          <a:p>
            <a:r>
              <a:rPr 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TArrOfArrOfDouble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array of array of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ru-RU" sz="1600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6F576B95-F2CF-4A78-A2E2-AA5E5A7DBCE7}"/>
              </a:ext>
            </a:extLst>
          </p:cNvPr>
          <p:cNvSpPr/>
          <p:nvPr/>
        </p:nvSpPr>
        <p:spPr>
          <a:xfrm>
            <a:off x="184007" y="2578896"/>
            <a:ext cx="8959993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procedure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blending(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comp_count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integer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flow_count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  <a:r>
              <a:rPr 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integer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ru-RU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comp_RON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TArrOfDouble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r>
              <a:rPr 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flow_composition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TArrOfArrOfDouble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ru-RU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treb_RON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r>
              <a:rPr 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eps: </a:t>
            </a:r>
            <a:r>
              <a:rPr lang="fr-F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 h: </a:t>
            </a:r>
            <a:r>
              <a:rPr lang="fr-F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fr-F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var 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mix_composition: TArrOfDouble; </a:t>
            </a:r>
            <a:r>
              <a:rPr lang="fr-F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var 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RONc: </a:t>
            </a:r>
            <a:r>
              <a:rPr lang="fr-F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var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min: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integer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j: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integer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flows_RON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TArrOfDouble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flow_comp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TArrOfDouble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begin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SetLength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comp_RON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comp_count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SetLength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flow_comp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comp_count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SetLength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flows_RON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flow_count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SetLength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mix_composition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flow_count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SetLength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flows_RON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flow_count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9314417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0" y="1486489"/>
            <a:ext cx="183167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3590871" y="229273"/>
            <a:ext cx="5552709" cy="864178"/>
          </a:xfrm>
        </p:spPr>
        <p:txBody>
          <a:bodyPr>
            <a:normAutofit/>
          </a:bodyPr>
          <a:lstStyle/>
          <a:p>
            <a:pPr algn="ctr" eaLnBrk="1" hangingPunct="1"/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Подпрограммы модуля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pPr/>
              <a:t>16</a:t>
            </a:fld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8B2488-9E75-4906-85A8-3EF4F416B383}"/>
              </a:ext>
            </a:extLst>
          </p:cNvPr>
          <p:cNvSpPr txBox="1"/>
          <p:nvPr/>
        </p:nvSpPr>
        <p:spPr>
          <a:xfrm>
            <a:off x="416133" y="1253684"/>
            <a:ext cx="1639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продолжение: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3C4859DB-399C-477F-8934-9B68EBC6514F}"/>
              </a:ext>
            </a:extLst>
          </p:cNvPr>
          <p:cNvSpPr/>
          <p:nvPr/>
        </p:nvSpPr>
        <p:spPr>
          <a:xfrm>
            <a:off x="184007" y="1727526"/>
            <a:ext cx="895999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for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:= </a:t>
            </a:r>
            <a:r>
              <a:rPr lang="en-US" sz="1600" dirty="0">
                <a:solidFill>
                  <a:srgbClr val="006400"/>
                </a:solidFill>
                <a:latin typeface="Courier New" panose="02070309020205020404" pitchFamily="49" charset="0"/>
              </a:rPr>
              <a:t>0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to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flow_count-</a:t>
            </a:r>
            <a:r>
              <a:rPr lang="en-US" sz="1600" dirty="0">
                <a:solidFill>
                  <a:srgbClr val="006400"/>
                </a:solidFill>
                <a:latin typeface="Courier New" panose="02070309020205020404" pitchFamily="49" charset="0"/>
              </a:rPr>
              <a:t>1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do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begin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for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j := </a:t>
            </a:r>
            <a:r>
              <a:rPr lang="en-US" sz="1600" dirty="0">
                <a:solidFill>
                  <a:srgbClr val="006400"/>
                </a:solidFill>
                <a:latin typeface="Courier New" panose="02070309020205020404" pitchFamily="49" charset="0"/>
              </a:rPr>
              <a:t>0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to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comp_count-</a:t>
            </a:r>
            <a:r>
              <a:rPr lang="en-US" sz="1600" dirty="0">
                <a:solidFill>
                  <a:srgbClr val="006400"/>
                </a:solidFill>
                <a:latin typeface="Courier New" panose="02070309020205020404" pitchFamily="49" charset="0"/>
              </a:rPr>
              <a:t>1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do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flow_comp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[j] :=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flow_composition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[j,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] / </a:t>
            </a:r>
            <a:r>
              <a:rPr lang="en-US" sz="1600" dirty="0">
                <a:solidFill>
                  <a:srgbClr val="006400"/>
                </a:solidFill>
                <a:latin typeface="Courier New" panose="02070309020205020404" pitchFamily="49" charset="0"/>
              </a:rPr>
              <a:t>100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flows_RON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] :=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get_flow_RON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comp_count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comp_RON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flow_comp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min :=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get_min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flow_count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flows_RON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treb_RON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mix_composition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[min] := </a:t>
            </a:r>
            <a:r>
              <a:rPr lang="en-US" sz="1600" dirty="0">
                <a:solidFill>
                  <a:srgbClr val="006400"/>
                </a:solidFill>
                <a:latin typeface="Courier New" panose="02070309020205020404" pitchFamily="49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for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:= </a:t>
            </a:r>
            <a:r>
              <a:rPr lang="en-US" sz="1600" dirty="0">
                <a:solidFill>
                  <a:srgbClr val="006400"/>
                </a:solidFill>
                <a:latin typeface="Courier New" panose="02070309020205020404" pitchFamily="49" charset="0"/>
              </a:rPr>
              <a:t>0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to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flow_count-</a:t>
            </a:r>
            <a:r>
              <a:rPr lang="en-US" sz="1600" dirty="0">
                <a:solidFill>
                  <a:srgbClr val="006400"/>
                </a:solidFill>
                <a:latin typeface="Courier New" panose="02070309020205020404" pitchFamily="49" charset="0"/>
              </a:rPr>
              <a:t>1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do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if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&lt;&gt; min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then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mix_composition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] := </a:t>
            </a:r>
            <a:r>
              <a:rPr lang="en-US" sz="1600" dirty="0">
                <a:solidFill>
                  <a:srgbClr val="006400"/>
                </a:solidFill>
                <a:latin typeface="Courier New" panose="020703090202050204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mix_composition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:=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get_mix_composition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(eps, h,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flow_count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min,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flows_RON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treb_RON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RONc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:=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get_mix_RON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flow_count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flows_RON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mix_composition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9854514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0" y="1486489"/>
            <a:ext cx="183167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3590871" y="229273"/>
            <a:ext cx="5552709" cy="864178"/>
          </a:xfrm>
        </p:spPr>
        <p:txBody>
          <a:bodyPr>
            <a:normAutofit/>
          </a:bodyPr>
          <a:lstStyle/>
          <a:p>
            <a:pPr algn="ctr" eaLnBrk="1" hangingPunct="1"/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Основная программа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pPr/>
              <a:t>17</a:t>
            </a:fld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8B2488-9E75-4906-85A8-3EF4F416B383}"/>
              </a:ext>
            </a:extLst>
          </p:cNvPr>
          <p:cNvSpPr txBox="1"/>
          <p:nvPr/>
        </p:nvSpPr>
        <p:spPr>
          <a:xfrm>
            <a:off x="416133" y="1253684"/>
            <a:ext cx="1757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Блок описаний: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4367834C-BA73-49F3-A3BC-13C23D819846}"/>
              </a:ext>
            </a:extLst>
          </p:cNvPr>
          <p:cNvSpPr/>
          <p:nvPr/>
        </p:nvSpPr>
        <p:spPr>
          <a:xfrm>
            <a:off x="215161" y="1623016"/>
            <a:ext cx="874525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program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Main_blending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endParaRPr 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uses</a:t>
            </a:r>
          </a:p>
          <a:p>
            <a:r>
              <a:rPr lang="ru-RU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UBlending</a:t>
            </a:r>
            <a:r>
              <a:rPr 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ru-RU" dirty="0">
                <a:solidFill>
                  <a:srgbClr val="008000"/>
                </a:solidFill>
                <a:latin typeface="Courier New" panose="02070309020205020404" pitchFamily="49" charset="0"/>
              </a:rPr>
              <a:t>// Имя </a:t>
            </a:r>
            <a:r>
              <a:rPr lang="ru-RU" dirty="0" err="1">
                <a:solidFill>
                  <a:srgbClr val="008000"/>
                </a:solidFill>
                <a:latin typeface="Courier New" panose="02070309020205020404" pitchFamily="49" charset="0"/>
              </a:rPr>
              <a:t>модуля,содержащего</a:t>
            </a:r>
            <a:r>
              <a:rPr lang="ru-RU" dirty="0">
                <a:solidFill>
                  <a:srgbClr val="008000"/>
                </a:solidFill>
                <a:latin typeface="Courier New" panose="02070309020205020404" pitchFamily="49" charset="0"/>
              </a:rPr>
              <a:t> описание расчетов</a:t>
            </a:r>
          </a:p>
          <a:p>
            <a:endParaRPr lang="ru-RU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const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flow_count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dirty="0">
                <a:solidFill>
                  <a:srgbClr val="006400"/>
                </a:solidFill>
                <a:latin typeface="Courier New" panose="02070309020205020404" pitchFamily="49" charset="0"/>
              </a:rPr>
              <a:t>6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comp_count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dirty="0">
                <a:solidFill>
                  <a:srgbClr val="006400"/>
                </a:solidFill>
                <a:latin typeface="Courier New" panose="02070309020205020404" pitchFamily="49" charset="0"/>
              </a:rPr>
              <a:t>64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endParaRPr 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var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comp_RON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TArrOfDouble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flow_composition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TArrOfArrOfDouble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mix_composition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TArrOfDouble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RONc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treb_RON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i: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integer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754284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0" y="1486489"/>
            <a:ext cx="183167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3590871" y="229273"/>
            <a:ext cx="5552709" cy="864178"/>
          </a:xfrm>
        </p:spPr>
        <p:txBody>
          <a:bodyPr>
            <a:normAutofit/>
          </a:bodyPr>
          <a:lstStyle/>
          <a:p>
            <a:pPr algn="ctr" eaLnBrk="1" hangingPunct="1"/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Основная программа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pPr/>
              <a:t>18</a:t>
            </a:fld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8B2488-9E75-4906-85A8-3EF4F416B383}"/>
              </a:ext>
            </a:extLst>
          </p:cNvPr>
          <p:cNvSpPr txBox="1"/>
          <p:nvPr/>
        </p:nvSpPr>
        <p:spPr>
          <a:xfrm>
            <a:off x="416133" y="1253684"/>
            <a:ext cx="4880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Процедура для считывания исходных данных: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5B217C9A-2EF8-4175-B5B4-A4ECCA33FCAD}"/>
              </a:ext>
            </a:extLst>
          </p:cNvPr>
          <p:cNvSpPr/>
          <p:nvPr/>
        </p:nvSpPr>
        <p:spPr>
          <a:xfrm>
            <a:off x="202058" y="1650724"/>
            <a:ext cx="8758355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procedure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get_data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var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RON: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TArrOfDouble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endParaRPr lang="ru-RU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flow_composition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TArrOfArrOfDouble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var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f1, f2: text;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j: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integer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begin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assign(f1,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'RON.txt'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assign(f2,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'flow_comp.txt'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reset(f1);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reset(f2);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for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:= </a:t>
            </a:r>
            <a:r>
              <a:rPr lang="en-US" sz="1600" dirty="0">
                <a:solidFill>
                  <a:srgbClr val="006400"/>
                </a:solidFill>
                <a:latin typeface="Courier New" panose="02070309020205020404" pitchFamily="49" charset="0"/>
              </a:rPr>
              <a:t>0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to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comp_count-</a:t>
            </a:r>
            <a:r>
              <a:rPr lang="en-US" sz="1600" dirty="0">
                <a:solidFill>
                  <a:srgbClr val="006400"/>
                </a:solidFill>
                <a:latin typeface="Courier New" panose="02070309020205020404" pitchFamily="49" charset="0"/>
              </a:rPr>
              <a:t>1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do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begin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readln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(f1, RON[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]);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for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j := </a:t>
            </a:r>
            <a:r>
              <a:rPr lang="en-US" sz="1600" dirty="0">
                <a:solidFill>
                  <a:srgbClr val="006400"/>
                </a:solidFill>
                <a:latin typeface="Courier New" panose="02070309020205020404" pitchFamily="49" charset="0"/>
              </a:rPr>
              <a:t>0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to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flow_count-</a:t>
            </a:r>
            <a:r>
              <a:rPr lang="en-US" sz="1600" dirty="0">
                <a:solidFill>
                  <a:srgbClr val="006400"/>
                </a:solidFill>
                <a:latin typeface="Courier New" panose="02070309020205020404" pitchFamily="49" charset="0"/>
              </a:rPr>
              <a:t>1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do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read(f2,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flow_composition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j]);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readln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(f2);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close(f1);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close(f2);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2536115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0" y="1486489"/>
            <a:ext cx="183167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3590871" y="229273"/>
            <a:ext cx="5552709" cy="864178"/>
          </a:xfrm>
        </p:spPr>
        <p:txBody>
          <a:bodyPr>
            <a:normAutofit/>
          </a:bodyPr>
          <a:lstStyle/>
          <a:p>
            <a:pPr algn="ctr" eaLnBrk="1" hangingPunct="1"/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Основная программа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pPr/>
              <a:t>19</a:t>
            </a:fld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8B2488-9E75-4906-85A8-3EF4F416B383}"/>
              </a:ext>
            </a:extLst>
          </p:cNvPr>
          <p:cNvSpPr txBox="1"/>
          <p:nvPr/>
        </p:nvSpPr>
        <p:spPr>
          <a:xfrm>
            <a:off x="416133" y="1253684"/>
            <a:ext cx="3840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Процедура для вывода результатов: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EEDFE749-F883-42E9-B12E-AEF1EF3F125D}"/>
              </a:ext>
            </a:extLst>
          </p:cNvPr>
          <p:cNvSpPr/>
          <p:nvPr/>
        </p:nvSpPr>
        <p:spPr>
          <a:xfrm>
            <a:off x="183587" y="1732859"/>
            <a:ext cx="8959993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procedure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get_result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mix_composition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TArrOfDouble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RONc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var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f: text;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i: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integer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begin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assign(f,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'result.txt'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rewrite(f);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for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:= </a:t>
            </a:r>
            <a:r>
              <a:rPr lang="en-US" sz="1600" dirty="0">
                <a:solidFill>
                  <a:srgbClr val="006400"/>
                </a:solidFill>
                <a:latin typeface="Courier New" panose="02070309020205020404" pitchFamily="49" charset="0"/>
              </a:rPr>
              <a:t>0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to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flow_count-</a:t>
            </a:r>
            <a:r>
              <a:rPr lang="en-US" sz="1600" dirty="0">
                <a:solidFill>
                  <a:srgbClr val="006400"/>
                </a:solidFill>
                <a:latin typeface="Courier New" panose="02070309020205020404" pitchFamily="49" charset="0"/>
              </a:rPr>
              <a:t>1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do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writeln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(f,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ru-RU" sz="1600" dirty="0">
                <a:solidFill>
                  <a:srgbClr val="0000FF"/>
                </a:solidFill>
                <a:latin typeface="Courier New" panose="02070309020205020404" pitchFamily="49" charset="0"/>
              </a:rPr>
              <a:t>Доля потока '</a:t>
            </a:r>
            <a:r>
              <a:rPr 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i+</a:t>
            </a:r>
            <a:r>
              <a:rPr lang="en-US" sz="1600" dirty="0">
                <a:solidFill>
                  <a:srgbClr val="006400"/>
                </a:solidFill>
                <a:latin typeface="Courier New" panose="02070309020205020404" pitchFamily="49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' = ‘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endParaRPr lang="ru-RU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mix_composition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] * </a:t>
            </a:r>
            <a:r>
              <a:rPr lang="en-US" sz="1600" dirty="0">
                <a:solidFill>
                  <a:srgbClr val="006400"/>
                </a:solidFill>
                <a:latin typeface="Courier New" panose="02070309020205020404" pitchFamily="49" charset="0"/>
              </a:rPr>
              <a:t>100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  <a:r>
              <a:rPr lang="en-US" sz="1600" dirty="0">
                <a:solidFill>
                  <a:srgbClr val="006400"/>
                </a:solidFill>
                <a:latin typeface="Courier New" panose="02070309020205020404" pitchFamily="49" charset="0"/>
              </a:rPr>
              <a:t>8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  <a:r>
              <a:rPr lang="en-US" sz="1600" dirty="0">
                <a:solidFill>
                  <a:srgbClr val="006400"/>
                </a:solidFill>
                <a:latin typeface="Courier New" panose="02070309020205020404" pitchFamily="49" charset="0"/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writeln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(f);</a:t>
            </a:r>
          </a:p>
          <a:p>
            <a:r>
              <a:rPr 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ru-RU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writeln</a:t>
            </a:r>
            <a:r>
              <a:rPr 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(f, </a:t>
            </a:r>
            <a:r>
              <a:rPr lang="ru-RU" sz="1600" dirty="0">
                <a:solidFill>
                  <a:srgbClr val="0000FF"/>
                </a:solidFill>
                <a:latin typeface="Courier New" panose="02070309020205020404" pitchFamily="49" charset="0"/>
              </a:rPr>
              <a:t>'Октановое число смешения = '</a:t>
            </a:r>
            <a:r>
              <a:rPr 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RONc:</a:t>
            </a:r>
            <a:r>
              <a:rPr lang="ru-RU" sz="1600" dirty="0">
                <a:solidFill>
                  <a:srgbClr val="006400"/>
                </a:solidFill>
                <a:latin typeface="Courier New" panose="02070309020205020404" pitchFamily="49" charset="0"/>
              </a:rPr>
              <a:t>8</a:t>
            </a:r>
            <a:r>
              <a:rPr 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  <a:r>
              <a:rPr lang="ru-RU" sz="1600" dirty="0">
                <a:solidFill>
                  <a:srgbClr val="006400"/>
                </a:solidFill>
                <a:latin typeface="Courier New" panose="02070309020205020404" pitchFamily="49" charset="0"/>
              </a:rPr>
              <a:t>2</a:t>
            </a:r>
            <a:r>
              <a:rPr 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close(f);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467658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0" y="1486489"/>
            <a:ext cx="685296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3590871" y="229273"/>
            <a:ext cx="5552709" cy="864178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Компаундирование товарных бензинов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pPr/>
              <a:t>2</a:t>
            </a:fld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685716" y="1277097"/>
            <a:ext cx="82746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b="1" i="1" dirty="0"/>
              <a:t>Октановое число </a:t>
            </a:r>
            <a:r>
              <a:rPr lang="ru-RU" dirty="0"/>
              <a:t>– это условная величина, характеризующая детонационную стойкость и численно равная процентному содержанию изооктана в эталонной смеси с н-гептаном, которая по детонационной стойкости эквивалентна испытуемому бензину в условиях стандартного одноцилиндрового двигателя. 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96" t="34755" r="29366" b="34863"/>
          <a:stretch/>
        </p:blipFill>
        <p:spPr bwMode="auto">
          <a:xfrm>
            <a:off x="4823063" y="3091905"/>
            <a:ext cx="3714015" cy="1577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75" t="23358" r="24031" b="21929"/>
          <a:stretch/>
        </p:blipFill>
        <p:spPr bwMode="auto">
          <a:xfrm>
            <a:off x="770234" y="3091905"/>
            <a:ext cx="3879974" cy="2464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124336" y="5723778"/>
            <a:ext cx="34346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2,2,4-триметилпентан (изооктан)</a:t>
            </a:r>
          </a:p>
          <a:p>
            <a:pPr algn="ctr"/>
            <a:r>
              <a:rPr lang="ru-RU" dirty="0"/>
              <a:t>ОЧ = 100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5716" y="2576147"/>
            <a:ext cx="2962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i="1" dirty="0"/>
              <a:t>Эталонные углеводороды: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167012" y="4844546"/>
            <a:ext cx="10261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н-гептан</a:t>
            </a:r>
          </a:p>
          <a:p>
            <a:pPr algn="ctr"/>
            <a:r>
              <a:rPr lang="ru-RU" dirty="0"/>
              <a:t>ОЧ = 0</a:t>
            </a:r>
          </a:p>
        </p:txBody>
      </p:sp>
    </p:spTree>
    <p:extLst>
      <p:ext uri="{BB962C8B-B14F-4D97-AF65-F5344CB8AC3E}">
        <p14:creationId xmlns:p14="http://schemas.microsoft.com/office/powerpoint/2010/main" val="41760605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0" y="1486489"/>
            <a:ext cx="183167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3590871" y="229273"/>
            <a:ext cx="5552709" cy="864178"/>
          </a:xfrm>
        </p:spPr>
        <p:txBody>
          <a:bodyPr>
            <a:normAutofit/>
          </a:bodyPr>
          <a:lstStyle/>
          <a:p>
            <a:pPr algn="ctr" eaLnBrk="1" hangingPunct="1"/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Основная программа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pPr/>
              <a:t>20</a:t>
            </a:fld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8B2488-9E75-4906-85A8-3EF4F416B383}"/>
              </a:ext>
            </a:extLst>
          </p:cNvPr>
          <p:cNvSpPr txBox="1"/>
          <p:nvPr/>
        </p:nvSpPr>
        <p:spPr>
          <a:xfrm>
            <a:off x="416133" y="1253684"/>
            <a:ext cx="2879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Код основной программы: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D42603F2-4542-4488-88C1-C2395FFB118B}"/>
              </a:ext>
            </a:extLst>
          </p:cNvPr>
          <p:cNvSpPr/>
          <p:nvPr/>
        </p:nvSpPr>
        <p:spPr>
          <a:xfrm>
            <a:off x="183587" y="1771588"/>
            <a:ext cx="8776826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Begin</a:t>
            </a:r>
            <a:endParaRPr lang="ru-RU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SetLength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comp_RON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comp_count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SetLength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flow_composition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comp_count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for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:= </a:t>
            </a:r>
            <a:r>
              <a:rPr lang="en-US" dirty="0">
                <a:solidFill>
                  <a:srgbClr val="006400"/>
                </a:solidFill>
                <a:latin typeface="Courier New" panose="02070309020205020404" pitchFamily="49" charset="0"/>
              </a:rPr>
              <a:t>0 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to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comp_count-</a:t>
            </a:r>
            <a:r>
              <a:rPr lang="en-US" dirty="0">
                <a:solidFill>
                  <a:srgbClr val="006400"/>
                </a:solidFill>
                <a:latin typeface="Courier New" panose="02070309020205020404" pitchFamily="49" charset="0"/>
              </a:rPr>
              <a:t>1 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do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SetLength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flow_composition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],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flow_count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SetLength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mix_composition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flow_count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endParaRPr 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write(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ru-RU" dirty="0">
                <a:solidFill>
                  <a:srgbClr val="0000FF"/>
                </a:solidFill>
                <a:latin typeface="Courier New" panose="02070309020205020404" pitchFamily="49" charset="0"/>
              </a:rPr>
              <a:t>Введите требуемое ОЧ: '</a:t>
            </a:r>
            <a:r>
              <a:rPr 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readln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treb_RON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endParaRPr 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get_data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comp_RON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flow_composition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blending(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comp_count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flow_count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comp_RON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flow_composition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endParaRPr 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treb_RON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it-IT" dirty="0">
                <a:solidFill>
                  <a:srgbClr val="006400"/>
                </a:solidFill>
                <a:latin typeface="Courier New" panose="02070309020205020404" pitchFamily="49" charset="0"/>
              </a:rPr>
              <a:t>5e-2</a:t>
            </a:r>
            <a:r>
              <a:rPr lang="it-IT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it-IT" dirty="0">
                <a:solidFill>
                  <a:srgbClr val="006400"/>
                </a:solidFill>
                <a:latin typeface="Courier New" panose="02070309020205020404" pitchFamily="49" charset="0"/>
              </a:rPr>
              <a:t>5e-6</a:t>
            </a:r>
            <a:r>
              <a:rPr lang="it-IT" dirty="0">
                <a:solidFill>
                  <a:srgbClr val="000000"/>
                </a:solidFill>
                <a:latin typeface="Courier New" panose="02070309020205020404" pitchFamily="49" charset="0"/>
              </a:rPr>
              <a:t>, mix_composition, RONc);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get_result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mix_composition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RONc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endParaRPr 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0735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3590871" y="229273"/>
            <a:ext cx="5552709" cy="864178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Октановые числа индивидуальных углеводородов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pPr/>
              <a:t>3</a:t>
            </a:fld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5311739" y="1143368"/>
            <a:ext cx="364867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/>
              <a:t>Наименьшим ОЧ обладают </a:t>
            </a:r>
            <a:r>
              <a:rPr lang="ru-RU" dirty="0" err="1"/>
              <a:t>алканы</a:t>
            </a:r>
            <a:r>
              <a:rPr lang="ru-RU" dirty="0"/>
              <a:t> нормального строения, наивысшим – ароматические УВ.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/>
              <a:t>ОЧ нормальных </a:t>
            </a:r>
            <a:r>
              <a:rPr lang="ru-RU" dirty="0" err="1"/>
              <a:t>алканов</a:t>
            </a:r>
            <a:r>
              <a:rPr lang="ru-RU" dirty="0"/>
              <a:t> резко снижается с увеличением их молекулярной массы.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/>
              <a:t>ОЧ </a:t>
            </a:r>
            <a:r>
              <a:rPr lang="ru-RU" dirty="0" err="1"/>
              <a:t>изопарафинов</a:t>
            </a:r>
            <a:r>
              <a:rPr lang="ru-RU" dirty="0"/>
              <a:t> значительно выше, чем у </a:t>
            </a:r>
            <a:r>
              <a:rPr lang="ru-RU" dirty="0" err="1"/>
              <a:t>алканов</a:t>
            </a:r>
            <a:r>
              <a:rPr lang="ru-RU" dirty="0"/>
              <a:t> нормального строения.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err="1"/>
              <a:t>Олефиновые</a:t>
            </a:r>
            <a:r>
              <a:rPr lang="ru-RU" dirty="0"/>
              <a:t> УВ обладают более высокими ОЧ в сравнении с </a:t>
            </a:r>
            <a:r>
              <a:rPr lang="ru-RU" dirty="0" err="1"/>
              <a:t>алканами</a:t>
            </a:r>
            <a:r>
              <a:rPr lang="ru-RU" dirty="0"/>
              <a:t> с тем же числом атомов углерода.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/>
              <a:t>ОЧ </a:t>
            </a:r>
            <a:r>
              <a:rPr lang="ru-RU" dirty="0" err="1"/>
              <a:t>аренов</a:t>
            </a:r>
            <a:r>
              <a:rPr lang="ru-RU" dirty="0"/>
              <a:t> повышается с увеличением числа углеродных атомов.</a:t>
            </a:r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0771655"/>
              </p:ext>
            </p:extLst>
          </p:nvPr>
        </p:nvGraphicFramePr>
        <p:xfrm>
          <a:off x="164889" y="1143368"/>
          <a:ext cx="5146850" cy="51030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0" name="Graph" r:id="rId4" imgW="3920760" imgH="3888000" progId="Origin95.Graph">
                  <p:embed/>
                </p:oleObj>
              </mc:Choice>
              <mc:Fallback>
                <p:oleObj name="Graph" r:id="rId4" imgW="3920760" imgH="388800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4889" y="1143368"/>
                        <a:ext cx="5146850" cy="51030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37483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0" y="1486489"/>
            <a:ext cx="685296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3590871" y="229273"/>
            <a:ext cx="5552709" cy="864178"/>
          </a:xfrm>
        </p:spPr>
        <p:txBody>
          <a:bodyPr>
            <a:normAutofit/>
          </a:bodyPr>
          <a:lstStyle/>
          <a:p>
            <a:pPr algn="ctr" eaLnBrk="1" hangingPunct="1"/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Исходные данные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pPr/>
              <a:t>4</a:t>
            </a:fld>
            <a:endParaRPr lang="ru-RU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407758"/>
              </p:ext>
            </p:extLst>
          </p:nvPr>
        </p:nvGraphicFramePr>
        <p:xfrm>
          <a:off x="1092472" y="1413455"/>
          <a:ext cx="6978106" cy="48962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33373">
                  <a:extLst>
                    <a:ext uri="{9D8B030D-6E8A-4147-A177-3AD203B41FA5}">
                      <a16:colId xmlns:a16="http://schemas.microsoft.com/office/drawing/2014/main" val="1800801336"/>
                    </a:ext>
                  </a:extLst>
                </a:gridCol>
                <a:gridCol w="777819">
                  <a:extLst>
                    <a:ext uri="{9D8B030D-6E8A-4147-A177-3AD203B41FA5}">
                      <a16:colId xmlns:a16="http://schemas.microsoft.com/office/drawing/2014/main" val="1470440718"/>
                    </a:ext>
                  </a:extLst>
                </a:gridCol>
                <a:gridCol w="777819">
                  <a:extLst>
                    <a:ext uri="{9D8B030D-6E8A-4147-A177-3AD203B41FA5}">
                      <a16:colId xmlns:a16="http://schemas.microsoft.com/office/drawing/2014/main" val="4200439600"/>
                    </a:ext>
                  </a:extLst>
                </a:gridCol>
                <a:gridCol w="777819">
                  <a:extLst>
                    <a:ext uri="{9D8B030D-6E8A-4147-A177-3AD203B41FA5}">
                      <a16:colId xmlns:a16="http://schemas.microsoft.com/office/drawing/2014/main" val="3674086384"/>
                    </a:ext>
                  </a:extLst>
                </a:gridCol>
                <a:gridCol w="777819">
                  <a:extLst>
                    <a:ext uri="{9D8B030D-6E8A-4147-A177-3AD203B41FA5}">
                      <a16:colId xmlns:a16="http://schemas.microsoft.com/office/drawing/2014/main" val="3701521975"/>
                    </a:ext>
                  </a:extLst>
                </a:gridCol>
                <a:gridCol w="777819">
                  <a:extLst>
                    <a:ext uri="{9D8B030D-6E8A-4147-A177-3AD203B41FA5}">
                      <a16:colId xmlns:a16="http://schemas.microsoft.com/office/drawing/2014/main" val="614394036"/>
                    </a:ext>
                  </a:extLst>
                </a:gridCol>
                <a:gridCol w="777819">
                  <a:extLst>
                    <a:ext uri="{9D8B030D-6E8A-4147-A177-3AD203B41FA5}">
                      <a16:colId xmlns:a16="http://schemas.microsoft.com/office/drawing/2014/main" val="2634413687"/>
                    </a:ext>
                  </a:extLst>
                </a:gridCol>
                <a:gridCol w="777819">
                  <a:extLst>
                    <a:ext uri="{9D8B030D-6E8A-4147-A177-3AD203B41FA5}">
                      <a16:colId xmlns:a16="http://schemas.microsoft.com/office/drawing/2014/main" val="3479886463"/>
                    </a:ext>
                  </a:extLst>
                </a:gridCol>
              </a:tblGrid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1050" b="1" u="none" strike="noStrike" dirty="0">
                          <a:effectLst/>
                        </a:rPr>
                        <a:t>Углеводород</a:t>
                      </a:r>
                      <a:endParaRPr lang="ru-RU" sz="1050" b="1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1" u="none" strike="noStrike" dirty="0">
                          <a:effectLst/>
                        </a:rPr>
                        <a:t>ОЧ</a:t>
                      </a:r>
                      <a:endParaRPr lang="ru-RU" sz="105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1" u="none" strike="noStrike" dirty="0">
                          <a:effectLst/>
                        </a:rPr>
                        <a:t>Поток 1</a:t>
                      </a:r>
                      <a:endParaRPr lang="ru-RU" sz="105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1" u="none" strike="noStrike" dirty="0">
                          <a:effectLst/>
                        </a:rPr>
                        <a:t>Поток 2</a:t>
                      </a:r>
                      <a:endParaRPr lang="ru-RU" sz="105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1" u="none" strike="noStrike" dirty="0">
                          <a:effectLst/>
                        </a:rPr>
                        <a:t>Поток 3</a:t>
                      </a:r>
                      <a:endParaRPr lang="ru-RU" sz="105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1" u="none" strike="noStrike" dirty="0">
                          <a:effectLst/>
                        </a:rPr>
                        <a:t>Поток 4</a:t>
                      </a:r>
                      <a:endParaRPr lang="ru-RU" sz="105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1" u="none" strike="noStrike" dirty="0">
                          <a:effectLst/>
                        </a:rPr>
                        <a:t>Поток 5</a:t>
                      </a:r>
                      <a:endParaRPr lang="ru-RU" sz="105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1" u="none" strike="noStrike" dirty="0">
                          <a:effectLst/>
                        </a:rPr>
                        <a:t>Поток 6</a:t>
                      </a:r>
                      <a:endParaRPr lang="ru-RU" sz="105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val="1050853588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1050" u="none" strike="noStrike">
                          <a:effectLst/>
                        </a:rPr>
                        <a:t>Пропан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100,00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1,75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0,00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0,71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0,00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0,09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 dirty="0">
                          <a:effectLst/>
                        </a:rPr>
                        <a:t>0,01</a:t>
                      </a:r>
                      <a:endParaRPr lang="ru-RU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val="2796220515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1050" u="none" strike="noStrike">
                          <a:effectLst/>
                        </a:rPr>
                        <a:t>Бутан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93,60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5,58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0,19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2,51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0,00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1,32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 dirty="0">
                          <a:effectLst/>
                        </a:rPr>
                        <a:t>0,51</a:t>
                      </a:r>
                      <a:endParaRPr lang="ru-RU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val="4081929987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1050" u="none" strike="noStrike">
                          <a:effectLst/>
                        </a:rPr>
                        <a:t>Пентан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61,70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20,46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2,34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20,97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8,98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5,20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 dirty="0">
                          <a:effectLst/>
                        </a:rPr>
                        <a:t>1,38</a:t>
                      </a:r>
                      <a:endParaRPr lang="ru-RU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val="1896049196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1050" u="none" strike="noStrike" dirty="0">
                          <a:effectLst/>
                        </a:rPr>
                        <a:t>Н-</a:t>
                      </a:r>
                      <a:r>
                        <a:rPr lang="ru-RU" sz="1050" u="none" strike="noStrike" dirty="0" err="1">
                          <a:effectLst/>
                        </a:rPr>
                        <a:t>гексан</a:t>
                      </a:r>
                      <a:endParaRPr lang="ru-RU" sz="105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24,80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7,30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20,78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11,39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5,37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3,35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 dirty="0">
                          <a:effectLst/>
                        </a:rPr>
                        <a:t>1,77</a:t>
                      </a:r>
                      <a:endParaRPr lang="ru-RU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val="855845449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1050" u="none" strike="noStrike">
                          <a:effectLst/>
                        </a:rPr>
                        <a:t>Н-гептан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0,00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0,01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4,52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2,89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3,06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2,73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 dirty="0">
                          <a:effectLst/>
                        </a:rPr>
                        <a:t>2,89</a:t>
                      </a:r>
                      <a:endParaRPr lang="ru-RU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val="3435091882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1050" u="none" strike="noStrike">
                          <a:effectLst/>
                        </a:rPr>
                        <a:t>Н-октан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-19,00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0,00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0,11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1,08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7,68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0,63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 dirty="0">
                          <a:effectLst/>
                        </a:rPr>
                        <a:t>0,44</a:t>
                      </a:r>
                      <a:endParaRPr lang="ru-RU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val="3715256639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1050" u="none" strike="noStrike">
                          <a:effectLst/>
                        </a:rPr>
                        <a:t>Н-нонан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-39,00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0,00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0,00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0,20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0,00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0,21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 dirty="0">
                          <a:effectLst/>
                        </a:rPr>
                        <a:t>0,29</a:t>
                      </a:r>
                      <a:endParaRPr lang="ru-RU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val="3044436816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1050" u="none" strike="noStrike">
                          <a:effectLst/>
                        </a:rPr>
                        <a:t>изобутан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101,00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0,76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0,04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0,56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6,64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0,52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 dirty="0">
                          <a:effectLst/>
                        </a:rPr>
                        <a:t>0,14</a:t>
                      </a:r>
                      <a:endParaRPr lang="ru-RU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val="2246974219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1050" u="none" strike="noStrike">
                          <a:effectLst/>
                        </a:rPr>
                        <a:t>2,2-диметилбутан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92,00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0,00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3,55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2,26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0,94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0,54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 dirty="0">
                          <a:effectLst/>
                        </a:rPr>
                        <a:t>0,21</a:t>
                      </a:r>
                      <a:endParaRPr lang="ru-RU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val="4053316072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1050" u="none" strike="noStrike">
                          <a:effectLst/>
                        </a:rPr>
                        <a:t>2,3-диметилбутан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101,70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2,81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3,68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2,48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1,27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0,52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 dirty="0">
                          <a:effectLst/>
                        </a:rPr>
                        <a:t>0,30</a:t>
                      </a:r>
                      <a:endParaRPr lang="ru-RU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val="2118836134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1050" u="none" strike="noStrike">
                          <a:effectLst/>
                        </a:rPr>
                        <a:t>2,2,3-триметилбутан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105,80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2,48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0,08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0,06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0,05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0,08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 dirty="0">
                          <a:effectLst/>
                        </a:rPr>
                        <a:t>0,05</a:t>
                      </a:r>
                      <a:endParaRPr lang="ru-RU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val="834510298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1050" u="none" strike="noStrike">
                          <a:effectLst/>
                        </a:rPr>
                        <a:t>Изопентан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92,30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0,00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2,88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21,65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15,94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6,63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 dirty="0">
                          <a:effectLst/>
                        </a:rPr>
                        <a:t>3,98</a:t>
                      </a:r>
                      <a:endParaRPr lang="ru-RU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val="3030116829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1050" u="none" strike="noStrike">
                          <a:effectLst/>
                        </a:rPr>
                        <a:t>2-метилпентан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73,40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21,81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22,48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13,92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0,00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3,57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 dirty="0">
                          <a:effectLst/>
                        </a:rPr>
                        <a:t>1,66</a:t>
                      </a:r>
                      <a:endParaRPr lang="ru-RU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val="722649232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1050" u="none" strike="noStrike">
                          <a:effectLst/>
                        </a:rPr>
                        <a:t>3-метилпентан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74,50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14,26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16,65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9,87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5,08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2,48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 dirty="0">
                          <a:effectLst/>
                        </a:rPr>
                        <a:t>1,29</a:t>
                      </a:r>
                      <a:endParaRPr lang="ru-RU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val="4091777638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1050" u="none" strike="noStrike">
                          <a:effectLst/>
                        </a:rPr>
                        <a:t>3,3-демитилпентан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80,80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10,24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0,56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0,39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0,38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0,43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 dirty="0">
                          <a:effectLst/>
                        </a:rPr>
                        <a:t>0,33</a:t>
                      </a:r>
                      <a:endParaRPr lang="ru-RU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val="3559364372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1050" u="none" strike="noStrike">
                          <a:effectLst/>
                        </a:rPr>
                        <a:t>2,3-деметилпентан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91,10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0,00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2,00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1,23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1,35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1,13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 dirty="0">
                          <a:effectLst/>
                        </a:rPr>
                        <a:t>1,04</a:t>
                      </a:r>
                      <a:endParaRPr lang="ru-RU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val="1754655298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1050" u="none" strike="noStrike">
                          <a:effectLst/>
                        </a:rPr>
                        <a:t>2,4-деметилпентан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83,10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0,20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0,94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0,56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0,56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0,49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 dirty="0">
                          <a:effectLst/>
                        </a:rPr>
                        <a:t>0,44</a:t>
                      </a:r>
                      <a:endParaRPr lang="ru-RU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val="11473190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1050" u="none" strike="noStrike">
                          <a:effectLst/>
                        </a:rPr>
                        <a:t>2,2,3-триметилпентан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38,00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0,01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0,00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0,00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0,13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0,00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 dirty="0">
                          <a:effectLst/>
                        </a:rPr>
                        <a:t>0,00</a:t>
                      </a:r>
                      <a:endParaRPr lang="ru-RU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val="2487371776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1050" u="none" strike="noStrike">
                          <a:effectLst/>
                        </a:rPr>
                        <a:t>2-метил, 3-этилпентан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87,30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0,00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0,00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0,00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3,26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0,00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 dirty="0">
                          <a:effectLst/>
                        </a:rPr>
                        <a:t>0,00</a:t>
                      </a:r>
                      <a:endParaRPr lang="ru-RU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val="1581435526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1050" u="none" strike="noStrike">
                          <a:effectLst/>
                        </a:rPr>
                        <a:t>2,3,4-триметилпентан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101,30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0,00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0,00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0,03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0,08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0,02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 dirty="0">
                          <a:effectLst/>
                        </a:rPr>
                        <a:t>0,00</a:t>
                      </a:r>
                      <a:endParaRPr lang="ru-RU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val="234863450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1050" u="none" strike="noStrike">
                          <a:effectLst/>
                        </a:rPr>
                        <a:t>2-метилгексан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42,40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0,00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5,13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3,11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3,49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2,91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 dirty="0">
                          <a:effectLst/>
                        </a:rPr>
                        <a:t>2,78</a:t>
                      </a:r>
                      <a:endParaRPr lang="ru-RU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val="4072292433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1050" u="none" strike="noStrike">
                          <a:effectLst/>
                        </a:rPr>
                        <a:t>3-метилгексан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52,00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0,04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5,31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3,82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4,25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3,58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 dirty="0">
                          <a:effectLst/>
                        </a:rPr>
                        <a:t>3,46</a:t>
                      </a:r>
                      <a:endParaRPr lang="ru-RU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val="3956770050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1050" u="none" strike="noStrike">
                          <a:effectLst/>
                        </a:rPr>
                        <a:t>2,5-диметилгексан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55,50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0,04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0,04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0,31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2,37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0,18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 dirty="0">
                          <a:effectLst/>
                        </a:rPr>
                        <a:t>0,12</a:t>
                      </a:r>
                      <a:endParaRPr lang="ru-RU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val="3587726389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1050" u="none" strike="noStrike">
                          <a:effectLst/>
                        </a:rPr>
                        <a:t>2,4-диметилгексан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65,20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0,00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0,07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0,00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2,90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0,17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 dirty="0">
                          <a:effectLst/>
                        </a:rPr>
                        <a:t>0,12</a:t>
                      </a:r>
                      <a:endParaRPr lang="ru-RU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val="3231846108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1050" u="none" strike="noStrike">
                          <a:effectLst/>
                        </a:rPr>
                        <a:t>2,3-диметилгексан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71,30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0,00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0,05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0,00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0,25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0,21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 dirty="0">
                          <a:effectLst/>
                        </a:rPr>
                        <a:t>0,15</a:t>
                      </a:r>
                      <a:endParaRPr lang="ru-RU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val="1618139963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1050" u="none" strike="noStrike">
                          <a:effectLst/>
                        </a:rPr>
                        <a:t>3,4-диметилгексан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76,30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0,00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0,03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0,00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1,37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0,10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 dirty="0">
                          <a:effectLst/>
                        </a:rPr>
                        <a:t>0,07</a:t>
                      </a:r>
                      <a:endParaRPr lang="ru-RU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val="272561573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1050" u="none" strike="noStrike">
                          <a:effectLst/>
                        </a:rPr>
                        <a:t>2,3,5-ТМГ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90,00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0,00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0,00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0,00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0,08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0,02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 dirty="0">
                          <a:effectLst/>
                        </a:rPr>
                        <a:t>0,04</a:t>
                      </a:r>
                      <a:endParaRPr lang="ru-RU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val="3189041246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1050" u="none" strike="noStrike">
                          <a:effectLst/>
                        </a:rPr>
                        <a:t>2,2,3-триметилгексан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92,00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0,00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0,00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0,00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0,00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0,00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 dirty="0">
                          <a:effectLst/>
                        </a:rPr>
                        <a:t>0,00</a:t>
                      </a:r>
                      <a:endParaRPr lang="ru-RU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val="4168386246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1050" u="none" strike="noStrike">
                          <a:effectLst/>
                        </a:rPr>
                        <a:t>2-метил,4-этилгексан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30,00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0,00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0,00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0,00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0,00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0,02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 dirty="0">
                          <a:effectLst/>
                        </a:rPr>
                        <a:t>0,03</a:t>
                      </a:r>
                      <a:endParaRPr lang="ru-RU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val="1388556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2072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0" y="1486489"/>
            <a:ext cx="685296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3590871" y="229273"/>
            <a:ext cx="5552709" cy="864178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Исходные данные (продолжение)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pPr/>
              <a:t>5</a:t>
            </a:fld>
            <a:endParaRPr lang="ru-RU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1377343"/>
              </p:ext>
            </p:extLst>
          </p:nvPr>
        </p:nvGraphicFramePr>
        <p:xfrm>
          <a:off x="506262" y="1292427"/>
          <a:ext cx="8207345" cy="53420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03486">
                  <a:extLst>
                    <a:ext uri="{9D8B030D-6E8A-4147-A177-3AD203B41FA5}">
                      <a16:colId xmlns:a16="http://schemas.microsoft.com/office/drawing/2014/main" val="1779501640"/>
                    </a:ext>
                  </a:extLst>
                </a:gridCol>
                <a:gridCol w="914837">
                  <a:extLst>
                    <a:ext uri="{9D8B030D-6E8A-4147-A177-3AD203B41FA5}">
                      <a16:colId xmlns:a16="http://schemas.microsoft.com/office/drawing/2014/main" val="704220072"/>
                    </a:ext>
                  </a:extLst>
                </a:gridCol>
                <a:gridCol w="914837">
                  <a:extLst>
                    <a:ext uri="{9D8B030D-6E8A-4147-A177-3AD203B41FA5}">
                      <a16:colId xmlns:a16="http://schemas.microsoft.com/office/drawing/2014/main" val="4097142297"/>
                    </a:ext>
                  </a:extLst>
                </a:gridCol>
                <a:gridCol w="914837">
                  <a:extLst>
                    <a:ext uri="{9D8B030D-6E8A-4147-A177-3AD203B41FA5}">
                      <a16:colId xmlns:a16="http://schemas.microsoft.com/office/drawing/2014/main" val="4227995797"/>
                    </a:ext>
                  </a:extLst>
                </a:gridCol>
                <a:gridCol w="914837">
                  <a:extLst>
                    <a:ext uri="{9D8B030D-6E8A-4147-A177-3AD203B41FA5}">
                      <a16:colId xmlns:a16="http://schemas.microsoft.com/office/drawing/2014/main" val="2032660525"/>
                    </a:ext>
                  </a:extLst>
                </a:gridCol>
                <a:gridCol w="914837">
                  <a:extLst>
                    <a:ext uri="{9D8B030D-6E8A-4147-A177-3AD203B41FA5}">
                      <a16:colId xmlns:a16="http://schemas.microsoft.com/office/drawing/2014/main" val="3244228985"/>
                    </a:ext>
                  </a:extLst>
                </a:gridCol>
                <a:gridCol w="914837">
                  <a:extLst>
                    <a:ext uri="{9D8B030D-6E8A-4147-A177-3AD203B41FA5}">
                      <a16:colId xmlns:a16="http://schemas.microsoft.com/office/drawing/2014/main" val="3306238812"/>
                    </a:ext>
                  </a:extLst>
                </a:gridCol>
                <a:gridCol w="914837">
                  <a:extLst>
                    <a:ext uri="{9D8B030D-6E8A-4147-A177-3AD203B41FA5}">
                      <a16:colId xmlns:a16="http://schemas.microsoft.com/office/drawing/2014/main" val="2897387801"/>
                    </a:ext>
                  </a:extLst>
                </a:gridCol>
              </a:tblGrid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1050" b="1" u="none" strike="noStrike" dirty="0">
                          <a:effectLst/>
                        </a:rPr>
                        <a:t>Углеводород</a:t>
                      </a:r>
                      <a:endParaRPr lang="ru-RU" sz="1050" b="1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1" u="none" strike="noStrike" dirty="0">
                          <a:effectLst/>
                        </a:rPr>
                        <a:t>ОЧ</a:t>
                      </a:r>
                      <a:endParaRPr lang="ru-RU" sz="105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1" u="none" strike="noStrike" dirty="0">
                          <a:effectLst/>
                        </a:rPr>
                        <a:t>Поток 1</a:t>
                      </a:r>
                      <a:endParaRPr lang="ru-RU" sz="105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1" u="none" strike="noStrike" dirty="0">
                          <a:effectLst/>
                        </a:rPr>
                        <a:t>Поток 2</a:t>
                      </a:r>
                      <a:endParaRPr lang="ru-RU" sz="105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1" u="none" strike="noStrike" dirty="0">
                          <a:effectLst/>
                        </a:rPr>
                        <a:t>Поток 3</a:t>
                      </a:r>
                      <a:endParaRPr lang="ru-RU" sz="105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1" u="none" strike="noStrike" dirty="0">
                          <a:effectLst/>
                        </a:rPr>
                        <a:t>Поток 4</a:t>
                      </a:r>
                      <a:endParaRPr lang="ru-RU" sz="105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1" u="none" strike="noStrike" dirty="0">
                          <a:effectLst/>
                        </a:rPr>
                        <a:t>Поток 5</a:t>
                      </a:r>
                      <a:endParaRPr lang="ru-RU" sz="105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1" u="none" strike="noStrike" dirty="0">
                          <a:effectLst/>
                        </a:rPr>
                        <a:t>Поток 6</a:t>
                      </a:r>
                      <a:endParaRPr lang="ru-RU" sz="105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val="4283508316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950" u="none" strike="noStrike" dirty="0">
                          <a:effectLst/>
                        </a:rPr>
                        <a:t>2-метилгептан</a:t>
                      </a:r>
                      <a:endParaRPr lang="ru-RU" sz="95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21,70</a:t>
                      </a:r>
                      <a:endParaRPr lang="ru-RU" sz="95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0,00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0,14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0,00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0,69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0,47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val="1985812842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950" u="none" strike="noStrike">
                          <a:effectLst/>
                        </a:rPr>
                        <a:t>4-метилгептан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26,70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0,07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0,00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4,38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0,34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0,24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val="703881634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950" u="none" strike="noStrike" dirty="0">
                          <a:effectLst/>
                        </a:rPr>
                        <a:t>3-метилгептан</a:t>
                      </a:r>
                      <a:endParaRPr lang="ru-RU" sz="95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26,80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0,22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3,41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1,04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0,71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val="100089673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950" u="none" strike="noStrike" dirty="0">
                          <a:effectLst/>
                        </a:rPr>
                        <a:t>2,2-диметилгептан</a:t>
                      </a:r>
                      <a:endParaRPr lang="ru-RU" sz="95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66,00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0,04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0,05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val="1568147585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950" u="none" strike="noStrike" dirty="0">
                          <a:effectLst/>
                        </a:rPr>
                        <a:t>2,4-диметилгептан</a:t>
                      </a:r>
                      <a:endParaRPr lang="ru-RU" sz="95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62,00</a:t>
                      </a:r>
                      <a:endParaRPr lang="ru-RU" sz="95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0,32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0,07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0,10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val="2360108020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950" u="none" strike="noStrike">
                          <a:effectLst/>
                        </a:rPr>
                        <a:t>2,6-диметилгептан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33,00</a:t>
                      </a:r>
                      <a:endParaRPr lang="ru-RU" sz="95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0,05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0,09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val="1823415141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950" u="none" strike="noStrike">
                          <a:effectLst/>
                        </a:rPr>
                        <a:t>2,5-диметилгептан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50,00</a:t>
                      </a:r>
                      <a:endParaRPr lang="ru-RU" sz="95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0,08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0,12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0,19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val="95154913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950" u="none" strike="noStrike">
                          <a:effectLst/>
                        </a:rPr>
                        <a:t>3,3-диметилгептан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33,70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0,08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0,00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val="4234701639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950" u="none" strike="noStrike">
                          <a:effectLst/>
                        </a:rPr>
                        <a:t>изононаны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40,00</a:t>
                      </a:r>
                      <a:endParaRPr lang="ru-RU" sz="95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0,02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0,59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2,36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val="1872190004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950" u="none" strike="noStrike">
                          <a:effectLst/>
                        </a:rPr>
                        <a:t>непредельные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0,10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0,40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0,16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0,30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val="967725594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950" u="none" strike="noStrike">
                          <a:effectLst/>
                        </a:rPr>
                        <a:t>циклопентан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87,00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3,34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0,44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0,13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0,62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0,08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val="2066788059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950" u="none" strike="noStrike">
                          <a:effectLst/>
                        </a:rPr>
                        <a:t>циклогексан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83,00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0,72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0,46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0,12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0,05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val="118637705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950" u="none" strike="noStrike">
                          <a:effectLst/>
                        </a:rPr>
                        <a:t>Метилциклопентан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91,30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6,19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0,08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0,83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1,87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0,81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val="739643236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950" u="none" strike="noStrike">
                          <a:effectLst/>
                        </a:rPr>
                        <a:t>1,3-диметилциклопентан (цис)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40,00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0,14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0,19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0,09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0,10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val="3495700329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950" u="none" strike="noStrike">
                          <a:effectLst/>
                        </a:rPr>
                        <a:t>1,3-диметилциклопентан (транс)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40,00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0,75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0,62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0,44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0,44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val="2636217390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950" u="none" strike="noStrike">
                          <a:effectLst/>
                        </a:rPr>
                        <a:t>1,2-диметилциклопентан (транс)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40,00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0,18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0,27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0,11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0,06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val="4214227870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950" u="none" strike="noStrike">
                          <a:effectLst/>
                        </a:rPr>
                        <a:t>1,2-диметилциклопентан (цис)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40,00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0,10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1,37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0,14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0,10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val="1898839781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950" u="none" strike="noStrike">
                          <a:effectLst/>
                        </a:rPr>
                        <a:t>1,1,3-триметилциклопентан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38,00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0,60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0,19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0,07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0,02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val="74729704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950" u="none" strike="noStrike">
                          <a:effectLst/>
                        </a:rPr>
                        <a:t>1-2-4-триметилциклопентан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38,00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0,00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0,29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0,08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0,02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val="435609817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950" u="none" strike="noStrike">
                          <a:effectLst/>
                        </a:rPr>
                        <a:t>1,2,3-триметилциклопентан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38,00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0,21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0,06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0,02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val="975426852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950" u="none" strike="noStrike">
                          <a:effectLst/>
                        </a:rPr>
                        <a:t>1,1,2-триметилциклопентан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38,80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0,11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0,02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0,01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val="2406613683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950" u="none" strike="noStrike">
                          <a:effectLst/>
                        </a:rPr>
                        <a:t>этилциклопентан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67,20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0,09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0,00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1,23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0,18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0,14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val="2936310605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950" u="none" strike="noStrike">
                          <a:effectLst/>
                        </a:rPr>
                        <a:t>Метилциклогексан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74,80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0,25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0,11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0,09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val="1171961891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950" u="none" strike="noStrike">
                          <a:effectLst/>
                        </a:rPr>
                        <a:t>1,2-диметилциклогексан (транс)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80,90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0,03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0,00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0,01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0,00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val="1729369685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950" u="none" strike="noStrike">
                          <a:effectLst/>
                        </a:rPr>
                        <a:t>1,3-диметилциклогексан (транс)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66,90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0,02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0,00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val="2985361451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950" u="none" strike="noStrike">
                          <a:effectLst/>
                        </a:rPr>
                        <a:t>Нафтеновые до С8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50,00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0,04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1,20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0,20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0,08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val="1066079335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950" u="none" strike="noStrike">
                          <a:effectLst/>
                        </a:rPr>
                        <a:t>Нафтеновые до С9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45,00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0,01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val="1140945585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950" u="none" strike="noStrike">
                          <a:effectLst/>
                        </a:rPr>
                        <a:t>бензол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115,00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1,79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0,05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8,96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3,69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3,00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val="4075784610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950" u="none" strike="noStrike">
                          <a:effectLst/>
                        </a:rPr>
                        <a:t>толуол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114,00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0,05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0,36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0,00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22,13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18,30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val="1836759078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950" u="none" strike="noStrike">
                          <a:effectLst/>
                        </a:rPr>
                        <a:t>п-ксилол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120,00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0,01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0,06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1,53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2,38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val="889849733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950" u="none" strike="noStrike">
                          <a:effectLst/>
                        </a:rPr>
                        <a:t>м-ксилол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120,00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0,03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0,13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0,00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3,68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5,68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val="2986421368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950" u="none" strike="noStrike">
                          <a:effectLst/>
                        </a:rPr>
                        <a:t>о-ксилол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120,00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0,02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4,39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0,00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2,45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2,45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val="3301901770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950" u="none" strike="noStrike">
                          <a:effectLst/>
                        </a:rPr>
                        <a:t>ЭЦГ+этилбензол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114,00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0,03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2,37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2,97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val="2439687791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950" u="none" strike="noStrike">
                          <a:effectLst/>
                        </a:rPr>
                        <a:t>Тяжелые С9+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110,00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0,19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19,11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20,96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val="3224093517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950" u="none" strike="noStrike">
                          <a:effectLst/>
                        </a:rPr>
                        <a:t>МТБЭ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130,00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0,67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14,22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val="9111822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0988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0" y="1486489"/>
            <a:ext cx="685296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3590871" y="229273"/>
            <a:ext cx="5552709" cy="864178"/>
          </a:xfrm>
        </p:spPr>
        <p:txBody>
          <a:bodyPr>
            <a:normAutofit/>
          </a:bodyPr>
          <a:lstStyle/>
          <a:p>
            <a:pPr algn="ctr" eaLnBrk="1" hangingPunct="1"/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Задача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pPr/>
              <a:t>6</a:t>
            </a:fld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685716" y="1486489"/>
            <a:ext cx="82746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0363" algn="just"/>
            <a:r>
              <a:rPr lang="ru-RU" dirty="0"/>
              <a:t>Необходимо определить долю каждого потока в смеси при заданном октановом числе смешения.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5716" y="2422966"/>
            <a:ext cx="2072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i="1" dirty="0"/>
              <a:t>Исходные данные: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85716" y="2792298"/>
            <a:ext cx="68228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dirty="0"/>
              <a:t>Углеводородные составы потоков, направляемых на смешение.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ОЧ индивидуальных углеводородов.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85716" y="3674404"/>
            <a:ext cx="2604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i="1" dirty="0"/>
              <a:t>Требуемый результат: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85715" y="4073849"/>
            <a:ext cx="61705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dirty="0"/>
              <a:t>Доля каждого потока, направляемого на смешение (в %).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ОЧ смесевого потока.</a:t>
            </a:r>
          </a:p>
        </p:txBody>
      </p:sp>
    </p:spTree>
    <p:extLst>
      <p:ext uri="{BB962C8B-B14F-4D97-AF65-F5344CB8AC3E}">
        <p14:creationId xmlns:p14="http://schemas.microsoft.com/office/powerpoint/2010/main" val="3539863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0" y="1486489"/>
            <a:ext cx="685296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3590871" y="229273"/>
            <a:ext cx="5552709" cy="864178"/>
          </a:xfrm>
        </p:spPr>
        <p:txBody>
          <a:bodyPr>
            <a:normAutofit/>
          </a:bodyPr>
          <a:lstStyle/>
          <a:p>
            <a:pPr algn="ctr" eaLnBrk="1" hangingPunct="1"/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Декомпозиция задачи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pPr/>
              <a:t>7</a:t>
            </a:fld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26745" y="1257889"/>
            <a:ext cx="82746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0363" algn="just"/>
            <a:r>
              <a:rPr lang="ru-RU" dirty="0"/>
              <a:t>Для решения поставленной задачи необходимо разбить ее на более простые подзадачи и последовательно решить их: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90158" y="1875665"/>
            <a:ext cx="3155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dirty="0"/>
              <a:t>Расчет ОЧ каждого потока: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770234" y="2304414"/>
                <a:ext cx="2452145" cy="8769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b="0" i="1" smtClean="0">
                              <a:latin typeface="Cambria Math"/>
                            </a:rPr>
                            <m:t>ОЧ</m:t>
                          </m:r>
                        </m:e>
                        <m:sub>
                          <m:r>
                            <a:rPr lang="ru-RU" i="1">
                              <a:latin typeface="Cambria Math"/>
                              <a:ea typeface="Cambria Math"/>
                            </a:rPr>
                            <m:t>потока</m:t>
                          </m:r>
                        </m:sub>
                      </m:sSub>
                      <m:r>
                        <a:rPr lang="ru-RU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ru-RU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ru-RU" b="0" i="1" smtClean="0">
                              <a:latin typeface="Cambria Math"/>
                              <a:ea typeface="Cambria Math"/>
                            </a:rPr>
                            <m:t>∙</m:t>
                          </m:r>
                          <m:sSub>
                            <m:sSubPr>
                              <m:ctrlPr>
                                <a:rPr lang="ru-RU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ru-RU" b="0" i="1" smtClean="0">
                                  <a:latin typeface="Cambria Math"/>
                                  <a:ea typeface="Cambria Math"/>
                                </a:rPr>
                                <m:t>ОЧ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234" y="2304414"/>
                <a:ext cx="2452145" cy="87690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Прямоугольник 4"/>
          <p:cNvSpPr/>
          <p:nvPr/>
        </p:nvSpPr>
        <p:spPr>
          <a:xfrm>
            <a:off x="3478924" y="2247264"/>
            <a:ext cx="543168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/>
              <a:t>где</a:t>
            </a:r>
            <a:r>
              <a:rPr lang="ru-RU" sz="1600" i="1" dirty="0"/>
              <a:t> </a:t>
            </a:r>
            <a:r>
              <a:rPr lang="ru-RU" sz="1600" i="1" dirty="0" err="1"/>
              <a:t>ОЧ</a:t>
            </a:r>
            <a:r>
              <a:rPr lang="ru-RU" sz="1600" i="1" baseline="-25000" dirty="0" err="1"/>
              <a:t>потока</a:t>
            </a:r>
            <a:r>
              <a:rPr lang="ru-RU" sz="1600" dirty="0"/>
              <a:t> – октановое число потока смешения; </a:t>
            </a:r>
            <a:br>
              <a:rPr lang="ru-RU" sz="1600" dirty="0"/>
            </a:br>
            <a:r>
              <a:rPr lang="ru-RU" sz="1600" i="1" dirty="0"/>
              <a:t>С</a:t>
            </a:r>
            <a:r>
              <a:rPr lang="en-US" sz="1600" baseline="-25000" dirty="0"/>
              <a:t>i</a:t>
            </a:r>
            <a:r>
              <a:rPr lang="en-US" sz="1600" dirty="0"/>
              <a:t> – </a:t>
            </a:r>
            <a:r>
              <a:rPr lang="ru-RU" sz="1600" dirty="0"/>
              <a:t>доля </a:t>
            </a:r>
            <a:r>
              <a:rPr lang="en-US" sz="1600" i="1" dirty="0"/>
              <a:t>i</a:t>
            </a:r>
            <a:r>
              <a:rPr lang="en-US" sz="1600" dirty="0"/>
              <a:t>-</a:t>
            </a:r>
            <a:r>
              <a:rPr lang="ru-RU" sz="1600" dirty="0" err="1"/>
              <a:t>го</a:t>
            </a:r>
            <a:r>
              <a:rPr lang="ru-RU" sz="1600" dirty="0"/>
              <a:t> углеводорода в составе потока смешения; </a:t>
            </a:r>
            <a:br>
              <a:rPr lang="ru-RU" sz="1600" dirty="0"/>
            </a:br>
            <a:r>
              <a:rPr lang="ru-RU" sz="1600" i="1" dirty="0"/>
              <a:t>ОЧ</a:t>
            </a:r>
            <a:r>
              <a:rPr lang="en-US" sz="1600" i="1" baseline="-25000" dirty="0"/>
              <a:t>i</a:t>
            </a:r>
            <a:r>
              <a:rPr lang="en-US" sz="1600" dirty="0"/>
              <a:t> – </a:t>
            </a:r>
            <a:r>
              <a:rPr lang="ru-RU" sz="1600" dirty="0"/>
              <a:t>октановое число </a:t>
            </a:r>
            <a:r>
              <a:rPr lang="en-US" sz="1600" i="1" dirty="0"/>
              <a:t>i</a:t>
            </a:r>
            <a:r>
              <a:rPr lang="en-US" sz="1600" dirty="0"/>
              <a:t>-</a:t>
            </a:r>
            <a:r>
              <a:rPr lang="ru-RU" sz="1600" dirty="0" err="1"/>
              <a:t>го</a:t>
            </a:r>
            <a:r>
              <a:rPr lang="ru-RU" sz="1600" dirty="0"/>
              <a:t> углеводорода</a:t>
            </a:r>
            <a:r>
              <a:rPr lang="en-US" sz="1600" dirty="0"/>
              <a:t>;</a:t>
            </a:r>
          </a:p>
          <a:p>
            <a:r>
              <a:rPr lang="en-US" sz="1600" dirty="0"/>
              <a:t>k – </a:t>
            </a:r>
            <a:r>
              <a:rPr lang="ru-RU" sz="1600" dirty="0"/>
              <a:t>количество компонентов.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85716" y="3302335"/>
            <a:ext cx="3048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ru-RU" dirty="0"/>
              <a:t>Расчет ОЧ смеси потоков: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770234" y="3662142"/>
                <a:ext cx="2708690" cy="8485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b="0" i="1" smtClean="0">
                              <a:latin typeface="Cambria Math"/>
                            </a:rPr>
                            <m:t>ОЧ</m:t>
                          </m:r>
                        </m:e>
                        <m:sub>
                          <m:r>
                            <a:rPr lang="ru-RU" b="0" i="1" smtClean="0">
                              <a:latin typeface="Cambria Math"/>
                            </a:rPr>
                            <m:t>см</m:t>
                          </m:r>
                        </m:sub>
                      </m:sSub>
                      <m:r>
                        <a:rPr lang="ru-RU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ru-RU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ru-RU" b="0" i="1" smtClean="0">
                              <a:latin typeface="Cambria Math"/>
                              <a:ea typeface="Cambria Math"/>
                            </a:rPr>
                            <m:t>∙</m:t>
                          </m:r>
                          <m:sSub>
                            <m:sSubPr>
                              <m:ctrlPr>
                                <a:rPr lang="ru-RU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ru-RU" b="0" i="1" smtClean="0">
                                  <a:latin typeface="Cambria Math"/>
                                  <a:ea typeface="Cambria Math"/>
                                </a:rPr>
                                <m:t>ОЧ</m:t>
                              </m:r>
                            </m:e>
                            <m:sub>
                              <m:r>
                                <a:rPr lang="ru-RU" b="0" i="1" smtClean="0">
                                  <a:latin typeface="Cambria Math"/>
                                  <a:ea typeface="Cambria Math"/>
                                </a:rPr>
                                <m:t>потока,   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234" y="3662142"/>
                <a:ext cx="2708690" cy="84856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Прямоугольник 5"/>
          <p:cNvSpPr/>
          <p:nvPr/>
        </p:nvSpPr>
        <p:spPr>
          <a:xfrm>
            <a:off x="3469731" y="3646687"/>
            <a:ext cx="549068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/>
              <a:t>где </a:t>
            </a:r>
            <a:r>
              <a:rPr lang="ru-RU" sz="1600" i="1" dirty="0" err="1"/>
              <a:t>ОЧ</a:t>
            </a:r>
            <a:r>
              <a:rPr lang="ru-RU" sz="1600" i="1" baseline="-25000" dirty="0" err="1"/>
              <a:t>см</a:t>
            </a:r>
            <a:r>
              <a:rPr lang="ru-RU" sz="1600" dirty="0"/>
              <a:t> – октановое число смеси; </a:t>
            </a:r>
          </a:p>
          <a:p>
            <a:r>
              <a:rPr lang="en-US" sz="1600" i="1" dirty="0"/>
              <a:t>x</a:t>
            </a:r>
            <a:r>
              <a:rPr lang="en-US" sz="1600" i="1" baseline="-25000" dirty="0"/>
              <a:t>i</a:t>
            </a:r>
            <a:r>
              <a:rPr lang="ru-RU" sz="1600" dirty="0"/>
              <a:t> – доля </a:t>
            </a:r>
            <a:r>
              <a:rPr lang="en-US" sz="1600" i="1" dirty="0"/>
              <a:t>i</a:t>
            </a:r>
            <a:r>
              <a:rPr lang="en-US" sz="1600" dirty="0"/>
              <a:t>-</a:t>
            </a:r>
            <a:r>
              <a:rPr lang="ru-RU" sz="1600" dirty="0" err="1"/>
              <a:t>го</a:t>
            </a:r>
            <a:r>
              <a:rPr lang="ru-RU" sz="1600" dirty="0"/>
              <a:t> потока смешения; </a:t>
            </a:r>
          </a:p>
          <a:p>
            <a:r>
              <a:rPr lang="ru-RU" sz="1600" i="1" dirty="0" err="1"/>
              <a:t>ОЧ</a:t>
            </a:r>
            <a:r>
              <a:rPr lang="ru-RU" sz="1600" i="1" baseline="-25000" dirty="0" err="1"/>
              <a:t>потока</a:t>
            </a:r>
            <a:r>
              <a:rPr lang="ru-RU" sz="1600" dirty="0"/>
              <a:t> – октановое число потока смешения;</a:t>
            </a:r>
          </a:p>
          <a:p>
            <a:r>
              <a:rPr lang="en-US" sz="1600" dirty="0"/>
              <a:t>n – </a:t>
            </a:r>
            <a:r>
              <a:rPr lang="ru-RU" sz="1600" dirty="0"/>
              <a:t>количество потоков смешения.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90159" y="4692985"/>
            <a:ext cx="82204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ru-RU" dirty="0"/>
              <a:t>Расчет долей каждого из потоков, при которых достигается заданное ОЧ смешения.</a:t>
            </a:r>
          </a:p>
        </p:txBody>
      </p:sp>
    </p:spTree>
    <p:extLst>
      <p:ext uri="{BB962C8B-B14F-4D97-AF65-F5344CB8AC3E}">
        <p14:creationId xmlns:p14="http://schemas.microsoft.com/office/powerpoint/2010/main" val="2201740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1" y="1486489"/>
            <a:ext cx="207856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3590871" y="229273"/>
            <a:ext cx="5552709" cy="864178"/>
          </a:xfrm>
        </p:spPr>
        <p:txBody>
          <a:bodyPr>
            <a:normAutofit fontScale="90000"/>
          </a:bodyPr>
          <a:lstStyle/>
          <a:p>
            <a:pPr algn="ctr"/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Алгоритм нахождения </a:t>
            </a:r>
            <a:r>
              <a:rPr lang="ru-RU" sz="2900" b="1" dirty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долей потоков смешения</a:t>
            </a:r>
            <a:endParaRPr lang="ru-RU" altLang="ru-RU" sz="2900" b="1" dirty="0">
              <a:solidFill>
                <a:srgbClr val="80BF44"/>
              </a:solidFill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pPr/>
              <a:t>8</a:t>
            </a:fld>
            <a:endParaRPr lang="ru-RU" dirty="0"/>
          </a:p>
        </p:txBody>
      </p:sp>
      <p:sp>
        <p:nvSpPr>
          <p:cNvPr id="2" name="TextBox 1"/>
          <p:cNvSpPr txBox="1"/>
          <p:nvPr/>
        </p:nvSpPr>
        <p:spPr>
          <a:xfrm>
            <a:off x="293564" y="1192008"/>
            <a:ext cx="85932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dirty="0"/>
              <a:t>Поиск потока с ОЧ, максимально близким к заданному.</a:t>
            </a:r>
          </a:p>
          <a:p>
            <a:pPr marL="714375" indent="-342900">
              <a:buFont typeface="Arial" panose="020B0604020202020204" pitchFamily="34" charset="0"/>
              <a:buChar char="•"/>
            </a:pPr>
            <a:r>
              <a:rPr lang="ru-RU" dirty="0"/>
              <a:t>Доля этого потока принимается за 1, доли остальных потоков за ноль (</a:t>
            </a:r>
            <a:r>
              <a:rPr lang="ru-RU" i="1" dirty="0"/>
              <a:t>обозначим его </a:t>
            </a:r>
            <a:r>
              <a:rPr lang="ru-RU" i="1" dirty="0">
                <a:solidFill>
                  <a:schemeClr val="accent5"/>
                </a:solidFill>
              </a:rPr>
              <a:t>поток </a:t>
            </a:r>
            <a:r>
              <a:rPr lang="en-US" i="1" dirty="0">
                <a:solidFill>
                  <a:schemeClr val="accent5"/>
                </a:solidFill>
              </a:rPr>
              <a:t>N</a:t>
            </a:r>
            <a:r>
              <a:rPr lang="ru-RU" dirty="0"/>
              <a:t>).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44363" y="2000264"/>
            <a:ext cx="4027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ru-RU" dirty="0"/>
              <a:t>Выполняется проверка условия: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79011" y="2374075"/>
            <a:ext cx="6883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|</a:t>
            </a:r>
            <a:r>
              <a:rPr lang="ru-RU" dirty="0">
                <a:solidFill>
                  <a:srgbClr val="FF0000"/>
                </a:solidFill>
              </a:rPr>
              <a:t>Расчетное ОЧ -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ru-RU" dirty="0">
                <a:solidFill>
                  <a:srgbClr val="FF0000"/>
                </a:solidFill>
              </a:rPr>
              <a:t>Заданное ОЧ</a:t>
            </a:r>
            <a:r>
              <a:rPr lang="en-US" dirty="0">
                <a:solidFill>
                  <a:srgbClr val="FF0000"/>
                </a:solidFill>
              </a:rPr>
              <a:t>| &lt;= eps</a:t>
            </a:r>
            <a:r>
              <a:rPr lang="ru-RU" dirty="0">
                <a:solidFill>
                  <a:srgbClr val="FF0000"/>
                </a:solidFill>
              </a:rPr>
              <a:t> (заранее выбранная точность)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716" y="2748453"/>
            <a:ext cx="8201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Если условие выполнилось, то расчет прекращается, если нет, то переходим к следующему этапу.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93563" y="3394784"/>
            <a:ext cx="4077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ru-RU" dirty="0"/>
              <a:t>Выполняется проверка условия: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3469732" y="3764116"/>
            <a:ext cx="30126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Расчетное ОЧ </a:t>
            </a:r>
            <a:r>
              <a:rPr lang="en-US" dirty="0">
                <a:solidFill>
                  <a:srgbClr val="FF0000"/>
                </a:solidFill>
              </a:rPr>
              <a:t>&gt; </a:t>
            </a:r>
            <a:r>
              <a:rPr lang="ru-RU" dirty="0">
                <a:solidFill>
                  <a:srgbClr val="FF0000"/>
                </a:solidFill>
              </a:rPr>
              <a:t>Заданное ОЧ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9191" y="4123521"/>
            <a:ext cx="2433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i="1" u="sng" dirty="0"/>
              <a:t>Условие выполняется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238180" y="4133448"/>
            <a:ext cx="2724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i="1" u="sng" dirty="0"/>
              <a:t>Условие не выполняется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25659" y="4591050"/>
            <a:ext cx="3946100" cy="120032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Доля </a:t>
            </a:r>
            <a:r>
              <a:rPr lang="ru-RU" i="1" dirty="0">
                <a:solidFill>
                  <a:schemeClr val="accent5"/>
                </a:solidFill>
              </a:rPr>
              <a:t>потока </a:t>
            </a:r>
            <a:r>
              <a:rPr lang="en-US" i="1" dirty="0">
                <a:solidFill>
                  <a:schemeClr val="accent5"/>
                </a:solidFill>
              </a:rPr>
              <a:t>N</a:t>
            </a:r>
            <a:r>
              <a:rPr lang="ru-RU" dirty="0"/>
              <a:t> уменьшается;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Если ОЧ потока </a:t>
            </a:r>
            <a:r>
              <a:rPr lang="en-US" dirty="0"/>
              <a:t>&lt;</a:t>
            </a:r>
            <a:r>
              <a:rPr lang="ru-RU" dirty="0"/>
              <a:t> ОЧ </a:t>
            </a:r>
            <a:r>
              <a:rPr lang="ru-RU" i="1" dirty="0">
                <a:solidFill>
                  <a:schemeClr val="accent5"/>
                </a:solidFill>
              </a:rPr>
              <a:t>потока </a:t>
            </a:r>
            <a:r>
              <a:rPr lang="en-US" i="1" dirty="0">
                <a:solidFill>
                  <a:schemeClr val="accent5"/>
                </a:solidFill>
              </a:rPr>
              <a:t>N</a:t>
            </a:r>
            <a:r>
              <a:rPr lang="ru-RU" dirty="0"/>
              <a:t>, его доля увеличивается, если </a:t>
            </a:r>
            <a:r>
              <a:rPr lang="en-US" dirty="0"/>
              <a:t>&gt;</a:t>
            </a:r>
            <a:r>
              <a:rPr lang="ru-RU" dirty="0"/>
              <a:t>, то уменьшается.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904621" y="4591050"/>
            <a:ext cx="3896312" cy="120032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Доля </a:t>
            </a:r>
            <a:r>
              <a:rPr lang="ru-RU" i="1" dirty="0">
                <a:solidFill>
                  <a:schemeClr val="accent5"/>
                </a:solidFill>
              </a:rPr>
              <a:t>потока </a:t>
            </a:r>
            <a:r>
              <a:rPr lang="en-US" i="1" dirty="0">
                <a:solidFill>
                  <a:schemeClr val="accent5"/>
                </a:solidFill>
              </a:rPr>
              <a:t>N</a:t>
            </a:r>
            <a:r>
              <a:rPr lang="ru-RU" dirty="0"/>
              <a:t> увеличивается;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Если ОЧ потока </a:t>
            </a:r>
            <a:r>
              <a:rPr lang="en-US" dirty="0"/>
              <a:t>&gt;</a:t>
            </a:r>
            <a:r>
              <a:rPr lang="ru-RU" dirty="0"/>
              <a:t> ОЧ </a:t>
            </a:r>
            <a:r>
              <a:rPr lang="ru-RU" i="1" dirty="0">
                <a:solidFill>
                  <a:schemeClr val="accent5"/>
                </a:solidFill>
              </a:rPr>
              <a:t>потока </a:t>
            </a:r>
            <a:r>
              <a:rPr lang="en-US" i="1" dirty="0">
                <a:solidFill>
                  <a:schemeClr val="accent5"/>
                </a:solidFill>
              </a:rPr>
              <a:t>N</a:t>
            </a:r>
            <a:r>
              <a:rPr lang="ru-RU" dirty="0"/>
              <a:t>, его доля увеличивается, если </a:t>
            </a:r>
            <a:r>
              <a:rPr lang="en-US" dirty="0"/>
              <a:t>&lt;</a:t>
            </a:r>
            <a:r>
              <a:rPr lang="ru-RU" dirty="0"/>
              <a:t>, то уменьшается.</a:t>
            </a:r>
          </a:p>
        </p:txBody>
      </p:sp>
      <p:sp>
        <p:nvSpPr>
          <p:cNvPr id="14" name="Правая фигурная скобка 13"/>
          <p:cNvSpPr/>
          <p:nvPr/>
        </p:nvSpPr>
        <p:spPr>
          <a:xfrm rot="5400000">
            <a:off x="4401483" y="1721380"/>
            <a:ext cx="415522" cy="8529762"/>
          </a:xfrm>
          <a:prstGeom prst="rightBrac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1198766" y="6215598"/>
            <a:ext cx="6836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Пока не выполнится условие: </a:t>
            </a:r>
            <a:r>
              <a:rPr lang="en-US" dirty="0">
                <a:solidFill>
                  <a:srgbClr val="FF0000"/>
                </a:solidFill>
              </a:rPr>
              <a:t>|</a:t>
            </a:r>
            <a:r>
              <a:rPr lang="ru-RU" dirty="0">
                <a:solidFill>
                  <a:srgbClr val="FF0000"/>
                </a:solidFill>
              </a:rPr>
              <a:t>Расчетное ОЧ -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ru-RU" dirty="0">
                <a:solidFill>
                  <a:srgbClr val="FF0000"/>
                </a:solidFill>
              </a:rPr>
              <a:t>Заданное ОЧ</a:t>
            </a:r>
            <a:r>
              <a:rPr lang="en-US" dirty="0">
                <a:solidFill>
                  <a:srgbClr val="FF0000"/>
                </a:solidFill>
              </a:rPr>
              <a:t>| &lt;= eps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5739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1" y="1486489"/>
            <a:ext cx="207856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3590871" y="229273"/>
            <a:ext cx="5552709" cy="864178"/>
          </a:xfrm>
        </p:spPr>
        <p:txBody>
          <a:bodyPr>
            <a:normAutofit/>
          </a:bodyPr>
          <a:lstStyle/>
          <a:p>
            <a:pPr algn="ctr"/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Программная реализация</a:t>
            </a:r>
            <a:endParaRPr lang="ru-RU" altLang="ru-RU" sz="2900" b="1" dirty="0">
              <a:solidFill>
                <a:srgbClr val="80BF44"/>
              </a:solidFill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pPr/>
              <a:t>9</a:t>
            </a:fld>
            <a:endParaRPr lang="ru-RU" dirty="0"/>
          </a:p>
        </p:txBody>
      </p:sp>
      <p:sp>
        <p:nvSpPr>
          <p:cNvPr id="5" name="Блок-схема: документ 4"/>
          <p:cNvSpPr/>
          <p:nvPr/>
        </p:nvSpPr>
        <p:spPr>
          <a:xfrm>
            <a:off x="495300" y="1362075"/>
            <a:ext cx="2476500" cy="1323975"/>
          </a:xfrm>
          <a:prstGeom prst="flowChart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495300" y="1376362"/>
            <a:ext cx="247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Исходные данные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2901" y="1736169"/>
            <a:ext cx="24388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Массив ОЧ индивидуальных УВ;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Массив УВ составов потоков.</a:t>
            </a:r>
          </a:p>
        </p:txBody>
      </p:sp>
      <p:sp>
        <p:nvSpPr>
          <p:cNvPr id="18" name="Блок-схема: документ 17"/>
          <p:cNvSpPr/>
          <p:nvPr/>
        </p:nvSpPr>
        <p:spPr>
          <a:xfrm>
            <a:off x="2971800" y="2699801"/>
            <a:ext cx="3000375" cy="1885950"/>
          </a:xfrm>
          <a:prstGeom prst="flowChart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6153150" y="1319212"/>
            <a:ext cx="247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Результаты расчета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162176" y="1659969"/>
            <a:ext cx="24388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Доли компонентов смешения;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Расчетное ОЧ смеси.</a:t>
            </a:r>
          </a:p>
        </p:txBody>
      </p:sp>
      <p:sp>
        <p:nvSpPr>
          <p:cNvPr id="32" name="Блок-схема: документ 31"/>
          <p:cNvSpPr/>
          <p:nvPr/>
        </p:nvSpPr>
        <p:spPr>
          <a:xfrm>
            <a:off x="6143625" y="1313913"/>
            <a:ext cx="2476500" cy="1323975"/>
          </a:xfrm>
          <a:prstGeom prst="flowChart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Стрелка углом 18"/>
          <p:cNvSpPr/>
          <p:nvPr/>
        </p:nvSpPr>
        <p:spPr>
          <a:xfrm flipV="1">
            <a:off x="1290613" y="2781299"/>
            <a:ext cx="1271612" cy="1071025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971800" y="2707718"/>
            <a:ext cx="3000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Основная программа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971800" y="3059129"/>
            <a:ext cx="300037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Считывание исходных данных;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Обращение к процедуре расчета долей компонентов и ОЧ смешения;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Вывод результатов.</a:t>
            </a:r>
          </a:p>
        </p:txBody>
      </p:sp>
      <p:sp>
        <p:nvSpPr>
          <p:cNvPr id="35" name="Стрелка углом 34"/>
          <p:cNvSpPr/>
          <p:nvPr/>
        </p:nvSpPr>
        <p:spPr>
          <a:xfrm rot="16200000" flipV="1">
            <a:off x="6257523" y="2528509"/>
            <a:ext cx="1271612" cy="1462306"/>
          </a:xfrm>
          <a:prstGeom prst="bentArrow">
            <a:avLst>
              <a:gd name="adj1" fmla="val 25000"/>
              <a:gd name="adj2" fmla="val 23877"/>
              <a:gd name="adj3" fmla="val 27247"/>
              <a:gd name="adj4" fmla="val 430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7" name="Блок-схема: документ 36"/>
          <p:cNvSpPr/>
          <p:nvPr/>
        </p:nvSpPr>
        <p:spPr>
          <a:xfrm>
            <a:off x="5135714" y="4700051"/>
            <a:ext cx="3000375" cy="1885950"/>
          </a:xfrm>
          <a:prstGeom prst="flowChart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TextBox 37"/>
          <p:cNvSpPr txBox="1"/>
          <p:nvPr/>
        </p:nvSpPr>
        <p:spPr>
          <a:xfrm>
            <a:off x="5135714" y="4700051"/>
            <a:ext cx="3000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Модуль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135714" y="5058250"/>
            <a:ext cx="30003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Подпрограммы, выполняющие расчеты.</a:t>
            </a:r>
          </a:p>
        </p:txBody>
      </p:sp>
      <p:sp>
        <p:nvSpPr>
          <p:cNvPr id="41" name="Стрелка углом 40"/>
          <p:cNvSpPr/>
          <p:nvPr/>
        </p:nvSpPr>
        <p:spPr>
          <a:xfrm rot="5400000" flipH="1" flipV="1">
            <a:off x="3566273" y="4581689"/>
            <a:ext cx="1301782" cy="1462306"/>
          </a:xfrm>
          <a:prstGeom prst="bentArrow">
            <a:avLst>
              <a:gd name="adj1" fmla="val 25000"/>
              <a:gd name="adj2" fmla="val 23877"/>
              <a:gd name="adj3" fmla="val 27247"/>
              <a:gd name="adj4" fmla="val 430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046166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5025</TotalTime>
  <Words>2623</Words>
  <Application>Microsoft Office PowerPoint</Application>
  <PresentationFormat>Экран (4:3)</PresentationFormat>
  <Paragraphs>846</Paragraphs>
  <Slides>20</Slides>
  <Notes>19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Courier New</vt:lpstr>
      <vt:lpstr>Times New Roman</vt:lpstr>
      <vt:lpstr>Тема Office</vt:lpstr>
      <vt:lpstr>Graph</vt:lpstr>
      <vt:lpstr>Презентация PowerPoint</vt:lpstr>
      <vt:lpstr>Компаундирование товарных бензинов</vt:lpstr>
      <vt:lpstr>Октановые числа индивидуальных углеводородов</vt:lpstr>
      <vt:lpstr>Исходные данные</vt:lpstr>
      <vt:lpstr>Исходные данные (продолжение)</vt:lpstr>
      <vt:lpstr>Задача</vt:lpstr>
      <vt:lpstr>Декомпозиция задачи</vt:lpstr>
      <vt:lpstr>Алгоритм нахождения долей потоков смешения</vt:lpstr>
      <vt:lpstr>Программная реализация</vt:lpstr>
      <vt:lpstr>Подпрограммы модуля</vt:lpstr>
      <vt:lpstr>Подпрограммы модуля</vt:lpstr>
      <vt:lpstr>Подпрограммы модуля</vt:lpstr>
      <vt:lpstr>Подпрограммы модуля</vt:lpstr>
      <vt:lpstr>Подпрограммы модуля</vt:lpstr>
      <vt:lpstr>Подпрограммы модуля</vt:lpstr>
      <vt:lpstr>Подпрограммы модуля</vt:lpstr>
      <vt:lpstr>Основная программа</vt:lpstr>
      <vt:lpstr>Основная программа</vt:lpstr>
      <vt:lpstr>Основная программа</vt:lpstr>
      <vt:lpstr>Основная программа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Vjacheslav</dc:creator>
  <cp:lastModifiedBy>Vyacheslav</cp:lastModifiedBy>
  <cp:revision>428</cp:revision>
  <dcterms:created xsi:type="dcterms:W3CDTF">2017-09-20T17:57:17Z</dcterms:created>
  <dcterms:modified xsi:type="dcterms:W3CDTF">2020-02-03T14:28:49Z</dcterms:modified>
</cp:coreProperties>
</file>