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73" r:id="rId3"/>
    <p:sldId id="275" r:id="rId4"/>
    <p:sldId id="276" r:id="rId5"/>
    <p:sldId id="277" r:id="rId6"/>
    <p:sldId id="280" r:id="rId7"/>
    <p:sldId id="295" r:id="rId8"/>
    <p:sldId id="296" r:id="rId9"/>
    <p:sldId id="297" r:id="rId10"/>
    <p:sldId id="278" r:id="rId11"/>
    <p:sldId id="299" r:id="rId12"/>
    <p:sldId id="300" r:id="rId13"/>
    <p:sldId id="309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66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0DF9-DE47-4E4A-B265-34572ADD54FA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F603-CA05-4924-9C56-552E22540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28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397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546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546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31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989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370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720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618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550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366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28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13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333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848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5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59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59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59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9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8D28-19CB-4FAE-9550-B87ED5489EA0}" type="datetime1">
              <a:rPr lang="ru-RU" smtClean="0"/>
              <a:t>23.01.2021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77C-6E8F-436D-A3C0-5774BF220D66}" type="datetime1">
              <a:rPr lang="ru-RU" smtClean="0"/>
              <a:t>23.01.2021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AA99-0083-4714-88C2-C9A915B7E3F2}" type="datetime1">
              <a:rPr lang="ru-RU" smtClean="0"/>
              <a:t>23.01.2021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6F10-1DFF-45A0-B2A5-E89521E0E0F6}" type="datetime1">
              <a:rPr lang="ru-RU" smtClean="0"/>
              <a:t>23.01.2021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013" y="6356351"/>
            <a:ext cx="20574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287-6B8E-4993-8153-33DA0C3BBE25}" type="datetime1">
              <a:rPr lang="ru-RU" smtClean="0"/>
              <a:t>23.01.2021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1166-EC30-46EA-8ACA-7C1747D0DDD9}" type="datetime1">
              <a:rPr lang="ru-RU" smtClean="0"/>
              <a:t>23.01.2021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674-35E0-4819-89D9-DAA7EC26D547}" type="datetime1">
              <a:rPr lang="ru-RU" smtClean="0"/>
              <a:t>23.01.2021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41C1-284F-4FCF-8EF1-8AAEABF17F04}" type="datetime1">
              <a:rPr lang="ru-RU" smtClean="0"/>
              <a:t>23.01.2021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A572-EFFC-486D-B197-147F4721CFA3}" type="datetime1">
              <a:rPr lang="ru-RU" smtClean="0"/>
              <a:t>23.01.2021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7F02-EF3C-4799-AE4D-B4C7A5E5C79F}" type="datetime1">
              <a:rPr lang="ru-RU" smtClean="0"/>
              <a:t>23.01.2021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2DA6-2692-49BF-84EF-4287402EC2DF}" type="datetime1">
              <a:rPr lang="ru-RU" smtClean="0"/>
              <a:t>23.01.2021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48B0-CF22-467F-9224-AB92A8FE570F}" type="datetime1">
              <a:rPr lang="ru-RU" smtClean="0"/>
              <a:t>23.01.2021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98107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Выполнил 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Системный анализ процессов химической технологии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Процесс компаундирования товарных бензинов</a:t>
            </a: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 dirty="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 dirty="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41571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BCA1B26-AE6F-486C-A3C0-1DE207FE7DC9}"/>
              </a:ext>
            </a:extLst>
          </p:cNvPr>
          <p:cNvSpPr/>
          <p:nvPr/>
        </p:nvSpPr>
        <p:spPr>
          <a:xfrm>
            <a:off x="408205" y="3055972"/>
            <a:ext cx="87353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get_flow_RON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comp_count: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RON: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s: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 := s + RON[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*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:= s;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08205" y="1243521"/>
            <a:ext cx="318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Расчет ОЧ потоков смешения: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87901-D574-4DB7-B19D-632B9B2283C8}"/>
              </a:ext>
            </a:extLst>
          </p:cNvPr>
          <p:cNvSpPr txBox="1"/>
          <p:nvPr/>
        </p:nvSpPr>
        <p:spPr>
          <a:xfrm>
            <a:off x="416133" y="1671790"/>
            <a:ext cx="390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Необходимо описать следующий тип: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EF3BD77-61AB-4766-80DB-4A9A9AB0EA58}"/>
              </a:ext>
            </a:extLst>
          </p:cNvPr>
          <p:cNvSpPr/>
          <p:nvPr/>
        </p:nvSpPr>
        <p:spPr>
          <a:xfrm>
            <a:off x="424060" y="1996408"/>
            <a:ext cx="5375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050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41571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486489"/>
            <a:ext cx="18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Расчет ОЧ смеси: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8109C88-21A5-44D7-9C7E-69979094C001}"/>
              </a:ext>
            </a:extLst>
          </p:cNvPr>
          <p:cNvSpPr/>
          <p:nvPr/>
        </p:nvSpPr>
        <p:spPr>
          <a:xfrm>
            <a:off x="416133" y="2095579"/>
            <a:ext cx="85442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RON: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s: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 := s + RON[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*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:= s;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246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486489"/>
            <a:ext cx="775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Функция поиска потока, ОЧ которого максимально близко к заданному ОЧ: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9478DA-9597-4ED2-B4F3-ED9FA99FDDF8}"/>
              </a:ext>
            </a:extLst>
          </p:cNvPr>
          <p:cNvSpPr/>
          <p:nvPr/>
        </p:nvSpPr>
        <p:spPr>
          <a:xfrm>
            <a:off x="293563" y="2198502"/>
            <a:ext cx="86668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d: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 := abs(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if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abs(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&lt; d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begin</a:t>
            </a:r>
          </a:p>
          <a:p>
            <a:r>
              <a:rPr lang="sv-SE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sv-SE" dirty="0">
                <a:solidFill>
                  <a:srgbClr val="000000"/>
                </a:solidFill>
                <a:latin typeface="Courier New" panose="02070309020205020404" pitchFamily="49" charset="0"/>
              </a:rPr>
              <a:t>d := abs(flows_RON[i] - treb_RON);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57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486489"/>
            <a:ext cx="391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Функция нормировки состава смеси: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16133" y="2014082"/>
            <a:ext cx="85256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</a:rPr>
              <a:t>function</a:t>
            </a:r>
            <a:r>
              <a:rPr lang="en-US" dirty="0">
                <a:latin typeface="Courier New"/>
              </a:rPr>
              <a:t> normalization(</a:t>
            </a:r>
            <a:r>
              <a:rPr lang="en-US" dirty="0" err="1">
                <a:latin typeface="Courier New"/>
              </a:rPr>
              <a:t>flow_count</a:t>
            </a:r>
            <a:r>
              <a:rPr lang="en-US" dirty="0">
                <a:latin typeface="Courier New"/>
              </a:rPr>
              <a:t>:</a:t>
            </a:r>
            <a:r>
              <a:rPr lang="ru-RU" dirty="0"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latin typeface="Courier New"/>
              </a:rPr>
              <a:t>; </a:t>
            </a:r>
            <a:endParaRPr lang="ru-RU" dirty="0">
              <a:latin typeface="Courier New"/>
            </a:endParaRPr>
          </a:p>
          <a:p>
            <a:r>
              <a:rPr lang="ru-RU" dirty="0">
                <a:latin typeface="Courier New"/>
              </a:rPr>
              <a:t>  </a:t>
            </a:r>
            <a:r>
              <a:rPr lang="en-US" dirty="0" err="1">
                <a:latin typeface="Courier New"/>
              </a:rPr>
              <a:t>mix_composition</a:t>
            </a:r>
            <a:r>
              <a:rPr lang="en-US" dirty="0">
                <a:latin typeface="Courier New"/>
              </a:rPr>
              <a:t>: </a:t>
            </a:r>
            <a:r>
              <a:rPr lang="en-US" dirty="0" err="1">
                <a:latin typeface="Courier New"/>
              </a:rPr>
              <a:t>TArrOfDouble</a:t>
            </a:r>
            <a:r>
              <a:rPr lang="en-US" dirty="0">
                <a:latin typeface="Courier New"/>
              </a:rPr>
              <a:t>): </a:t>
            </a:r>
            <a:r>
              <a:rPr lang="en-US" dirty="0" err="1">
                <a:latin typeface="Courier New"/>
              </a:rPr>
              <a:t>TArrOfDouble</a:t>
            </a:r>
            <a:r>
              <a:rPr lang="en-US" dirty="0">
                <a:latin typeface="Courier New"/>
              </a:rPr>
              <a:t>;</a:t>
            </a:r>
          </a:p>
          <a:p>
            <a:r>
              <a:rPr lang="en-US" b="1" dirty="0" err="1">
                <a:latin typeface="Courier New"/>
              </a:rPr>
              <a:t>var</a:t>
            </a:r>
            <a:endParaRPr lang="en-US" b="1" dirty="0">
              <a:latin typeface="Courier New"/>
            </a:endParaRPr>
          </a:p>
          <a:p>
            <a:r>
              <a:rPr lang="en-US" dirty="0">
                <a:latin typeface="Courier New"/>
              </a:rPr>
              <a:t>  i: integer;</a:t>
            </a:r>
          </a:p>
          <a:p>
            <a:r>
              <a:rPr lang="en-US" dirty="0">
                <a:latin typeface="Courier New"/>
              </a:rPr>
              <a:t>  s: double;</a:t>
            </a:r>
          </a:p>
          <a:p>
            <a:r>
              <a:rPr lang="en-US" b="1" dirty="0">
                <a:latin typeface="Courier New"/>
              </a:rPr>
              <a:t>begin</a:t>
            </a:r>
          </a:p>
          <a:p>
            <a:r>
              <a:rPr lang="en-US" dirty="0">
                <a:latin typeface="Courier New"/>
              </a:rPr>
              <a:t>  </a:t>
            </a:r>
            <a:r>
              <a:rPr lang="en-US" dirty="0" err="1">
                <a:latin typeface="Courier New"/>
              </a:rPr>
              <a:t>SetLength</a:t>
            </a:r>
            <a:r>
              <a:rPr lang="en-US" dirty="0">
                <a:latin typeface="Courier New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dirty="0">
                <a:latin typeface="Courier New"/>
              </a:rPr>
              <a:t>, </a:t>
            </a:r>
            <a:r>
              <a:rPr lang="en-US" dirty="0" err="1">
                <a:latin typeface="Courier New"/>
              </a:rPr>
              <a:t>flow_count</a:t>
            </a:r>
            <a:r>
              <a:rPr lang="en-US" dirty="0">
                <a:latin typeface="Courier New"/>
              </a:rPr>
              <a:t>);</a:t>
            </a:r>
          </a:p>
          <a:p>
            <a:r>
              <a:rPr lang="en-US" dirty="0">
                <a:latin typeface="Courier New"/>
              </a:rPr>
              <a:t>  s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/>
              </a:rPr>
              <a:t>;</a:t>
            </a:r>
          </a:p>
          <a:p>
            <a:r>
              <a:rPr lang="en-US" dirty="0">
                <a:latin typeface="Courier New"/>
              </a:rPr>
              <a:t>  </a:t>
            </a:r>
            <a:r>
              <a:rPr lang="en-US" b="1" dirty="0">
                <a:latin typeface="Courier New"/>
              </a:rPr>
              <a:t>for</a:t>
            </a:r>
            <a:r>
              <a:rPr lang="en-US" dirty="0">
                <a:latin typeface="Courier New"/>
              </a:rPr>
              <a:t> i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/>
              </a:rPr>
              <a:t> </a:t>
            </a:r>
            <a:r>
              <a:rPr lang="en-US" b="1" dirty="0">
                <a:latin typeface="Courier New"/>
              </a:rPr>
              <a:t>to</a:t>
            </a:r>
            <a:r>
              <a:rPr lang="en-US" dirty="0">
                <a:latin typeface="Courier New"/>
              </a:rPr>
              <a:t> flow_count-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/>
              </a:rPr>
              <a:t> </a:t>
            </a:r>
            <a:r>
              <a:rPr lang="en-US" b="1" dirty="0">
                <a:latin typeface="Courier New"/>
              </a:rPr>
              <a:t>do</a:t>
            </a:r>
          </a:p>
          <a:p>
            <a:r>
              <a:rPr lang="en-US" dirty="0">
                <a:latin typeface="Courier New"/>
              </a:rPr>
              <a:t>    s := s + abs(</a:t>
            </a:r>
            <a:r>
              <a:rPr lang="en-US" dirty="0" err="1">
                <a:latin typeface="Courier New"/>
              </a:rPr>
              <a:t>mix_composition</a:t>
            </a:r>
            <a:r>
              <a:rPr lang="en-US" dirty="0">
                <a:latin typeface="Courier New"/>
              </a:rPr>
              <a:t>[i]);</a:t>
            </a:r>
          </a:p>
          <a:p>
            <a:r>
              <a:rPr lang="en-US" dirty="0">
                <a:latin typeface="Courier New"/>
              </a:rPr>
              <a:t>  </a:t>
            </a:r>
            <a:r>
              <a:rPr lang="en-US" b="1" dirty="0">
                <a:latin typeface="Courier New"/>
              </a:rPr>
              <a:t>for</a:t>
            </a:r>
            <a:r>
              <a:rPr lang="en-US" dirty="0">
                <a:latin typeface="Courier New"/>
              </a:rPr>
              <a:t> i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/>
              </a:rPr>
              <a:t> </a:t>
            </a:r>
            <a:r>
              <a:rPr lang="en-US" b="1" dirty="0">
                <a:latin typeface="Courier New"/>
              </a:rPr>
              <a:t>to</a:t>
            </a:r>
            <a:r>
              <a:rPr lang="en-US" dirty="0">
                <a:latin typeface="Courier New"/>
              </a:rPr>
              <a:t> flow_count-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/>
              </a:rPr>
              <a:t> </a:t>
            </a:r>
            <a:r>
              <a:rPr lang="en-US" b="1" dirty="0">
                <a:latin typeface="Courier New"/>
              </a:rPr>
              <a:t>do</a:t>
            </a:r>
          </a:p>
          <a:p>
            <a:r>
              <a:rPr lang="en-US" dirty="0">
                <a:latin typeface="Courier New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dirty="0">
                <a:latin typeface="Courier New"/>
              </a:rPr>
              <a:t>[i] := abs(</a:t>
            </a:r>
            <a:r>
              <a:rPr lang="en-US" dirty="0" err="1">
                <a:latin typeface="Courier New"/>
              </a:rPr>
              <a:t>mix_composition</a:t>
            </a:r>
            <a:r>
              <a:rPr lang="en-US" dirty="0">
                <a:latin typeface="Courier New"/>
              </a:rPr>
              <a:t>[i]) / s;</a:t>
            </a:r>
          </a:p>
          <a:p>
            <a:r>
              <a:rPr lang="en-US" b="1" dirty="0">
                <a:latin typeface="Courier New"/>
              </a:rPr>
              <a:t>end</a:t>
            </a:r>
            <a:r>
              <a:rPr lang="en-US" dirty="0">
                <a:latin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7484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106424"/>
            <a:ext cx="374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Функция расчета состава ОЧ смеси: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69C8922-8B79-4BA1-BA38-37A22612C634}"/>
              </a:ext>
            </a:extLst>
          </p:cNvPr>
          <p:cNvSpPr/>
          <p:nvPr/>
        </p:nvSpPr>
        <p:spPr>
          <a:xfrm>
            <a:off x="146991" y="1433033"/>
            <a:ext cx="895999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(eps: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h: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min: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n: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n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&lt;&gt; min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abs(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&gt; eps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repeat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- h;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&lt;&gt; min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+ h * abs(flows_RON[i] - trebRON)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- h * abs(flows_RON[i] - trebRON)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142558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106424"/>
            <a:ext cx="163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продолжение: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738E4C2-B52E-4C6E-AD93-BDC4B99B420A}"/>
              </a:ext>
            </a:extLst>
          </p:cNvPr>
          <p:cNvSpPr/>
          <p:nvPr/>
        </p:nvSpPr>
        <p:spPr>
          <a:xfrm>
            <a:off x="183587" y="1655005"/>
            <a:ext cx="895999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+ h;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&lt;&gt; min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- h * abs(flows_RON[i] - trebRON)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+ h * abs(flows_RON[i] - trebRON)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normalization(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 &gt;=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1e5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'Выполнено 100 000 итераций, но решение не было найдено!'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rgbClr val="8B0000"/>
                </a:solidFill>
                <a:latin typeface="Courier New" panose="020703090202050204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n := n 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until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abs(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&lt;= eps; 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438605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106424"/>
            <a:ext cx="261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«Основная» процедура: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C1B01-586C-4B7B-AEE2-2E7BE81FF044}"/>
              </a:ext>
            </a:extLst>
          </p:cNvPr>
          <p:cNvSpPr txBox="1"/>
          <p:nvPr/>
        </p:nvSpPr>
        <p:spPr>
          <a:xfrm>
            <a:off x="183587" y="1475756"/>
            <a:ext cx="390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Необходимо описать следующий тип: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14F731-80E5-456A-AEA4-E0710A0FAB65}"/>
              </a:ext>
            </a:extLst>
          </p:cNvPr>
          <p:cNvSpPr/>
          <p:nvPr/>
        </p:nvSpPr>
        <p:spPr>
          <a:xfrm>
            <a:off x="146991" y="1835681"/>
            <a:ext cx="88134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array of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F576B95-F2CF-4A78-A2E2-AA5E5A7DBCE7}"/>
              </a:ext>
            </a:extLst>
          </p:cNvPr>
          <p:cNvSpPr/>
          <p:nvPr/>
        </p:nvSpPr>
        <p:spPr>
          <a:xfrm>
            <a:off x="184007" y="2578896"/>
            <a:ext cx="895999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blending(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eps: </a:t>
            </a:r>
            <a:r>
              <a:rPr lang="fr-F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h: </a:t>
            </a:r>
            <a:r>
              <a:rPr lang="fr-F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var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mix_composition: TArrOfDouble; 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RONc: </a:t>
            </a:r>
            <a:r>
              <a:rPr lang="fr-F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min: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3144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253684"/>
            <a:ext cx="163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продолжение: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4859DB-399C-477F-8934-9B68EBC6514F}"/>
              </a:ext>
            </a:extLst>
          </p:cNvPr>
          <p:cNvSpPr/>
          <p:nvPr/>
        </p:nvSpPr>
        <p:spPr>
          <a:xfrm>
            <a:off x="184007" y="1727526"/>
            <a:ext cx="895999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[j]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[j,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/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get_flow_RON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min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(eps, h,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min,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85451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Основная программа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253684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Блок описаний: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367834C-BA73-49F3-A3BC-13C23D819846}"/>
              </a:ext>
            </a:extLst>
          </p:cNvPr>
          <p:cNvSpPr/>
          <p:nvPr/>
        </p:nvSpPr>
        <p:spPr>
          <a:xfrm>
            <a:off x="215161" y="1623016"/>
            <a:ext cx="87452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Main_blending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uses</a:t>
            </a: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UBlending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Имя модуля, содержащего описание расчетов</a:t>
            </a:r>
          </a:p>
          <a:p>
            <a:endParaRPr lang="ru-RU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64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428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Основная программа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253684"/>
            <a:ext cx="488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Процедура для считывания исходных данных: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B217C9A-2EF8-4175-B5B4-A4ECCA33FCAD}"/>
              </a:ext>
            </a:extLst>
          </p:cNvPr>
          <p:cNvSpPr/>
          <p:nvPr/>
        </p:nvSpPr>
        <p:spPr>
          <a:xfrm>
            <a:off x="202058" y="1650724"/>
            <a:ext cx="875835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RON: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f1, f2: text;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assign(f1,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'RON.txt'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assign(f2,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'flow_comp.txt'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reset(f1);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reset(f2);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(f1, RON[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read(f2,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close(f2);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5361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Компаундирование товарных бензинов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5716" y="1277097"/>
            <a:ext cx="8274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dirty="0"/>
              <a:t>Октановое число </a:t>
            </a:r>
            <a:r>
              <a:rPr lang="ru-RU" dirty="0"/>
              <a:t>– это условная величина, характеризующая детонационную стойкость и численно равная процентному содержанию изооктана в эталонной смеси с н-гептаном, которая по детонационной стойкости эквивалентна испытуемому бензину в условиях стандартного одноцилиндрового двигателя.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6" t="34755" r="29366" b="34863"/>
          <a:stretch/>
        </p:blipFill>
        <p:spPr bwMode="auto">
          <a:xfrm>
            <a:off x="4823063" y="3091905"/>
            <a:ext cx="3714015" cy="157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5" t="23358" r="24031" b="21929"/>
          <a:stretch/>
        </p:blipFill>
        <p:spPr bwMode="auto">
          <a:xfrm>
            <a:off x="770234" y="3091905"/>
            <a:ext cx="3879974" cy="246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24336" y="5723778"/>
            <a:ext cx="3434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2,2,4-триметилпентан (изооктан)</a:t>
            </a:r>
          </a:p>
          <a:p>
            <a:pPr algn="ctr"/>
            <a:r>
              <a:rPr lang="ru-RU" dirty="0"/>
              <a:t>ОЧ = 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716" y="2576147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Эталонные углеводороды: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67012" y="4844546"/>
            <a:ext cx="1026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н-гептан</a:t>
            </a:r>
          </a:p>
          <a:p>
            <a:pPr algn="ctr"/>
            <a:r>
              <a:rPr lang="ru-RU" dirty="0"/>
              <a:t>ОЧ = 0</a:t>
            </a:r>
          </a:p>
        </p:txBody>
      </p:sp>
    </p:spTree>
    <p:extLst>
      <p:ext uri="{BB962C8B-B14F-4D97-AF65-F5344CB8AC3E}">
        <p14:creationId xmlns:p14="http://schemas.microsoft.com/office/powerpoint/2010/main" val="4176060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Основная программа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253684"/>
            <a:ext cx="384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Процедура для вывода результатов: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EDFE749-F883-42E9-B12E-AEF1EF3F125D}"/>
              </a:ext>
            </a:extLst>
          </p:cNvPr>
          <p:cNvSpPr/>
          <p:nvPr/>
        </p:nvSpPr>
        <p:spPr>
          <a:xfrm>
            <a:off x="183587" y="1732859"/>
            <a:ext cx="8959993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get_result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f: text;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i: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assign(f,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'result.txt'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rewrite(f);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600" dirty="0">
                <a:solidFill>
                  <a:srgbClr val="0000FF"/>
                </a:solidFill>
                <a:latin typeface="Courier New" panose="02070309020205020404" pitchFamily="49" charset="0"/>
              </a:rPr>
              <a:t>Доля потока '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i+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 = ‘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*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(f);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(f, </a:t>
            </a:r>
            <a:r>
              <a:rPr lang="ru-RU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'Октановое число смешения = '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RONc: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67658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Основная программа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253684"/>
            <a:ext cx="287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Код основной программы: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42603F2-4542-4488-88C1-C2395FFB118B}"/>
              </a:ext>
            </a:extLst>
          </p:cNvPr>
          <p:cNvSpPr/>
          <p:nvPr/>
        </p:nvSpPr>
        <p:spPr>
          <a:xfrm>
            <a:off x="183587" y="1771588"/>
            <a:ext cx="87768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  <a:endParaRPr lang="ru-RU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write(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</a:rPr>
              <a:t>Введите требуемое ОЧ: '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blending(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dirty="0">
                <a:solidFill>
                  <a:srgbClr val="006400"/>
                </a:solidFill>
                <a:latin typeface="Courier New" panose="02070309020205020404" pitchFamily="49" charset="0"/>
              </a:rPr>
              <a:t>5e-2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it-IT" dirty="0">
                <a:solidFill>
                  <a:srgbClr val="006400"/>
                </a:solidFill>
                <a:latin typeface="Courier New" panose="02070309020205020404" pitchFamily="49" charset="0"/>
              </a:rPr>
              <a:t>5e-6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, mix_composition, RONc);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get_result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73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Октановые числа индивидуальных углеводородов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311739" y="1143368"/>
            <a:ext cx="36486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Наименьшим ОЧ обладают </a:t>
            </a:r>
            <a:r>
              <a:rPr lang="ru-RU" dirty="0" err="1"/>
              <a:t>алканы</a:t>
            </a:r>
            <a:r>
              <a:rPr lang="ru-RU" dirty="0"/>
              <a:t> нормального строения, наивысшим – ароматические УВ.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ОЧ нормальных </a:t>
            </a:r>
            <a:r>
              <a:rPr lang="ru-RU" dirty="0" err="1"/>
              <a:t>алканов</a:t>
            </a:r>
            <a:r>
              <a:rPr lang="ru-RU" dirty="0"/>
              <a:t> резко снижается с увеличением их молекулярной массы.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ОЧ </a:t>
            </a:r>
            <a:r>
              <a:rPr lang="ru-RU" dirty="0" err="1"/>
              <a:t>изопарафинов</a:t>
            </a:r>
            <a:r>
              <a:rPr lang="ru-RU" dirty="0"/>
              <a:t> значительно выше, чем у </a:t>
            </a:r>
            <a:r>
              <a:rPr lang="ru-RU" dirty="0" err="1"/>
              <a:t>алканов</a:t>
            </a:r>
            <a:r>
              <a:rPr lang="ru-RU" dirty="0"/>
              <a:t> нормального строения.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Олефиновые</a:t>
            </a:r>
            <a:r>
              <a:rPr lang="ru-RU" dirty="0"/>
              <a:t> УВ обладают более высокими ОЧ в сравнении с </a:t>
            </a:r>
            <a:r>
              <a:rPr lang="ru-RU" dirty="0" err="1"/>
              <a:t>алканами</a:t>
            </a:r>
            <a:r>
              <a:rPr lang="ru-RU" dirty="0"/>
              <a:t> с тем же числом атомов углерода.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ОЧ </a:t>
            </a:r>
            <a:r>
              <a:rPr lang="ru-RU" dirty="0" err="1"/>
              <a:t>аренов</a:t>
            </a:r>
            <a:r>
              <a:rPr lang="ru-RU" dirty="0"/>
              <a:t> повышается с увеличением числа углеродных атомов.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771655"/>
              </p:ext>
            </p:extLst>
          </p:nvPr>
        </p:nvGraphicFramePr>
        <p:xfrm>
          <a:off x="164889" y="1143368"/>
          <a:ext cx="5146850" cy="5103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Graph" r:id="rId4" imgW="3920760" imgH="3888000" progId="Origin95.Graph">
                  <p:embed/>
                </p:oleObj>
              </mc:Choice>
              <mc:Fallback>
                <p:oleObj name="Graph" r:id="rId4" imgW="3920760" imgH="388800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889" y="1143368"/>
                        <a:ext cx="5146850" cy="5103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748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Исходные данные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4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07758"/>
              </p:ext>
            </p:extLst>
          </p:nvPr>
        </p:nvGraphicFramePr>
        <p:xfrm>
          <a:off x="1092472" y="1413455"/>
          <a:ext cx="6978106" cy="48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3373">
                  <a:extLst>
                    <a:ext uri="{9D8B030D-6E8A-4147-A177-3AD203B41FA5}">
                      <a16:colId xmlns:a16="http://schemas.microsoft.com/office/drawing/2014/main" val="1800801336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val="1470440718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val="4200439600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val="3674086384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val="3701521975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val="614394036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val="2634413687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val="3479886463"/>
                    </a:ext>
                  </a:extLst>
                </a:gridCol>
              </a:tblGrid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1" u="none" strike="noStrike" dirty="0">
                          <a:effectLst/>
                        </a:rPr>
                        <a:t>Углеводород</a:t>
                      </a:r>
                      <a:endParaRPr lang="ru-RU" sz="105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ОЧ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1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2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3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4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5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6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05085358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Пропан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100,00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1,75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0,71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0,01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79622051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93,60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5,58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2,51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1,32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0,51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4081929987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61,70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20,46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2,34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20,97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8,98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5,20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1,38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89604919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 dirty="0">
                          <a:effectLst/>
                        </a:rPr>
                        <a:t>Н-</a:t>
                      </a:r>
                      <a:r>
                        <a:rPr lang="ru-RU" sz="1050" u="none" strike="noStrike" dirty="0" err="1">
                          <a:effectLst/>
                        </a:rPr>
                        <a:t>гексан</a:t>
                      </a:r>
                      <a:endParaRPr lang="ru-RU" sz="10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24,80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7,30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20,78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11,39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5,37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3,35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1,77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85584544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Н-гептан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4,52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2,89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3,06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2,73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2,89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43509188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Н-октан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-19,00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7,68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0,63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0,44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71525663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Н-нонан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-39,00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0,29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04443681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изобутан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101,00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0,76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6,64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0,14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24697421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2,2-диметилбутан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92,00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3,55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2,26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0,94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0,21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405331607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2,3-диметилбутан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101,70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2,81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3,68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2,48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1,27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0,30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11883613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2,2,3-триметилбутан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105,80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2,48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0,05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83451029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Изопентан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92,30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2,88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21,65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15,94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6,63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3,98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03011682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2-метилпентан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73,40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21,81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22,48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13,92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3,57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1,66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72264923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3-метилпентан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74,50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14,26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16,65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9,87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2,48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1,29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409177763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3,3-демитилпентан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80,80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10,24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0,39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0,38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0,43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0,33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55936437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2,3-деметилпентан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91,10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1,23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1,35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1,13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1,04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75465529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2,4-деметилпентан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83,10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0,94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0,49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0,44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147319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2,2,3-триметилпентан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38,00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48737177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2-метил, 3-этилпентан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87,30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3,26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58143552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2,3,4-триметилпентан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101,30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3486345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2-метилгексан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42,40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5,13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3,11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3,49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2,91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2,78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407229243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3-метилгексан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52,00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5,31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3,82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4,25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3,58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3,46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95677005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2,5-диметилгексан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55,50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0,31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2,37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0,12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58772638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2,4-диметилгексан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65,20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2,90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0,12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23184610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2,3-диметилгексан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71,30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0,15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61813996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3,4-диметилгексан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76,30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1,37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0,07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7256157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2,3,5-ТМГ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90,00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18904124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2,2,3-триметилгексан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92,00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416838624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2-метил,4-этилгексан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30,00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0,03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38855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07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Исходные данные (продолжение)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5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377343"/>
              </p:ext>
            </p:extLst>
          </p:nvPr>
        </p:nvGraphicFramePr>
        <p:xfrm>
          <a:off x="506262" y="1292427"/>
          <a:ext cx="8207345" cy="5342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3486">
                  <a:extLst>
                    <a:ext uri="{9D8B030D-6E8A-4147-A177-3AD203B41FA5}">
                      <a16:colId xmlns:a16="http://schemas.microsoft.com/office/drawing/2014/main" val="1779501640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val="704220072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val="4097142297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val="4227995797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val="2032660525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val="3244228985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val="3306238812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val="2897387801"/>
                    </a:ext>
                  </a:extLst>
                </a:gridCol>
              </a:tblGrid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1" u="none" strike="noStrike" dirty="0">
                          <a:effectLst/>
                        </a:rPr>
                        <a:t>Углеводород</a:t>
                      </a:r>
                      <a:endParaRPr lang="ru-RU" sz="105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ОЧ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1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2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3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4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5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6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428350831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 dirty="0">
                          <a:effectLst/>
                        </a:rPr>
                        <a:t>2-метилгептан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21,70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0,69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0,47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98581284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4-метилгептан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26,70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4,38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0,34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0,24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70388163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 dirty="0">
                          <a:effectLst/>
                        </a:rPr>
                        <a:t>3-метилгептан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26,80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3,41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1,04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0,71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0008967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 dirty="0">
                          <a:effectLst/>
                        </a:rPr>
                        <a:t>2,2-диметилгептан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66,00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56814758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 dirty="0">
                          <a:effectLst/>
                        </a:rPr>
                        <a:t>2,4-диметилгептан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62,00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0,32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36010802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2,6-диметилгептан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33,00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0,05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0,09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82341514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2,5-диметилгептан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50,00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0,19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9515491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3,3-диметилгептан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33,70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423470163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изононаны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40,00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0,59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2,36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87219000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непредельные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0,40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0,30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96772559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87,00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3,34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0,44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0,62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06678805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циклогексан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83,00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0,72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0,46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1863770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91,30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6,19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0,83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1,87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0,81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73964323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1,3-диметилциклопентан (цис)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49570032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1,3-диметилциклопентан (транс)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0,75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0,62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0,44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0,44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63621739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1,2-диметилциклопентан (транс)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0,06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421422787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1,2-диметилциклопентан (цис)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1,37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89883978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1,1,3-триметилциклопентан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38,00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0,60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0,02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7472970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1-2-4-триметилциклопентан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38,00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0,02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435609817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1,2,3-триметилциклопентан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38,00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0,02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97542685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1,1,2-триметилциклопентан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38,80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40661368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этилциклопентан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67,20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1,23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93631060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Метилциклогексан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74,80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0,25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0,09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17196189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1,2-диметилциклогексан (транс)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80,90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72936968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1,3-диметилциклогексан (транс)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66,90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98536145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Нафтеновые до С8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50,00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1,20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06607933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Нафтеновые до С9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45,00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14094558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бензол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115,00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1,79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0,05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8,96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3,69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3,00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407578461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толуол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114,00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0,05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0,36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22,13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18,30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83675907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п-ксилол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120,00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1,53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2,38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88984973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м-ксилол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120,00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3,68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5,68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98642136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о-ксилол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120,00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4,39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2,45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2,45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30190177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ЭЦГ+этилбензол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114,00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2,37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2,97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43968779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Тяжелые С9+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110,00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19,11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20,96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224093517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МТБЭ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130,00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0,67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14,22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911182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98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Задача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85716" y="1486489"/>
            <a:ext cx="8274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dirty="0"/>
              <a:t>Необходимо определить долю каждого потока в смеси при заданном октановом числе смешения.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716" y="2422966"/>
            <a:ext cx="207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Исходные данные: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716" y="2792298"/>
            <a:ext cx="6822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Углеводородные составы потоков, направляемых на смешение.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ОЧ индивидуальных углеводородов.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716" y="3674404"/>
            <a:ext cx="260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Требуемый результат: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715" y="4073849"/>
            <a:ext cx="617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Доля каждого потока, направляемого на смешение (в %).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ОЧ смесевого потока.</a:t>
            </a:r>
          </a:p>
        </p:txBody>
      </p:sp>
    </p:spTree>
    <p:extLst>
      <p:ext uri="{BB962C8B-B14F-4D97-AF65-F5344CB8AC3E}">
        <p14:creationId xmlns:p14="http://schemas.microsoft.com/office/powerpoint/2010/main" val="353986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Декомпозиция задачи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6745" y="1257889"/>
            <a:ext cx="8274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dirty="0"/>
              <a:t>Для решения поставленной задачи необходимо разбить ее на более простые подзадачи и последовательно решить их: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0158" y="1875665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Расчет ОЧ каждого потока: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70234" y="2304414"/>
                <a:ext cx="2452145" cy="876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ОЧ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  <a:ea typeface="Cambria Math"/>
                            </a:rPr>
                            <m:t>потока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ОЧ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34" y="2304414"/>
                <a:ext cx="2452145" cy="8769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3478924" y="2247264"/>
            <a:ext cx="54316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где</a:t>
            </a:r>
            <a:r>
              <a:rPr lang="ru-RU" sz="1600" i="1" dirty="0"/>
              <a:t> </a:t>
            </a:r>
            <a:r>
              <a:rPr lang="ru-RU" sz="1600" i="1" dirty="0" err="1"/>
              <a:t>ОЧ</a:t>
            </a:r>
            <a:r>
              <a:rPr lang="ru-RU" sz="1600" i="1" baseline="-25000" dirty="0" err="1"/>
              <a:t>потока</a:t>
            </a:r>
            <a:r>
              <a:rPr lang="ru-RU" sz="1600" dirty="0"/>
              <a:t> – октановое число потока смешения; </a:t>
            </a:r>
            <a:br>
              <a:rPr lang="ru-RU" sz="1600" dirty="0"/>
            </a:br>
            <a:r>
              <a:rPr lang="ru-RU" sz="1600" i="1" dirty="0"/>
              <a:t>С</a:t>
            </a:r>
            <a:r>
              <a:rPr lang="en-US" sz="1600" baseline="-25000" dirty="0"/>
              <a:t>i</a:t>
            </a:r>
            <a:r>
              <a:rPr lang="en-US" sz="1600" dirty="0"/>
              <a:t> – </a:t>
            </a:r>
            <a:r>
              <a:rPr lang="ru-RU" sz="1600" dirty="0"/>
              <a:t>доля </a:t>
            </a:r>
            <a:r>
              <a:rPr lang="en-US" sz="1600" i="1" dirty="0"/>
              <a:t>i</a:t>
            </a:r>
            <a:r>
              <a:rPr lang="en-US" sz="1600" dirty="0"/>
              <a:t>-</a:t>
            </a:r>
            <a:r>
              <a:rPr lang="ru-RU" sz="1600" dirty="0" err="1"/>
              <a:t>го</a:t>
            </a:r>
            <a:r>
              <a:rPr lang="ru-RU" sz="1600" dirty="0"/>
              <a:t> углеводорода в составе потока смешения; </a:t>
            </a:r>
            <a:br>
              <a:rPr lang="ru-RU" sz="1600" dirty="0"/>
            </a:br>
            <a:r>
              <a:rPr lang="ru-RU" sz="1600" i="1" dirty="0"/>
              <a:t>ОЧ</a:t>
            </a:r>
            <a:r>
              <a:rPr lang="en-US" sz="1600" i="1" baseline="-25000" dirty="0"/>
              <a:t>i</a:t>
            </a:r>
            <a:r>
              <a:rPr lang="en-US" sz="1600" dirty="0"/>
              <a:t> – </a:t>
            </a:r>
            <a:r>
              <a:rPr lang="ru-RU" sz="1600" dirty="0"/>
              <a:t>октановое число </a:t>
            </a:r>
            <a:r>
              <a:rPr lang="en-US" sz="1600" i="1" dirty="0"/>
              <a:t>i</a:t>
            </a:r>
            <a:r>
              <a:rPr lang="en-US" sz="1600" dirty="0"/>
              <a:t>-</a:t>
            </a:r>
            <a:r>
              <a:rPr lang="ru-RU" sz="1600" dirty="0" err="1"/>
              <a:t>го</a:t>
            </a:r>
            <a:r>
              <a:rPr lang="ru-RU" sz="1600" dirty="0"/>
              <a:t> углеводорода</a:t>
            </a:r>
            <a:r>
              <a:rPr lang="en-US" sz="1600" dirty="0"/>
              <a:t>;</a:t>
            </a:r>
          </a:p>
          <a:p>
            <a:r>
              <a:rPr lang="en-US" sz="1600" dirty="0"/>
              <a:t>k – </a:t>
            </a:r>
            <a:r>
              <a:rPr lang="ru-RU" sz="1600" dirty="0"/>
              <a:t>количество компонентов.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716" y="3302335"/>
            <a:ext cx="304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/>
              <a:t>Расчет ОЧ смеси потоков: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0234" y="3662142"/>
                <a:ext cx="2708690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ОЧ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см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ОЧ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потока,  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34" y="3662142"/>
                <a:ext cx="2708690" cy="8485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3469731" y="3646687"/>
            <a:ext cx="54906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i="1" dirty="0" err="1"/>
              <a:t>ОЧ</a:t>
            </a:r>
            <a:r>
              <a:rPr lang="ru-RU" sz="1600" i="1" baseline="-25000" dirty="0" err="1"/>
              <a:t>см</a:t>
            </a:r>
            <a:r>
              <a:rPr lang="ru-RU" sz="1600" dirty="0"/>
              <a:t> – октановое число смеси; </a:t>
            </a:r>
          </a:p>
          <a:p>
            <a:r>
              <a:rPr lang="en-US" sz="1600" i="1" dirty="0"/>
              <a:t>x</a:t>
            </a:r>
            <a:r>
              <a:rPr lang="en-US" sz="1600" i="1" baseline="-25000" dirty="0"/>
              <a:t>i</a:t>
            </a:r>
            <a:r>
              <a:rPr lang="ru-RU" sz="1600" dirty="0"/>
              <a:t> – доля </a:t>
            </a:r>
            <a:r>
              <a:rPr lang="en-US" sz="1600" i="1" dirty="0"/>
              <a:t>i</a:t>
            </a:r>
            <a:r>
              <a:rPr lang="en-US" sz="1600" dirty="0"/>
              <a:t>-</a:t>
            </a:r>
            <a:r>
              <a:rPr lang="ru-RU" sz="1600" dirty="0" err="1"/>
              <a:t>го</a:t>
            </a:r>
            <a:r>
              <a:rPr lang="ru-RU" sz="1600" dirty="0"/>
              <a:t> потока смешения; </a:t>
            </a:r>
          </a:p>
          <a:p>
            <a:r>
              <a:rPr lang="ru-RU" sz="1600" i="1" dirty="0" err="1"/>
              <a:t>ОЧ</a:t>
            </a:r>
            <a:r>
              <a:rPr lang="ru-RU" sz="1600" i="1" baseline="-25000" dirty="0" err="1"/>
              <a:t>потока</a:t>
            </a:r>
            <a:r>
              <a:rPr lang="ru-RU" sz="1600" dirty="0"/>
              <a:t> – октановое число потока смешения;</a:t>
            </a:r>
          </a:p>
          <a:p>
            <a:r>
              <a:rPr lang="en-US" sz="1600" dirty="0"/>
              <a:t>n – </a:t>
            </a:r>
            <a:r>
              <a:rPr lang="ru-RU" sz="1600" dirty="0"/>
              <a:t>количество потоков смешения.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159" y="4692985"/>
            <a:ext cx="822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ru-RU" dirty="0"/>
              <a:t>Расчет долей каждого из потоков, при которых достигается заданное ОЧ смешения.</a:t>
            </a:r>
          </a:p>
        </p:txBody>
      </p:sp>
    </p:spTree>
    <p:extLst>
      <p:ext uri="{BB962C8B-B14F-4D97-AF65-F5344CB8AC3E}">
        <p14:creationId xmlns:p14="http://schemas.microsoft.com/office/powerpoint/2010/main" val="220174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1" y="1486489"/>
            <a:ext cx="20785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Алгоритм нахождения </a:t>
            </a:r>
            <a:r>
              <a:rPr lang="ru-RU" sz="2900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долей потоков смешения</a:t>
            </a:r>
            <a:endParaRPr lang="ru-RU" altLang="ru-RU" sz="2900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93564" y="1192008"/>
            <a:ext cx="8593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Поиск потока с ОЧ, максимально близким к заданному.</a:t>
            </a:r>
          </a:p>
          <a:p>
            <a:pPr marL="714375" indent="-342900">
              <a:buFont typeface="Arial" panose="020B0604020202020204" pitchFamily="34" charset="0"/>
              <a:buChar char="•"/>
            </a:pPr>
            <a:r>
              <a:rPr lang="ru-RU" dirty="0"/>
              <a:t>Доля этого потока принимается за 1, доли остальных потоков за ноль (</a:t>
            </a:r>
            <a:r>
              <a:rPr lang="ru-RU" i="1" dirty="0"/>
              <a:t>обозначим его </a:t>
            </a:r>
            <a:r>
              <a:rPr lang="ru-RU" i="1" dirty="0">
                <a:solidFill>
                  <a:schemeClr val="accent5"/>
                </a:solidFill>
              </a:rPr>
              <a:t>поток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/>
              <a:t>).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4363" y="2000264"/>
            <a:ext cx="402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/>
              <a:t>Выполняется проверка условия: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9011" y="2374075"/>
            <a:ext cx="688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ru-RU" dirty="0">
                <a:solidFill>
                  <a:srgbClr val="FF0000"/>
                </a:solidFill>
              </a:rPr>
              <a:t>Расчетное ОЧ 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Заданное ОЧ</a:t>
            </a:r>
            <a:r>
              <a:rPr lang="en-US" dirty="0">
                <a:solidFill>
                  <a:srgbClr val="FF0000"/>
                </a:solidFill>
              </a:rPr>
              <a:t>| &lt;= eps</a:t>
            </a:r>
            <a:r>
              <a:rPr lang="ru-RU" dirty="0">
                <a:solidFill>
                  <a:srgbClr val="FF0000"/>
                </a:solidFill>
              </a:rPr>
              <a:t> (заранее выбранная точность)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716" y="2748453"/>
            <a:ext cx="820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условие выполнилось, то расчет прекращается, если нет, то переходим к следующему этапу.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3563" y="3394784"/>
            <a:ext cx="407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ru-RU" dirty="0"/>
              <a:t>Выполняется проверка условия: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469732" y="3764116"/>
            <a:ext cx="301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Расчетное ОЧ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ru-RU" dirty="0">
                <a:solidFill>
                  <a:srgbClr val="FF0000"/>
                </a:solidFill>
              </a:rPr>
              <a:t>Заданное ОЧ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9191" y="4123521"/>
            <a:ext cx="243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u="sng" dirty="0"/>
              <a:t>Условие выполняется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38180" y="4133448"/>
            <a:ext cx="272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u="sng" dirty="0"/>
              <a:t>Условие не выполняется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5659" y="4591050"/>
            <a:ext cx="3946100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Доля </a:t>
            </a:r>
            <a:r>
              <a:rPr lang="ru-RU" i="1" dirty="0">
                <a:solidFill>
                  <a:schemeClr val="accent5"/>
                </a:solidFill>
              </a:rPr>
              <a:t>потока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/>
              <a:t> уменьшается;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ОЧ потока </a:t>
            </a:r>
            <a:r>
              <a:rPr lang="en-US" dirty="0"/>
              <a:t>&lt;</a:t>
            </a:r>
            <a:r>
              <a:rPr lang="ru-RU" dirty="0"/>
              <a:t> ОЧ </a:t>
            </a:r>
            <a:r>
              <a:rPr lang="ru-RU" i="1" dirty="0">
                <a:solidFill>
                  <a:schemeClr val="accent5"/>
                </a:solidFill>
              </a:rPr>
              <a:t>потока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/>
              <a:t>, его доля увеличивается, если </a:t>
            </a:r>
            <a:r>
              <a:rPr lang="en-US" dirty="0"/>
              <a:t>&gt;</a:t>
            </a:r>
            <a:r>
              <a:rPr lang="ru-RU" dirty="0"/>
              <a:t>, то уменьшается.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04621" y="4591050"/>
            <a:ext cx="3896312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Доля </a:t>
            </a:r>
            <a:r>
              <a:rPr lang="ru-RU" i="1" dirty="0">
                <a:solidFill>
                  <a:schemeClr val="accent5"/>
                </a:solidFill>
              </a:rPr>
              <a:t>потока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/>
              <a:t> увеличивается;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ОЧ потока </a:t>
            </a:r>
            <a:r>
              <a:rPr lang="en-US" dirty="0"/>
              <a:t>&gt;</a:t>
            </a:r>
            <a:r>
              <a:rPr lang="ru-RU" dirty="0"/>
              <a:t> ОЧ </a:t>
            </a:r>
            <a:r>
              <a:rPr lang="ru-RU" i="1" dirty="0">
                <a:solidFill>
                  <a:schemeClr val="accent5"/>
                </a:solidFill>
              </a:rPr>
              <a:t>потока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/>
              <a:t>, его доля увеличивается, если </a:t>
            </a:r>
            <a:r>
              <a:rPr lang="en-US" dirty="0"/>
              <a:t>&lt;</a:t>
            </a:r>
            <a:r>
              <a:rPr lang="ru-RU" dirty="0"/>
              <a:t>, то уменьшается.</a:t>
            </a:r>
          </a:p>
        </p:txBody>
      </p:sp>
      <p:sp>
        <p:nvSpPr>
          <p:cNvPr id="14" name="Правая фигурная скобка 13"/>
          <p:cNvSpPr/>
          <p:nvPr/>
        </p:nvSpPr>
        <p:spPr>
          <a:xfrm rot="5400000">
            <a:off x="4401483" y="1721380"/>
            <a:ext cx="415522" cy="8529762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198766" y="6215598"/>
            <a:ext cx="683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Пока не выполнится условие: 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ru-RU" dirty="0">
                <a:solidFill>
                  <a:srgbClr val="FF0000"/>
                </a:solidFill>
              </a:rPr>
              <a:t>Расчетное ОЧ 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Заданное ОЧ</a:t>
            </a:r>
            <a:r>
              <a:rPr lang="en-US" dirty="0">
                <a:solidFill>
                  <a:srgbClr val="FF0000"/>
                </a:solidFill>
              </a:rPr>
              <a:t>| &lt;= eps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3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1" y="1486489"/>
            <a:ext cx="20785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Программная реализация</a:t>
            </a:r>
            <a:endParaRPr lang="ru-RU" altLang="ru-RU" sz="2900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Блок-схема: документ 4"/>
          <p:cNvSpPr/>
          <p:nvPr/>
        </p:nvSpPr>
        <p:spPr>
          <a:xfrm>
            <a:off x="495300" y="1362075"/>
            <a:ext cx="2476500" cy="1323975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95300" y="1376362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Исходные данные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901" y="1736169"/>
            <a:ext cx="2438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Массив ОЧ индивидуальных УВ;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Массив УВ составов потоков.</a:t>
            </a:r>
          </a:p>
        </p:txBody>
      </p:sp>
      <p:sp>
        <p:nvSpPr>
          <p:cNvPr id="18" name="Блок-схема: документ 17"/>
          <p:cNvSpPr/>
          <p:nvPr/>
        </p:nvSpPr>
        <p:spPr>
          <a:xfrm>
            <a:off x="2971800" y="2699801"/>
            <a:ext cx="3000375" cy="188595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6153150" y="1319212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Результаты расчета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62176" y="1659969"/>
            <a:ext cx="24388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Доли компонентов смешения;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Расчетное ОЧ смеси.</a:t>
            </a:r>
          </a:p>
        </p:txBody>
      </p:sp>
      <p:sp>
        <p:nvSpPr>
          <p:cNvPr id="32" name="Блок-схема: документ 31"/>
          <p:cNvSpPr/>
          <p:nvPr/>
        </p:nvSpPr>
        <p:spPr>
          <a:xfrm>
            <a:off x="6143625" y="1313913"/>
            <a:ext cx="2476500" cy="1323975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углом 18"/>
          <p:cNvSpPr/>
          <p:nvPr/>
        </p:nvSpPr>
        <p:spPr>
          <a:xfrm flipV="1">
            <a:off x="1290613" y="2781299"/>
            <a:ext cx="1271612" cy="107102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71800" y="2707718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Основная программа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71800" y="3059129"/>
            <a:ext cx="30003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Считывание исходных данных;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Обращение к процедуре расчета долей компонентов и ОЧ смешения;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Вывод результатов.</a:t>
            </a:r>
          </a:p>
        </p:txBody>
      </p:sp>
      <p:sp>
        <p:nvSpPr>
          <p:cNvPr id="35" name="Стрелка углом 34"/>
          <p:cNvSpPr/>
          <p:nvPr/>
        </p:nvSpPr>
        <p:spPr>
          <a:xfrm rot="16200000" flipV="1">
            <a:off x="6257523" y="2528509"/>
            <a:ext cx="1271612" cy="1462306"/>
          </a:xfrm>
          <a:prstGeom prst="bentArrow">
            <a:avLst>
              <a:gd name="adj1" fmla="val 25000"/>
              <a:gd name="adj2" fmla="val 23877"/>
              <a:gd name="adj3" fmla="val 27247"/>
              <a:gd name="adj4" fmla="val 43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7" name="Блок-схема: документ 36"/>
          <p:cNvSpPr/>
          <p:nvPr/>
        </p:nvSpPr>
        <p:spPr>
          <a:xfrm>
            <a:off x="5135714" y="4700051"/>
            <a:ext cx="3000375" cy="188595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5135714" y="4700051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Модуль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35714" y="5058250"/>
            <a:ext cx="300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Подпрограммы, выполняющие расчеты.</a:t>
            </a:r>
          </a:p>
        </p:txBody>
      </p:sp>
      <p:sp>
        <p:nvSpPr>
          <p:cNvPr id="41" name="Стрелка углом 40"/>
          <p:cNvSpPr/>
          <p:nvPr/>
        </p:nvSpPr>
        <p:spPr>
          <a:xfrm rot="5400000" flipH="1" flipV="1">
            <a:off x="3566273" y="4581689"/>
            <a:ext cx="1301782" cy="1462306"/>
          </a:xfrm>
          <a:prstGeom prst="bentArrow">
            <a:avLst>
              <a:gd name="adj1" fmla="val 25000"/>
              <a:gd name="adj2" fmla="val 23877"/>
              <a:gd name="adj3" fmla="val 27247"/>
              <a:gd name="adj4" fmla="val 43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616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5076</TotalTime>
  <Words>2692</Words>
  <Application>Microsoft Office PowerPoint</Application>
  <PresentationFormat>Экран (4:3)</PresentationFormat>
  <Paragraphs>859</Paragraphs>
  <Slides>21</Slides>
  <Notes>20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Times New Roman</vt:lpstr>
      <vt:lpstr>Тема Office</vt:lpstr>
      <vt:lpstr>Graph</vt:lpstr>
      <vt:lpstr>Презентация PowerPoint</vt:lpstr>
      <vt:lpstr>Компаундирование товарных бензинов</vt:lpstr>
      <vt:lpstr>Октановые числа индивидуальных углеводородов</vt:lpstr>
      <vt:lpstr>Исходные данные</vt:lpstr>
      <vt:lpstr>Исходные данные (продолжение)</vt:lpstr>
      <vt:lpstr>Задача</vt:lpstr>
      <vt:lpstr>Декомпозиция задачи</vt:lpstr>
      <vt:lpstr>Алгоритм нахождения долей потоков смешения</vt:lpstr>
      <vt:lpstr>Программная реализация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Основная программа</vt:lpstr>
      <vt:lpstr>Основная программа</vt:lpstr>
      <vt:lpstr>Основная программа</vt:lpstr>
      <vt:lpstr>Основная программа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Вячеслав Чузлов</cp:lastModifiedBy>
  <cp:revision>433</cp:revision>
  <dcterms:created xsi:type="dcterms:W3CDTF">2017-09-20T17:57:17Z</dcterms:created>
  <dcterms:modified xsi:type="dcterms:W3CDTF">2021-01-23T14:29:07Z</dcterms:modified>
</cp:coreProperties>
</file>