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7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B5969D-2518-4202-BE4D-05FFA424E1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6925426-D40B-4679-8C83-0CF789B5EE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D3734B4-905F-4EBA-A22D-7B5013E02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5D90E-5B0D-43D9-A185-3818E66F6136}" type="datetimeFigureOut">
              <a:rPr lang="ru-RU" smtClean="0"/>
              <a:t>22.04.2020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0587BF2-83E5-41CF-B326-F362EED54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BA68614-4F54-44AA-9AE9-442C5795F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3FC02-FC23-4DB0-8A60-C899F4B2A6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9231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DA0958-0216-4E67-9ED4-929D16114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8F596B1-ED06-4C3A-8E12-86B5340E39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2F42DEC-C733-4356-B669-6434E7A03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5D90E-5B0D-43D9-A185-3818E66F6136}" type="datetimeFigureOut">
              <a:rPr lang="ru-RU" smtClean="0"/>
              <a:t>22.04.2020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86275BD-4C93-4B27-AE1E-6EBCF0E84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1CA9460-3B1B-4F7D-8454-1DF564FA5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3FC02-FC23-4DB0-8A60-C899F4B2A6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5918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F1D544C6-C83F-4493-BEBC-5E5DE1DD9F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DA9329A-55FF-4312-95F9-97B04EA25F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98EA9BB-CCAC-49EA-9979-E590384FE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5D90E-5B0D-43D9-A185-3818E66F6136}" type="datetimeFigureOut">
              <a:rPr lang="ru-RU" smtClean="0"/>
              <a:t>22.04.2020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DD8D738-E908-4031-8558-2957FAC0A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007BFA6-3060-42EE-B71A-6ED53AFF4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3FC02-FC23-4DB0-8A60-C899F4B2A6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6050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D6B6F4-FAD9-4E6B-B788-4D07EC39E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963543D-367A-41AD-9D6A-B02B5D8D12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C6F0796-BBAC-4758-B5CC-3AA5F04E8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5D90E-5B0D-43D9-A185-3818E66F6136}" type="datetimeFigureOut">
              <a:rPr lang="ru-RU" smtClean="0"/>
              <a:t>22.04.2020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72B8D79-C625-452C-B0FA-F61569F95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36C9B19-0105-461E-BB70-196DDA606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3FC02-FC23-4DB0-8A60-C899F4B2A6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4510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0E7152-FB59-4C84-9D8A-8805597BB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7D78086-7C40-4814-8C1F-AF2F24D315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6AD517C-3B8B-4C2E-ACC6-0C88DA7FE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5D90E-5B0D-43D9-A185-3818E66F6136}" type="datetimeFigureOut">
              <a:rPr lang="ru-RU" smtClean="0"/>
              <a:t>22.04.2020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1C84014-CB9D-421D-9239-F38A486B5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FEB9818-21A5-4183-B099-AC44498A3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3FC02-FC23-4DB0-8A60-C899F4B2A6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4995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956AC4-8490-4F5D-840F-B69FB3F17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559356A-4BE8-4BEA-983D-E72C3E8337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8349FFF-B0D2-4D39-80A8-903E44C02C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5C6CFC9-F302-47F8-8AE8-D22698D65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5D90E-5B0D-43D9-A185-3818E66F6136}" type="datetimeFigureOut">
              <a:rPr lang="ru-RU" smtClean="0"/>
              <a:t>22.04.2020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8746EFE-2BC2-425E-83DE-DB8F04D24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3D118F9-3997-4322-97EB-ED0CF0959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3FC02-FC23-4DB0-8A60-C899F4B2A6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6937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35D841-7841-46C1-9355-5405101F0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3EE1C53-F55D-49E0-BAB0-05EA63F78C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69F5BE5-97A5-4113-8BC1-3879210C8F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9B8EF6F-A891-48BE-B93F-26FA6B7B37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9BB3C18-0A8C-4D9D-9D51-CB7889B27E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DF183EBD-D2BA-4A74-A2C0-24907F523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5D90E-5B0D-43D9-A185-3818E66F6136}" type="datetimeFigureOut">
              <a:rPr lang="ru-RU" smtClean="0"/>
              <a:t>22.04.2020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21EF17B1-DE96-4C3D-9142-5FB82CAB9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8AF1918-12BB-4EF7-A041-CD3FBBDC5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3FC02-FC23-4DB0-8A60-C899F4B2A6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3792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3212E4-7E80-4B1C-959A-0350AE4CD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2A0CCAD-2298-409A-8203-D88497735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5D90E-5B0D-43D9-A185-3818E66F6136}" type="datetimeFigureOut">
              <a:rPr lang="ru-RU" smtClean="0"/>
              <a:t>22.04.2020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9A1ADD0-74E2-4D06-A1BD-3029A9613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FDE59B4-F12E-4E11-8D28-189339282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3FC02-FC23-4DB0-8A60-C899F4B2A6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6675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B02F2CA-F3EC-4185-A127-9F4124C24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5D90E-5B0D-43D9-A185-3818E66F6136}" type="datetimeFigureOut">
              <a:rPr lang="ru-RU" smtClean="0"/>
              <a:t>22.04.2020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F929CD8-4F0C-4158-B648-8A976CBF6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75C7303-0C09-475B-910A-6CDB98A89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3FC02-FC23-4DB0-8A60-C899F4B2A6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6462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A77FEC-1675-45C5-A710-A391D464A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80AC60F-C3FA-4872-AB59-E1BDE2B337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3C2AAD3-56AA-424D-96B2-C41E316081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4FC8096-A0F0-42A0-86D6-A35BCB624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5D90E-5B0D-43D9-A185-3818E66F6136}" type="datetimeFigureOut">
              <a:rPr lang="ru-RU" smtClean="0"/>
              <a:t>22.04.2020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F68CF61-1F23-40ED-96FE-44D800C18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A49DACA-1E08-45C3-8117-C114AC49A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3FC02-FC23-4DB0-8A60-C899F4B2A6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3452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A131BD-51AD-4DE0-B94B-C8BBF1D47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8DDD489-D048-480C-807A-046AAEF796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18A3BFF-5856-44F0-B228-6AAEB0D252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5688D03-FF9C-4B2D-8027-93AD5B777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5D90E-5B0D-43D9-A185-3818E66F6136}" type="datetimeFigureOut">
              <a:rPr lang="ru-RU" smtClean="0"/>
              <a:t>22.04.2020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D6F4D7D-E80D-4680-B2FB-E58768DAD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927FD76-3D39-420B-819C-BA3CCC0C5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3FC02-FC23-4DB0-8A60-C899F4B2A6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3086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378B30-4E8D-49CE-A7FC-3AB790C0F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A4A8D9C-AF5B-4273-8489-2D4D93F2D7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3419DF0-7881-43BF-97B1-2387CA65B3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F5D90E-5B0D-43D9-A185-3818E66F6136}" type="datetimeFigureOut">
              <a:rPr lang="ru-RU" smtClean="0"/>
              <a:t>22.04.2020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26265BE-9718-4F02-82C3-847FFA2770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67963B0-B305-4CD8-9C3A-9B82CEEFC1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3FC02-FC23-4DB0-8A60-C899F4B2A6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4119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13" Type="http://schemas.openxmlformats.org/officeDocument/2006/relationships/slide" Target="slide13.xml"/><Relationship Id="rId18" Type="http://schemas.openxmlformats.org/officeDocument/2006/relationships/slide" Target="slide18.xml"/><Relationship Id="rId26" Type="http://schemas.openxmlformats.org/officeDocument/2006/relationships/slide" Target="slide26.xml"/><Relationship Id="rId3" Type="http://schemas.openxmlformats.org/officeDocument/2006/relationships/slide" Target="slide3.xml"/><Relationship Id="rId21" Type="http://schemas.openxmlformats.org/officeDocument/2006/relationships/slide" Target="slide21.xml"/><Relationship Id="rId7" Type="http://schemas.openxmlformats.org/officeDocument/2006/relationships/slide" Target="slide7.xml"/><Relationship Id="rId12" Type="http://schemas.openxmlformats.org/officeDocument/2006/relationships/slide" Target="slide12.xml"/><Relationship Id="rId17" Type="http://schemas.openxmlformats.org/officeDocument/2006/relationships/slide" Target="slide17.xml"/><Relationship Id="rId25" Type="http://schemas.openxmlformats.org/officeDocument/2006/relationships/slide" Target="slide25.xml"/><Relationship Id="rId2" Type="http://schemas.openxmlformats.org/officeDocument/2006/relationships/slide" Target="slide2.xml"/><Relationship Id="rId16" Type="http://schemas.openxmlformats.org/officeDocument/2006/relationships/slide" Target="slide16.xml"/><Relationship Id="rId20" Type="http://schemas.openxmlformats.org/officeDocument/2006/relationships/slide" Target="slide20.xml"/><Relationship Id="rId1" Type="http://schemas.openxmlformats.org/officeDocument/2006/relationships/slideLayout" Target="../slideLayouts/slideLayout1.xml"/><Relationship Id="rId6" Type="http://schemas.openxmlformats.org/officeDocument/2006/relationships/slide" Target="slide6.xml"/><Relationship Id="rId11" Type="http://schemas.openxmlformats.org/officeDocument/2006/relationships/slide" Target="slide11.xml"/><Relationship Id="rId24" Type="http://schemas.openxmlformats.org/officeDocument/2006/relationships/slide" Target="slide24.xml"/><Relationship Id="rId5" Type="http://schemas.openxmlformats.org/officeDocument/2006/relationships/slide" Target="slide5.xml"/><Relationship Id="rId15" Type="http://schemas.openxmlformats.org/officeDocument/2006/relationships/slide" Target="slide15.xml"/><Relationship Id="rId23" Type="http://schemas.openxmlformats.org/officeDocument/2006/relationships/slide" Target="slide23.xml"/><Relationship Id="rId28" Type="http://schemas.openxmlformats.org/officeDocument/2006/relationships/slide" Target="slide28.xml"/><Relationship Id="rId10" Type="http://schemas.openxmlformats.org/officeDocument/2006/relationships/slide" Target="slide10.xml"/><Relationship Id="rId19" Type="http://schemas.openxmlformats.org/officeDocument/2006/relationships/slide" Target="slide19.xml"/><Relationship Id="rId4" Type="http://schemas.openxmlformats.org/officeDocument/2006/relationships/slide" Target="slide4.xml"/><Relationship Id="rId9" Type="http://schemas.openxmlformats.org/officeDocument/2006/relationships/slide" Target="slide9.xml"/><Relationship Id="rId14" Type="http://schemas.openxmlformats.org/officeDocument/2006/relationships/slide" Target="slide14.xml"/><Relationship Id="rId22" Type="http://schemas.openxmlformats.org/officeDocument/2006/relationships/slide" Target="slide22.xml"/><Relationship Id="rId27" Type="http://schemas.openxmlformats.org/officeDocument/2006/relationships/slide" Target="slide2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33B108-D946-4A18-BA92-C3341E13CE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294482"/>
            <a:ext cx="12192000" cy="1100209"/>
          </a:xfrm>
        </p:spPr>
        <p:txBody>
          <a:bodyPr anchor="ctr">
            <a:no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Федеральное государственное автономное образовательное учреждение </a:t>
            </a:r>
            <a:b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высшего профессионального образования</a:t>
            </a:r>
            <a:b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«Национальный исследовательский Томский политехнический университет»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3FB5086-35C0-4DB1-9135-0579CE477E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8145" y="1496147"/>
            <a:ext cx="10621819" cy="120087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Экзамен по дисциплине 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«СИСТЕМНЫЙ АНАЛИЗ ПРОЦЕССОВ ХИМИЧЕСКОЙ ТЕХНОЛОГИИ»</a:t>
            </a:r>
          </a:p>
        </p:txBody>
      </p:sp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B6DFA23F-303B-4CEF-BAEC-74BAB8136E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7388933"/>
              </p:ext>
            </p:extLst>
          </p:nvPr>
        </p:nvGraphicFramePr>
        <p:xfrm>
          <a:off x="3184238" y="3664210"/>
          <a:ext cx="5749632" cy="2804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1376">
                  <a:extLst>
                    <a:ext uri="{9D8B030D-6E8A-4147-A177-3AD203B41FA5}">
                      <a16:colId xmlns:a16="http://schemas.microsoft.com/office/drawing/2014/main" val="3746894971"/>
                    </a:ext>
                  </a:extLst>
                </a:gridCol>
                <a:gridCol w="821376">
                  <a:extLst>
                    <a:ext uri="{9D8B030D-6E8A-4147-A177-3AD203B41FA5}">
                      <a16:colId xmlns:a16="http://schemas.microsoft.com/office/drawing/2014/main" val="3157510151"/>
                    </a:ext>
                  </a:extLst>
                </a:gridCol>
                <a:gridCol w="821376">
                  <a:extLst>
                    <a:ext uri="{9D8B030D-6E8A-4147-A177-3AD203B41FA5}">
                      <a16:colId xmlns:a16="http://schemas.microsoft.com/office/drawing/2014/main" val="374446708"/>
                    </a:ext>
                  </a:extLst>
                </a:gridCol>
                <a:gridCol w="821376">
                  <a:extLst>
                    <a:ext uri="{9D8B030D-6E8A-4147-A177-3AD203B41FA5}">
                      <a16:colId xmlns:a16="http://schemas.microsoft.com/office/drawing/2014/main" val="4204493861"/>
                    </a:ext>
                  </a:extLst>
                </a:gridCol>
                <a:gridCol w="821376">
                  <a:extLst>
                    <a:ext uri="{9D8B030D-6E8A-4147-A177-3AD203B41FA5}">
                      <a16:colId xmlns:a16="http://schemas.microsoft.com/office/drawing/2014/main" val="447702128"/>
                    </a:ext>
                  </a:extLst>
                </a:gridCol>
                <a:gridCol w="821376">
                  <a:extLst>
                    <a:ext uri="{9D8B030D-6E8A-4147-A177-3AD203B41FA5}">
                      <a16:colId xmlns:a16="http://schemas.microsoft.com/office/drawing/2014/main" val="2523573648"/>
                    </a:ext>
                  </a:extLst>
                </a:gridCol>
                <a:gridCol w="821376">
                  <a:extLst>
                    <a:ext uri="{9D8B030D-6E8A-4147-A177-3AD203B41FA5}">
                      <a16:colId xmlns:a16="http://schemas.microsoft.com/office/drawing/2014/main" val="33905246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4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2" action="ppaction://hlinksldjump"/>
                        </a:rPr>
                        <a:t>1</a:t>
                      </a:r>
                      <a:endParaRPr lang="ru-RU" sz="4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4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3" action="ppaction://hlinksldjump"/>
                        </a:rPr>
                        <a:t>2</a:t>
                      </a:r>
                      <a:endParaRPr lang="ru-RU" sz="4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4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4" action="ppaction://hlinksldjump"/>
                        </a:rPr>
                        <a:t>3</a:t>
                      </a:r>
                      <a:endParaRPr lang="ru-RU" sz="4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4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5" action="ppaction://hlinksldjump"/>
                        </a:rPr>
                        <a:t>4</a:t>
                      </a:r>
                      <a:endParaRPr lang="ru-RU" sz="4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4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6" action="ppaction://hlinksldjump"/>
                        </a:rPr>
                        <a:t>5</a:t>
                      </a:r>
                      <a:endParaRPr lang="ru-RU" sz="4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4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7" action="ppaction://hlinksldjump"/>
                        </a:rPr>
                        <a:t>6</a:t>
                      </a:r>
                      <a:endParaRPr lang="ru-RU" sz="4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4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8" action="ppaction://hlinksldjump"/>
                        </a:rPr>
                        <a:t>7</a:t>
                      </a:r>
                      <a:endParaRPr lang="ru-RU" sz="4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08568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4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9" action="ppaction://hlinksldjump"/>
                        </a:rPr>
                        <a:t>8</a:t>
                      </a:r>
                      <a:endParaRPr lang="ru-RU" sz="4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4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10" action="ppaction://hlinksldjump"/>
                        </a:rPr>
                        <a:t>9</a:t>
                      </a:r>
                      <a:endParaRPr lang="ru-RU" sz="4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4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11" action="ppaction://hlinksldjump"/>
                        </a:rPr>
                        <a:t>10</a:t>
                      </a:r>
                      <a:endParaRPr lang="ru-RU" sz="4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4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12" action="ppaction://hlinksldjump"/>
                        </a:rPr>
                        <a:t>11</a:t>
                      </a:r>
                      <a:endParaRPr lang="ru-RU" sz="4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4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13" action="ppaction://hlinksldjump"/>
                        </a:rPr>
                        <a:t>12</a:t>
                      </a:r>
                      <a:endParaRPr lang="ru-RU" sz="4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4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14" action="ppaction://hlinksldjump"/>
                        </a:rPr>
                        <a:t>13</a:t>
                      </a:r>
                      <a:endParaRPr lang="ru-RU" sz="4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4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15" action="ppaction://hlinksldjump"/>
                        </a:rPr>
                        <a:t>14</a:t>
                      </a:r>
                      <a:endParaRPr lang="ru-RU" sz="4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54032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4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16" action="ppaction://hlinksldjump"/>
                        </a:rPr>
                        <a:t>15</a:t>
                      </a:r>
                      <a:endParaRPr lang="ru-RU" sz="4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4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17" action="ppaction://hlinksldjump"/>
                        </a:rPr>
                        <a:t>16</a:t>
                      </a:r>
                      <a:endParaRPr lang="ru-RU" sz="4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4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18" action="ppaction://hlinksldjump"/>
                        </a:rPr>
                        <a:t>17</a:t>
                      </a:r>
                      <a:endParaRPr lang="ru-RU" sz="4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4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19" action="ppaction://hlinksldjump"/>
                        </a:rPr>
                        <a:t>18</a:t>
                      </a:r>
                      <a:endParaRPr lang="ru-RU" sz="4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4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20" action="ppaction://hlinksldjump"/>
                        </a:rPr>
                        <a:t>19</a:t>
                      </a:r>
                      <a:endParaRPr lang="ru-RU" sz="4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4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21" action="ppaction://hlinksldjump"/>
                        </a:rPr>
                        <a:t>20</a:t>
                      </a:r>
                      <a:endParaRPr lang="ru-RU" sz="4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4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22" action="ppaction://hlinksldjump"/>
                        </a:rPr>
                        <a:t>21</a:t>
                      </a:r>
                      <a:endParaRPr lang="ru-RU" sz="4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040101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4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23" action="ppaction://hlinksldjump"/>
                        </a:rPr>
                        <a:t>22</a:t>
                      </a:r>
                      <a:endParaRPr lang="ru-RU" sz="4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4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24" action="ppaction://hlinksldjump"/>
                        </a:rPr>
                        <a:t>23</a:t>
                      </a:r>
                      <a:endParaRPr lang="ru-RU" sz="4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4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25" action="ppaction://hlinksldjump"/>
                        </a:rPr>
                        <a:t>24</a:t>
                      </a:r>
                      <a:endParaRPr lang="ru-RU" sz="4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4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26" action="ppaction://hlinksldjump"/>
                        </a:rPr>
                        <a:t>25</a:t>
                      </a:r>
                      <a:endParaRPr lang="ru-RU" sz="4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4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27" action="ppaction://hlinksldjump"/>
                        </a:rPr>
                        <a:t>26</a:t>
                      </a:r>
                      <a:endParaRPr lang="ru-RU" sz="4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4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28" action="ppaction://hlinksldjump"/>
                        </a:rPr>
                        <a:t>27</a:t>
                      </a:r>
                      <a:endParaRPr lang="ru-RU" sz="4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 sz="4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79345956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5354128F-50A9-4688-9E43-E0F5CABEC72D}"/>
              </a:ext>
            </a:extLst>
          </p:cNvPr>
          <p:cNvSpPr txBox="1"/>
          <p:nvPr/>
        </p:nvSpPr>
        <p:spPr>
          <a:xfrm>
            <a:off x="5275827" y="2932180"/>
            <a:ext cx="1566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Билеты:</a:t>
            </a:r>
          </a:p>
        </p:txBody>
      </p:sp>
    </p:spTree>
    <p:extLst>
      <p:ext uri="{BB962C8B-B14F-4D97-AF65-F5344CB8AC3E}">
        <p14:creationId xmlns:p14="http://schemas.microsoft.com/office/powerpoint/2010/main" val="20189164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ED4EE5CF-0535-4CF2-8BD5-DE9A5D7B6CBD}"/>
              </a:ext>
            </a:extLst>
          </p:cNvPr>
          <p:cNvSpPr/>
          <p:nvPr/>
        </p:nvSpPr>
        <p:spPr>
          <a:xfrm>
            <a:off x="369455" y="128096"/>
            <a:ext cx="11674764" cy="66018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ru-RU" b="1" u="sng" dirty="0">
                <a:latin typeface="Times New Roman" panose="02020603050405020304" pitchFamily="18" charset="0"/>
                <a:ea typeface="Times New Roman" panose="02020603050405020304" pitchFamily="18" charset="0"/>
              </a:rPr>
              <a:t>Экзаменационный билет № 9</a:t>
            </a:r>
            <a:endParaRPr lang="ru-RU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ru-RU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по дисциплине	           </a:t>
            </a:r>
            <a:r>
              <a:rPr lang="ru-RU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Системный анализ процессов химической технологии</a:t>
            </a:r>
          </a:p>
          <a:p>
            <a:pPr marL="1828800" indent="-1828800">
              <a:spcAft>
                <a:spcPts val="0"/>
              </a:spcAft>
            </a:pPr>
            <a:r>
              <a:rPr lang="ru-RU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ru-RU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828800" indent="-1828800"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                      ИШПР   ОХИ</a:t>
            </a:r>
            <a:endParaRPr lang="ru-RU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828800" indent="-1828800"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ru-RU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828800" indent="-1828800">
              <a:spcAft>
                <a:spcPts val="0"/>
              </a:spcAft>
            </a:pPr>
            <a:r>
              <a:rPr lang="ru-RU" b="1" dirty="0">
                <a:latin typeface="Times New Roman" panose="02020603050405020304" pitchFamily="18" charset="0"/>
              </a:rPr>
              <a:t>Курс			4</a:t>
            </a:r>
          </a:p>
          <a:p>
            <a:pPr marL="1828800" indent="-1828800">
              <a:spcAft>
                <a:spcPts val="0"/>
              </a:spcAft>
            </a:pPr>
            <a:r>
              <a:rPr lang="ru-RU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r>
              <a:rPr lang="x-none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x-none" dirty="0">
                <a:latin typeface="Times New Roman" panose="02020603050405020304" pitchFamily="18" charset="0"/>
                <a:ea typeface="Times New Roman" panose="02020603050405020304" pitchFamily="18" charset="0"/>
              </a:rPr>
              <a:t>Химическая модель ХТС. </a:t>
            </a: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x-none" dirty="0">
                <a:latin typeface="Times New Roman" panose="02020603050405020304" pitchFamily="18" charset="0"/>
                <a:ea typeface="Times New Roman" panose="02020603050405020304" pitchFamily="18" charset="0"/>
              </a:rPr>
              <a:t>Концепция – минимизация энергетических и тепловых </a:t>
            </a: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70510" indent="-270510" algn="just">
              <a:lnSpc>
                <a:spcPct val="150000"/>
              </a:lnSpc>
              <a:spcAft>
                <a:spcPts val="0"/>
              </a:spcAft>
            </a:pPr>
            <a:r>
              <a:rPr lang="x-none" dirty="0">
                <a:latin typeface="Times New Roman" panose="02020603050405020304" pitchFamily="18" charset="0"/>
                <a:ea typeface="Times New Roman" panose="02020603050405020304" pitchFamily="18" charset="0"/>
              </a:rPr>
              <a:t>расходов.  </a:t>
            </a: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70510" indent="-270510" algn="just">
              <a:lnSpc>
                <a:spcPct val="150000"/>
              </a:lnSpc>
              <a:spcAft>
                <a:spcPts val="0"/>
              </a:spcAft>
            </a:pPr>
            <a:r>
              <a:rPr lang="x-none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70510" indent="-270510"/>
            <a:r>
              <a:rPr lang="x-none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Составил							проф. Иванчина Э.Д.</a:t>
            </a: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ru-RU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Утверждаю: </a:t>
            </a:r>
            <a:b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Заведующий кафедрой - руководитель </a:t>
            </a:r>
            <a:b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Отделения химической инженерии _________________ Короткова Е.И.</a:t>
            </a:r>
            <a:endParaRPr lang="ru-RU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ru-RU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 «_____» __________________________2020 г.</a:t>
            </a:r>
            <a:endParaRPr lang="ru-RU" dirty="0"/>
          </a:p>
        </p:txBody>
      </p:sp>
      <p:sp>
        <p:nvSpPr>
          <p:cNvPr id="4" name="Управляющая кнопка: &quot;На главную&quot; 3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8BB97CB4-2024-4773-BAC5-E3235C171473}"/>
              </a:ext>
            </a:extLst>
          </p:cNvPr>
          <p:cNvSpPr/>
          <p:nvPr/>
        </p:nvSpPr>
        <p:spPr>
          <a:xfrm>
            <a:off x="11217563" y="5694697"/>
            <a:ext cx="803564" cy="825847"/>
          </a:xfrm>
          <a:prstGeom prst="actionButtonHom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92028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E2AAEC52-6058-419D-9F4C-3575E6BB4066}"/>
              </a:ext>
            </a:extLst>
          </p:cNvPr>
          <p:cNvSpPr/>
          <p:nvPr/>
        </p:nvSpPr>
        <p:spPr>
          <a:xfrm>
            <a:off x="272473" y="427312"/>
            <a:ext cx="11647054" cy="6003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ru-RU" b="1" u="sng" dirty="0">
                <a:latin typeface="Times New Roman" panose="02020603050405020304" pitchFamily="18" charset="0"/>
                <a:ea typeface="Times New Roman" panose="02020603050405020304" pitchFamily="18" charset="0"/>
              </a:rPr>
              <a:t>Экзаменационный билет № 10</a:t>
            </a:r>
            <a:endParaRPr lang="ru-RU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по дисциплине	          </a:t>
            </a:r>
            <a:r>
              <a:rPr lang="ru-RU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Системный анализ процессов химической технологии</a:t>
            </a:r>
          </a:p>
          <a:p>
            <a:pPr marL="1828800" indent="-1828800">
              <a:spcAft>
                <a:spcPts val="0"/>
              </a:spcAft>
            </a:pPr>
            <a:r>
              <a:rPr lang="ru-RU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ru-RU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828800" indent="-1828800"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			ИШПР  ОХИ</a:t>
            </a:r>
            <a:endParaRPr lang="ru-RU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828800" indent="-1828800"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ru-RU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828800" indent="-1828800">
              <a:spcAft>
                <a:spcPts val="0"/>
              </a:spcAft>
            </a:pPr>
            <a:r>
              <a:rPr lang="ru-RU" b="1" dirty="0">
                <a:latin typeface="Times New Roman" panose="02020603050405020304" pitchFamily="18" charset="0"/>
              </a:rPr>
              <a:t>Курс			4</a:t>
            </a:r>
          </a:p>
          <a:p>
            <a:pPr marL="1828800" indent="-1828800">
              <a:spcAft>
                <a:spcPts val="0"/>
              </a:spcAft>
            </a:pPr>
            <a:r>
              <a:rPr lang="ru-RU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ru-RU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x-none" dirty="0">
                <a:latin typeface="Times New Roman" panose="02020603050405020304" pitchFamily="18" charset="0"/>
                <a:ea typeface="Times New Roman" panose="02020603050405020304" pitchFamily="18" charset="0"/>
              </a:rPr>
              <a:t>Технологическая схема ХТС</a:t>
            </a: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Принцип черного ящика.</a:t>
            </a:r>
            <a:endParaRPr lang="ru-RU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28600" indent="-270510" algn="just">
              <a:lnSpc>
                <a:spcPct val="150000"/>
              </a:lnSpc>
              <a:spcAft>
                <a:spcPts val="0"/>
              </a:spcAft>
            </a:pPr>
            <a:r>
              <a:rPr lang="x-none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70510" indent="-270510" algn="just">
              <a:lnSpc>
                <a:spcPct val="150000"/>
              </a:lnSpc>
              <a:spcAft>
                <a:spcPts val="0"/>
              </a:spcAft>
            </a:pPr>
            <a:r>
              <a:rPr lang="x-none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70510" indent="-270510"/>
            <a:r>
              <a:rPr lang="x-none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Составил							проф. Иванчина Э.Д.</a:t>
            </a: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ru-RU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Утверждаю: </a:t>
            </a:r>
            <a:b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Заведующий кафедрой - руководитель </a:t>
            </a:r>
            <a:b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Отделения химической инженерии _________________ Короткова Е.И.</a:t>
            </a:r>
            <a:endParaRPr lang="ru-RU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 «_____» __________________________2020 г.</a:t>
            </a:r>
            <a:endParaRPr lang="ru-RU" dirty="0"/>
          </a:p>
        </p:txBody>
      </p:sp>
      <p:sp>
        <p:nvSpPr>
          <p:cNvPr id="4" name="Управляющая кнопка: &quot;На главную&quot; 3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AF117BC3-0FDD-4364-845F-7497060A4409}"/>
              </a:ext>
            </a:extLst>
          </p:cNvPr>
          <p:cNvSpPr/>
          <p:nvPr/>
        </p:nvSpPr>
        <p:spPr>
          <a:xfrm>
            <a:off x="11217563" y="5694697"/>
            <a:ext cx="803564" cy="825847"/>
          </a:xfrm>
          <a:prstGeom prst="actionButtonHom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89873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4E4130A3-6FB1-45C7-B890-D4060AB3C286}"/>
              </a:ext>
            </a:extLst>
          </p:cNvPr>
          <p:cNvSpPr/>
          <p:nvPr/>
        </p:nvSpPr>
        <p:spPr>
          <a:xfrm>
            <a:off x="355600" y="335845"/>
            <a:ext cx="114808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ru-RU" b="1" u="sng" dirty="0">
                <a:latin typeface="Times New Roman" panose="02020603050405020304" pitchFamily="18" charset="0"/>
                <a:ea typeface="Times New Roman" panose="02020603050405020304" pitchFamily="18" charset="0"/>
              </a:rPr>
              <a:t>Экзаменационный билет № 11</a:t>
            </a:r>
            <a:endParaRPr lang="ru-RU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ru-RU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по дисциплине	</a:t>
            </a:r>
            <a:r>
              <a:rPr lang="ru-RU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       Системный анализ процессов химической технологии</a:t>
            </a:r>
          </a:p>
          <a:p>
            <a:pPr marL="1828800" indent="-1828800">
              <a:spcAft>
                <a:spcPts val="0"/>
              </a:spcAft>
            </a:pPr>
            <a:r>
              <a:rPr lang="ru-RU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ru-RU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828800" indent="-1828800"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		       ИШПР ОХИ</a:t>
            </a:r>
            <a:endParaRPr lang="ru-RU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828800" indent="-1828800"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ru-RU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828800" indent="-1828800">
              <a:spcAft>
                <a:spcPts val="0"/>
              </a:spcAft>
            </a:pPr>
            <a:r>
              <a:rPr lang="ru-RU" b="1" dirty="0">
                <a:latin typeface="Times New Roman" panose="02020603050405020304" pitchFamily="18" charset="0"/>
              </a:rPr>
              <a:t>Курс			4</a:t>
            </a:r>
          </a:p>
          <a:p>
            <a:pPr marL="1828800" indent="-1828800">
              <a:spcAft>
                <a:spcPts val="0"/>
              </a:spcAft>
            </a:pPr>
            <a:r>
              <a:rPr lang="ru-RU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ru-RU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70510" indent="-270510" algn="just">
              <a:lnSpc>
                <a:spcPct val="150000"/>
              </a:lnSpc>
              <a:spcAft>
                <a:spcPts val="0"/>
              </a:spcAft>
            </a:pPr>
            <a:r>
              <a:rPr lang="x-none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Логические модели и фреймовые модели.</a:t>
            </a:r>
            <a:endParaRPr lang="ru-RU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Компромиссное решение.</a:t>
            </a:r>
            <a:endParaRPr lang="ru-RU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70510" indent="-270510"/>
            <a:r>
              <a:rPr lang="x-none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70510" indent="-270510"/>
            <a:r>
              <a:rPr lang="x-none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Составил							проф. Иванчина Э.Д.</a:t>
            </a: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ru-RU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Утверждаю: </a:t>
            </a:r>
            <a:b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Заведующий кафедрой - руководитель </a:t>
            </a:r>
            <a:b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Отделения химической инженерии _________________ Короткова Е.И.</a:t>
            </a:r>
            <a:endParaRPr lang="ru-RU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ru-RU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 «_____» __________________________2020 г.</a:t>
            </a:r>
            <a:endParaRPr lang="ru-RU" dirty="0"/>
          </a:p>
        </p:txBody>
      </p:sp>
      <p:sp>
        <p:nvSpPr>
          <p:cNvPr id="4" name="Управляющая кнопка: &quot;На главную&quot; 3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53DCE667-1C07-4A3E-BA3B-A587C040DC4D}"/>
              </a:ext>
            </a:extLst>
          </p:cNvPr>
          <p:cNvSpPr/>
          <p:nvPr/>
        </p:nvSpPr>
        <p:spPr>
          <a:xfrm>
            <a:off x="11217563" y="5694697"/>
            <a:ext cx="803564" cy="825847"/>
          </a:xfrm>
          <a:prstGeom prst="actionButtonHom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4639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F2783B65-5BE3-45E5-91A4-38548BB06525}"/>
              </a:ext>
            </a:extLst>
          </p:cNvPr>
          <p:cNvSpPr/>
          <p:nvPr/>
        </p:nvSpPr>
        <p:spPr>
          <a:xfrm>
            <a:off x="554181" y="468286"/>
            <a:ext cx="11323782" cy="55245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ru-RU" b="1" u="sng" dirty="0">
                <a:latin typeface="Times New Roman" panose="02020603050405020304" pitchFamily="18" charset="0"/>
                <a:ea typeface="Times New Roman" panose="02020603050405020304" pitchFamily="18" charset="0"/>
              </a:rPr>
              <a:t>Экзаменационный билет № 12</a:t>
            </a:r>
            <a:endParaRPr lang="ru-RU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ru-RU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по дисциплине	           </a:t>
            </a:r>
            <a:r>
              <a:rPr lang="ru-RU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Системный анализ процессов химической технологии</a:t>
            </a:r>
          </a:p>
          <a:p>
            <a:pPr marL="1828800" indent="-1828800">
              <a:spcAft>
                <a:spcPts val="0"/>
              </a:spcAft>
            </a:pPr>
            <a:r>
              <a:rPr lang="ru-RU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ru-RU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828800" indent="-1828800">
              <a:spcAft>
                <a:spcPts val="0"/>
              </a:spcAft>
            </a:pPr>
            <a:r>
              <a:rPr lang="ru-RU" b="1" dirty="0">
                <a:latin typeface="Times New Roman" panose="02020603050405020304" pitchFamily="18" charset="0"/>
              </a:rPr>
              <a:t>Институт			ИШПР ОХИ</a:t>
            </a:r>
          </a:p>
          <a:p>
            <a:pPr>
              <a:spcAft>
                <a:spcPts val="0"/>
              </a:spcAft>
            </a:pPr>
            <a:r>
              <a:rPr lang="ru-RU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  <a:p>
            <a:pPr marL="1828800" indent="-1828800">
              <a:spcAft>
                <a:spcPts val="0"/>
              </a:spcAft>
            </a:pPr>
            <a:r>
              <a:rPr lang="ru-RU" b="1" dirty="0">
                <a:latin typeface="Times New Roman" panose="02020603050405020304" pitchFamily="18" charset="0"/>
              </a:rPr>
              <a:t>Курс			4</a:t>
            </a:r>
          </a:p>
          <a:p>
            <a:pPr marL="1828800" indent="-1828800">
              <a:spcAft>
                <a:spcPts val="0"/>
              </a:spcAft>
            </a:pPr>
            <a:r>
              <a:rPr lang="ru-RU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ru-RU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70510" indent="-270510"/>
            <a:r>
              <a:rPr lang="x-none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x-none" dirty="0">
                <a:latin typeface="Times New Roman" panose="02020603050405020304" pitchFamily="18" charset="0"/>
                <a:ea typeface="Times New Roman" panose="02020603050405020304" pitchFamily="18" charset="0"/>
              </a:rPr>
              <a:t>Математическая модель ХТС.</a:t>
            </a: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x-none" dirty="0">
                <a:latin typeface="Times New Roman" panose="02020603050405020304" pitchFamily="18" charset="0"/>
                <a:ea typeface="Times New Roman" panose="02020603050405020304" pitchFamily="18" charset="0"/>
              </a:rPr>
              <a:t>Технологические концепции создания ХТС. </a:t>
            </a: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70510" indent="-270510"/>
            <a:r>
              <a:rPr lang="x-none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Составил							проф. Иванчина Э.Д.</a:t>
            </a: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ru-RU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Утверждаю: </a:t>
            </a:r>
            <a:b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Заведующий кафедрой - руководитель </a:t>
            </a:r>
            <a:b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Отделения химической инженерии _________________ Короткова Е.И.</a:t>
            </a:r>
            <a:endParaRPr lang="ru-RU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 «_____» __________________________2020 г.</a:t>
            </a:r>
            <a:endParaRPr lang="ru-RU" dirty="0"/>
          </a:p>
        </p:txBody>
      </p:sp>
      <p:sp>
        <p:nvSpPr>
          <p:cNvPr id="4" name="Управляющая кнопка: &quot;На главную&quot; 3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D5F6535A-3563-47BA-A623-8DF6364CEA34}"/>
              </a:ext>
            </a:extLst>
          </p:cNvPr>
          <p:cNvSpPr/>
          <p:nvPr/>
        </p:nvSpPr>
        <p:spPr>
          <a:xfrm>
            <a:off x="11217563" y="5694697"/>
            <a:ext cx="803564" cy="825847"/>
          </a:xfrm>
          <a:prstGeom prst="actionButtonHom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03446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6B190597-6AB1-470A-B6DF-469470A66564}"/>
              </a:ext>
            </a:extLst>
          </p:cNvPr>
          <p:cNvSpPr/>
          <p:nvPr/>
        </p:nvSpPr>
        <p:spPr>
          <a:xfrm>
            <a:off x="572655" y="543594"/>
            <a:ext cx="11185236" cy="57708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ru-RU" b="1" u="sng" dirty="0">
                <a:latin typeface="Times New Roman" panose="02020603050405020304" pitchFamily="18" charset="0"/>
                <a:ea typeface="Times New Roman" panose="02020603050405020304" pitchFamily="18" charset="0"/>
              </a:rPr>
              <a:t>Экзаменационный билет № 13</a:t>
            </a:r>
            <a:endParaRPr lang="ru-RU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ru-RU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по дисциплине	          </a:t>
            </a:r>
            <a:r>
              <a:rPr lang="ru-RU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Системный анализ процессов химической технологии</a:t>
            </a:r>
          </a:p>
          <a:p>
            <a:pPr marL="1828800" indent="-1828800">
              <a:spcAft>
                <a:spcPts val="0"/>
              </a:spcAft>
            </a:pPr>
            <a:r>
              <a:rPr lang="ru-RU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ru-RU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828800" indent="-1828800"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			ИШПР  ОХИ</a:t>
            </a:r>
            <a:endParaRPr lang="ru-RU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828800" indent="-1828800"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ru-RU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828800" indent="-1828800">
              <a:spcAft>
                <a:spcPts val="0"/>
              </a:spcAft>
            </a:pPr>
            <a:r>
              <a:rPr lang="ru-RU" b="1" dirty="0">
                <a:latin typeface="Times New Roman" panose="02020603050405020304" pitchFamily="18" charset="0"/>
              </a:rPr>
              <a:t>Курс			4</a:t>
            </a:r>
          </a:p>
          <a:p>
            <a:pPr marL="1828800" indent="-1828800">
              <a:spcAft>
                <a:spcPts val="0"/>
              </a:spcAft>
            </a:pPr>
            <a:r>
              <a:rPr lang="ru-RU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ru-RU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70510" indent="-270510"/>
            <a:r>
              <a:rPr lang="x-none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x-none" dirty="0">
                <a:latin typeface="Times New Roman" panose="02020603050405020304" pitchFamily="18" charset="0"/>
                <a:ea typeface="Times New Roman" panose="02020603050405020304" pitchFamily="18" charset="0"/>
              </a:rPr>
              <a:t>Основные понятия и определение интеллектуальной системы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Составление фреймовой модели для компоновки сырья на НПЗ.</a:t>
            </a:r>
            <a:endParaRPr lang="ru-RU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70510" indent="-270510" algn="just">
              <a:lnSpc>
                <a:spcPct val="150000"/>
              </a:lnSpc>
              <a:spcAft>
                <a:spcPts val="0"/>
              </a:spcAft>
            </a:pPr>
            <a:r>
              <a:rPr lang="x-none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70510" indent="-270510"/>
            <a:r>
              <a:rPr lang="x-none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Составил							проф. Иванчина Э.Д.</a:t>
            </a: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70510" indent="-270510"/>
            <a:r>
              <a:rPr lang="x-none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Утверждаю: </a:t>
            </a:r>
            <a:b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Заведующий кафедрой - руководитель </a:t>
            </a:r>
            <a:b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Отделения химической инженерии _________________ Короткова Е.И.</a:t>
            </a:r>
            <a:endParaRPr lang="ru-RU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 «_____» __________________________2020 г.</a:t>
            </a:r>
            <a:endParaRPr lang="ru-RU" dirty="0"/>
          </a:p>
        </p:txBody>
      </p:sp>
      <p:sp>
        <p:nvSpPr>
          <p:cNvPr id="4" name="Управляющая кнопка: &quot;На главную&quot; 3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DA0A4E33-6369-4F44-A47F-41EDC750819E}"/>
              </a:ext>
            </a:extLst>
          </p:cNvPr>
          <p:cNvSpPr/>
          <p:nvPr/>
        </p:nvSpPr>
        <p:spPr>
          <a:xfrm>
            <a:off x="11217563" y="5694697"/>
            <a:ext cx="803564" cy="825847"/>
          </a:xfrm>
          <a:prstGeom prst="actionButtonHom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56002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DB6E1C19-44E3-4A50-A721-DA1684927DC7}"/>
              </a:ext>
            </a:extLst>
          </p:cNvPr>
          <p:cNvSpPr/>
          <p:nvPr/>
        </p:nvSpPr>
        <p:spPr>
          <a:xfrm>
            <a:off x="517236" y="82190"/>
            <a:ext cx="11674764" cy="65573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ru-RU" b="1" u="sng" dirty="0">
                <a:latin typeface="Times New Roman" panose="02020603050405020304" pitchFamily="18" charset="0"/>
                <a:ea typeface="Times New Roman" panose="02020603050405020304" pitchFamily="18" charset="0"/>
              </a:rPr>
              <a:t>Экзаменационный билет № 14</a:t>
            </a:r>
            <a:endParaRPr lang="ru-RU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ru-RU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по дисциплине	          </a:t>
            </a:r>
            <a:r>
              <a:rPr lang="ru-RU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Системный анализ процессов химической технологии</a:t>
            </a:r>
          </a:p>
          <a:p>
            <a:pPr marL="1828800" indent="-1828800">
              <a:spcAft>
                <a:spcPts val="0"/>
              </a:spcAft>
            </a:pPr>
            <a:r>
              <a:rPr lang="ru-RU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ru-RU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828800" indent="-1828800"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			ИШПР  ОХИ</a:t>
            </a:r>
            <a:endParaRPr lang="ru-RU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828800" indent="-1828800">
              <a:spcAft>
                <a:spcPts val="0"/>
              </a:spcAft>
            </a:pPr>
            <a:r>
              <a:rPr lang="ru-RU" b="1" dirty="0">
                <a:latin typeface="Times New Roman" panose="02020603050405020304" pitchFamily="18" charset="0"/>
              </a:rPr>
              <a:t> </a:t>
            </a:r>
          </a:p>
          <a:p>
            <a:pPr marL="1828800" indent="-1828800">
              <a:spcAft>
                <a:spcPts val="0"/>
              </a:spcAft>
            </a:pPr>
            <a:r>
              <a:rPr lang="ru-RU" b="1" dirty="0">
                <a:latin typeface="Times New Roman" panose="02020603050405020304" pitchFamily="18" charset="0"/>
              </a:rPr>
              <a:t>Курс			4</a:t>
            </a:r>
          </a:p>
          <a:p>
            <a:pPr marL="1828800" indent="-1828800">
              <a:spcAft>
                <a:spcPts val="0"/>
              </a:spcAft>
            </a:pPr>
            <a:r>
              <a:rPr lang="ru-RU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ru-RU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70510" indent="-270510"/>
            <a:r>
              <a:rPr lang="x-none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1. Формализованный способ представления информации.</a:t>
            </a:r>
            <a:endParaRPr lang="ru-RU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ru-RU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ru-RU" sz="1100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ru-RU" sz="11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Иерархический принцип синтеза математического описания ХТС</a:t>
            </a:r>
            <a:r>
              <a:rPr lang="ru-RU" sz="1600" strike="noStrik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1100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0510" indent="-270510" algn="just">
              <a:lnSpc>
                <a:spcPct val="150000"/>
              </a:lnSpc>
              <a:spcAft>
                <a:spcPts val="0"/>
              </a:spcAft>
            </a:pPr>
            <a:r>
              <a:rPr lang="x-none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70510" indent="-270510"/>
            <a:r>
              <a:rPr lang="x-none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Составил							проф. Иванчина Э.Д.</a:t>
            </a: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ru-RU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Утверждаю: </a:t>
            </a:r>
            <a:b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Заведующий кафедрой - руководитель </a:t>
            </a:r>
            <a:b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Отделения химической инженерии _________________ Короткова Е.И.</a:t>
            </a:r>
            <a:endParaRPr lang="ru-RU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 «_____» __________________________2020 г.</a:t>
            </a:r>
            <a:endParaRPr lang="ru-RU" dirty="0"/>
          </a:p>
        </p:txBody>
      </p:sp>
      <p:sp>
        <p:nvSpPr>
          <p:cNvPr id="4" name="Управляющая кнопка: &quot;На главную&quot; 3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E5532AA2-FCB2-49DF-93A8-53EEB6F69686}"/>
              </a:ext>
            </a:extLst>
          </p:cNvPr>
          <p:cNvSpPr/>
          <p:nvPr/>
        </p:nvSpPr>
        <p:spPr>
          <a:xfrm>
            <a:off x="11217563" y="5694697"/>
            <a:ext cx="803564" cy="825847"/>
          </a:xfrm>
          <a:prstGeom prst="actionButtonHom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17651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262DABF4-F55E-4399-A0A7-A64E2380B6AF}"/>
              </a:ext>
            </a:extLst>
          </p:cNvPr>
          <p:cNvSpPr/>
          <p:nvPr/>
        </p:nvSpPr>
        <p:spPr>
          <a:xfrm>
            <a:off x="360218" y="194746"/>
            <a:ext cx="11702473" cy="6413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ru-RU" b="1" u="sng" dirty="0">
                <a:latin typeface="Times New Roman" panose="02020603050405020304" pitchFamily="18" charset="0"/>
                <a:ea typeface="Times New Roman" panose="02020603050405020304" pitchFamily="18" charset="0"/>
              </a:rPr>
              <a:t>Экзаменационный билет № 15</a:t>
            </a:r>
            <a:endParaRPr lang="ru-RU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ru-RU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по дисциплине	           </a:t>
            </a:r>
            <a:r>
              <a:rPr lang="ru-RU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Системный анализ процессов химической технологии</a:t>
            </a:r>
          </a:p>
          <a:p>
            <a:pPr marL="1828800" indent="-1828800">
              <a:spcAft>
                <a:spcPts val="0"/>
              </a:spcAft>
            </a:pPr>
            <a:r>
              <a:rPr lang="ru-RU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ru-RU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828800" indent="-1828800"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			ИШПР ОХИ</a:t>
            </a:r>
            <a:endParaRPr lang="ru-RU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828800" indent="-1828800">
              <a:spcAft>
                <a:spcPts val="0"/>
              </a:spcAft>
            </a:pPr>
            <a:r>
              <a:rPr lang="ru-RU" b="1" dirty="0">
                <a:latin typeface="Times New Roman" panose="02020603050405020304" pitchFamily="18" charset="0"/>
              </a:rPr>
              <a:t> </a:t>
            </a:r>
          </a:p>
          <a:p>
            <a:pPr marL="1828800" indent="-1828800">
              <a:spcAft>
                <a:spcPts val="0"/>
              </a:spcAft>
            </a:pPr>
            <a:r>
              <a:rPr lang="ru-RU" b="1" dirty="0">
                <a:latin typeface="Times New Roman" panose="02020603050405020304" pitchFamily="18" charset="0"/>
              </a:rPr>
              <a:t>Курс                                                          4			</a:t>
            </a:r>
          </a:p>
          <a:p>
            <a:pPr marL="1828800" indent="-1828800">
              <a:spcAft>
                <a:spcPts val="0"/>
              </a:spcAft>
            </a:pPr>
            <a:r>
              <a:rPr lang="ru-RU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ru-RU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70510" indent="-270510"/>
            <a:r>
              <a:rPr lang="x-none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x-none" dirty="0">
                <a:latin typeface="Times New Roman" panose="02020603050405020304" pitchFamily="18" charset="0"/>
                <a:ea typeface="Times New Roman" panose="02020603050405020304" pitchFamily="18" charset="0"/>
              </a:rPr>
              <a:t>Концепция – оптимальное использование оборудования.</a:t>
            </a: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x-none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Принцип черного ящика.</a:t>
            </a: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70510" indent="-270510"/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70510" indent="-270510"/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70510" indent="-270510"/>
            <a:r>
              <a:rPr lang="x-none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Составил						          проф. Иванчина Э.Д.</a:t>
            </a: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ru-RU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Утверждаю: </a:t>
            </a:r>
            <a:b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Заведующий кафедрой - руководитель </a:t>
            </a:r>
            <a:b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Отделения химической инженерии _________________ Короткова Е.И.</a:t>
            </a:r>
            <a:endParaRPr lang="ru-RU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 «_____» __________________________2020 г.</a:t>
            </a:r>
            <a:endParaRPr lang="ru-RU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" name="Управляющая кнопка: &quot;На главную&quot; 3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A67D2D8B-3574-4475-A64D-41FFAF2A6DD6}"/>
              </a:ext>
            </a:extLst>
          </p:cNvPr>
          <p:cNvSpPr/>
          <p:nvPr/>
        </p:nvSpPr>
        <p:spPr>
          <a:xfrm>
            <a:off x="11217563" y="5694697"/>
            <a:ext cx="803564" cy="825847"/>
          </a:xfrm>
          <a:prstGeom prst="actionButtonHom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93998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52EB60C4-D9F9-46AC-BFA2-3424C17980DA}"/>
              </a:ext>
            </a:extLst>
          </p:cNvPr>
          <p:cNvSpPr/>
          <p:nvPr/>
        </p:nvSpPr>
        <p:spPr>
          <a:xfrm>
            <a:off x="244763" y="331573"/>
            <a:ext cx="11702473" cy="60478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ru-RU" b="1" u="sng" dirty="0">
                <a:latin typeface="Times New Roman" panose="02020603050405020304" pitchFamily="18" charset="0"/>
                <a:ea typeface="Times New Roman" panose="02020603050405020304" pitchFamily="18" charset="0"/>
              </a:rPr>
              <a:t>Экзаменационный билет № 16</a:t>
            </a:r>
            <a:endParaRPr lang="ru-RU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ru-RU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по дисциплине               </a:t>
            </a:r>
            <a:r>
              <a:rPr lang="ru-RU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Системный анализ процессов химической технологии</a:t>
            </a:r>
          </a:p>
          <a:p>
            <a:pPr marL="1828800" indent="-1828800" algn="ctr">
              <a:spcAft>
                <a:spcPts val="0"/>
              </a:spcAft>
            </a:pPr>
            <a:r>
              <a:rPr lang="ru-RU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ru-RU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828800" indent="-1828800"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			ИШПР  ОХИ</a:t>
            </a:r>
            <a:endParaRPr lang="ru-RU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828800" indent="-1828800">
              <a:spcAft>
                <a:spcPts val="0"/>
              </a:spcAft>
            </a:pPr>
            <a:r>
              <a:rPr lang="ru-RU" b="1" dirty="0">
                <a:latin typeface="Times New Roman" panose="02020603050405020304" pitchFamily="18" charset="0"/>
              </a:rPr>
              <a:t> </a:t>
            </a:r>
          </a:p>
          <a:p>
            <a:pPr marL="1828800" indent="-1828800">
              <a:spcAft>
                <a:spcPts val="0"/>
              </a:spcAft>
            </a:pPr>
            <a:r>
              <a:rPr lang="ru-RU" b="1" dirty="0">
                <a:latin typeface="Times New Roman" panose="02020603050405020304" pitchFamily="18" charset="0"/>
              </a:rPr>
              <a:t>Курс			4</a:t>
            </a:r>
          </a:p>
          <a:p>
            <a:pPr marL="342900" lvl="0" indent="-342900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Понятие фрейма. Фреймовая модель для представления знаний.</a:t>
            </a:r>
            <a:endParaRPr lang="ru-RU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Системный анализ и оптимизация ХТС по технологическим, экономическим и экологическим критериям.</a:t>
            </a:r>
            <a:endParaRPr lang="ru-RU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28800" indent="-1828800"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ru-RU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70510" indent="-270510"/>
            <a:r>
              <a:rPr lang="x-none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70510" indent="-270510"/>
            <a:r>
              <a:rPr lang="x-none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Составил	                                                              проф. Иванчина Э.Д.</a:t>
            </a: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ru-RU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Утверждаю: </a:t>
            </a:r>
            <a:b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Заведующий кафедрой - руководитель </a:t>
            </a:r>
            <a:b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Отделения химической инженерии _________________ Короткова Е.И.</a:t>
            </a:r>
            <a:endParaRPr lang="ru-RU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ru-RU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 «_____» __________________________2020 г.</a:t>
            </a:r>
            <a:endParaRPr lang="ru-RU" dirty="0"/>
          </a:p>
        </p:txBody>
      </p:sp>
      <p:sp>
        <p:nvSpPr>
          <p:cNvPr id="5" name="Управляющая кнопка: &quot;На главную&quot; 4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7F572BBF-D2A5-411A-AD9C-5CFBA1D9E492}"/>
              </a:ext>
            </a:extLst>
          </p:cNvPr>
          <p:cNvSpPr/>
          <p:nvPr/>
        </p:nvSpPr>
        <p:spPr>
          <a:xfrm>
            <a:off x="11217563" y="5694697"/>
            <a:ext cx="803564" cy="825847"/>
          </a:xfrm>
          <a:prstGeom prst="actionButtonHom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10419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7FA22046-83D3-4374-9015-C7AF812881E6}"/>
              </a:ext>
            </a:extLst>
          </p:cNvPr>
          <p:cNvSpPr/>
          <p:nvPr/>
        </p:nvSpPr>
        <p:spPr>
          <a:xfrm>
            <a:off x="212436" y="239071"/>
            <a:ext cx="11767127" cy="6141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ru-RU" b="1" u="sng" dirty="0">
                <a:latin typeface="Times New Roman" panose="02020603050405020304" pitchFamily="18" charset="0"/>
                <a:ea typeface="Times New Roman" panose="02020603050405020304" pitchFamily="18" charset="0"/>
              </a:rPr>
              <a:t>Экзаменационный билет № 1</a:t>
            </a:r>
            <a:r>
              <a:rPr lang="ru-RU" u="sng" dirty="0">
                <a:latin typeface="Times New Roman" panose="02020603050405020304" pitchFamily="18" charset="0"/>
                <a:ea typeface="Times New Roman" panose="02020603050405020304" pitchFamily="18" charset="0"/>
              </a:rPr>
              <a:t>7</a:t>
            </a:r>
            <a:endParaRPr lang="ru-RU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ru-RU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по дисциплине               </a:t>
            </a:r>
            <a:r>
              <a:rPr lang="ru-RU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Системный анализ процессов химической технологии</a:t>
            </a:r>
          </a:p>
          <a:p>
            <a:pPr marL="1828800" indent="-1828800" algn="ctr">
              <a:spcAft>
                <a:spcPts val="0"/>
              </a:spcAft>
            </a:pPr>
            <a:r>
              <a:rPr lang="ru-RU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ru-RU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828800" indent="-1828800"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			ИШПР  ОХИ</a:t>
            </a:r>
            <a:endParaRPr lang="ru-RU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828800" indent="-1828800">
              <a:spcAft>
                <a:spcPts val="0"/>
              </a:spcAft>
            </a:pPr>
            <a:r>
              <a:rPr lang="ru-RU" b="1" dirty="0">
                <a:latin typeface="Times New Roman" panose="02020603050405020304" pitchFamily="18" charset="0"/>
              </a:rPr>
              <a:t> </a:t>
            </a:r>
          </a:p>
          <a:p>
            <a:pPr marL="1828800" indent="-1828800">
              <a:spcAft>
                <a:spcPts val="0"/>
              </a:spcAft>
            </a:pPr>
            <a:r>
              <a:rPr lang="ru-RU" b="1" dirty="0">
                <a:latin typeface="Times New Roman" panose="02020603050405020304" pitchFamily="18" charset="0"/>
              </a:rPr>
              <a:t>Курс			4</a:t>
            </a:r>
          </a:p>
          <a:p>
            <a:pPr marL="1828800" indent="-1828800"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ru-RU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70510" indent="-270510"/>
            <a:r>
              <a:rPr lang="x-none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Методы решения многокритериальных задач.</a:t>
            </a:r>
            <a:endParaRPr lang="ru-RU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Критерий эффективности и оптимизируемые параметры.</a:t>
            </a:r>
            <a:endParaRPr lang="ru-RU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0510" indent="-270510">
              <a:lnSpc>
                <a:spcPct val="150000"/>
              </a:lnSpc>
            </a:pPr>
            <a:r>
              <a:rPr lang="x-none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70510" indent="-270510"/>
            <a:r>
              <a:rPr lang="x-none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Составил	                                                              проф. Иванчина Э.Д.</a:t>
            </a: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ru-RU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Утверждаю: </a:t>
            </a:r>
            <a:b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Заведующий кафедрой - руководитель </a:t>
            </a:r>
            <a:b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Отделения химической инженерии _________________ Короткова Е.И.</a:t>
            </a:r>
            <a:endParaRPr lang="ru-RU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 «_____» __________________________2020 г.</a:t>
            </a:r>
            <a:endParaRPr lang="ru-RU" dirty="0"/>
          </a:p>
        </p:txBody>
      </p:sp>
      <p:sp>
        <p:nvSpPr>
          <p:cNvPr id="4" name="Управляющая кнопка: &quot;На главную&quot; 3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9E0D89FC-E3C1-41E2-A19F-E0B5CD921376}"/>
              </a:ext>
            </a:extLst>
          </p:cNvPr>
          <p:cNvSpPr/>
          <p:nvPr/>
        </p:nvSpPr>
        <p:spPr>
          <a:xfrm>
            <a:off x="11217563" y="5694697"/>
            <a:ext cx="803564" cy="825847"/>
          </a:xfrm>
          <a:prstGeom prst="actionButtonHom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53120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F760188C-C43C-437C-80B3-12813B7C8616}"/>
              </a:ext>
            </a:extLst>
          </p:cNvPr>
          <p:cNvSpPr/>
          <p:nvPr/>
        </p:nvSpPr>
        <p:spPr>
          <a:xfrm>
            <a:off x="415636" y="358063"/>
            <a:ext cx="11776364" cy="6141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ru-RU" b="1" u="sng" dirty="0">
                <a:latin typeface="Times New Roman" panose="02020603050405020304" pitchFamily="18" charset="0"/>
                <a:ea typeface="Times New Roman" panose="02020603050405020304" pitchFamily="18" charset="0"/>
              </a:rPr>
              <a:t>Экзаменационный билет № 18</a:t>
            </a:r>
            <a:endParaRPr lang="ru-RU" sz="11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ru-RU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по дисциплине               </a:t>
            </a:r>
            <a:r>
              <a:rPr lang="ru-RU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Системный анализ процессов химической технологии</a:t>
            </a:r>
          </a:p>
          <a:p>
            <a:pPr marL="1828800" indent="-1828800" algn="ctr">
              <a:spcAft>
                <a:spcPts val="0"/>
              </a:spcAft>
            </a:pPr>
            <a:r>
              <a:rPr lang="ru-RU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ru-RU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828800" indent="-1828800"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			ИШПР  ОХИ</a:t>
            </a:r>
            <a:endParaRPr lang="ru-RU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828800" indent="-1828800">
              <a:spcAft>
                <a:spcPts val="0"/>
              </a:spcAft>
            </a:pPr>
            <a:r>
              <a:rPr lang="ru-RU" b="1" dirty="0">
                <a:latin typeface="Times New Roman" panose="02020603050405020304" pitchFamily="18" charset="0"/>
              </a:rPr>
              <a:t> </a:t>
            </a:r>
          </a:p>
          <a:p>
            <a:pPr marL="1828800" indent="-1828800">
              <a:spcAft>
                <a:spcPts val="0"/>
              </a:spcAft>
            </a:pPr>
            <a:r>
              <a:rPr lang="ru-RU" b="1" dirty="0">
                <a:latin typeface="Times New Roman" panose="02020603050405020304" pitchFamily="18" charset="0"/>
              </a:rPr>
              <a:t>Курс			4</a:t>
            </a:r>
          </a:p>
          <a:p>
            <a:pPr marL="1828800" indent="-1828800"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ru-RU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70510" indent="-270510"/>
            <a:r>
              <a:rPr lang="x-none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x-none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Технологические концепции создания ХТС.</a:t>
            </a:r>
            <a:endParaRPr lang="ru-RU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Концепция – глубины и полноты переработки сырья.</a:t>
            </a:r>
            <a:endParaRPr lang="ru-RU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0510" indent="-270510">
              <a:lnSpc>
                <a:spcPct val="150000"/>
              </a:lnSpc>
            </a:pPr>
            <a:r>
              <a:rPr lang="ru-RU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70510" indent="-270510"/>
            <a:r>
              <a:rPr lang="x-none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Составил	                                                              проф. Иванчина Э.Д.</a:t>
            </a: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ru-RU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Утверждаю: </a:t>
            </a:r>
            <a:b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Заведующий кафедрой - руководитель </a:t>
            </a:r>
            <a:b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Отделения химической инженерии _________________ Короткова Е.И.</a:t>
            </a:r>
            <a:endParaRPr lang="ru-RU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 «_____» __________________________2020 г.</a:t>
            </a:r>
            <a:endParaRPr lang="ru-RU" dirty="0"/>
          </a:p>
        </p:txBody>
      </p:sp>
      <p:sp>
        <p:nvSpPr>
          <p:cNvPr id="4" name="Управляющая кнопка: &quot;На главную&quot; 3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DBEA0944-6A50-4D51-ACD0-FB5DE351EB58}"/>
              </a:ext>
            </a:extLst>
          </p:cNvPr>
          <p:cNvSpPr/>
          <p:nvPr/>
        </p:nvSpPr>
        <p:spPr>
          <a:xfrm>
            <a:off x="11217563" y="5694697"/>
            <a:ext cx="803564" cy="825847"/>
          </a:xfrm>
          <a:prstGeom prst="actionButtonHom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2381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7699BCB-747B-4A92-AADF-DEAAC0C8866C}"/>
              </a:ext>
            </a:extLst>
          </p:cNvPr>
          <p:cNvSpPr/>
          <p:nvPr/>
        </p:nvSpPr>
        <p:spPr>
          <a:xfrm>
            <a:off x="572655" y="568658"/>
            <a:ext cx="11046691" cy="5951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ru-RU" b="1" u="sng" dirty="0">
                <a:latin typeface="Times New Roman" panose="02020603050405020304" pitchFamily="18" charset="0"/>
                <a:ea typeface="Times New Roman" panose="02020603050405020304" pitchFamily="18" charset="0"/>
              </a:rPr>
              <a:t>Экзаменационный билет № 1</a:t>
            </a:r>
            <a:endParaRPr lang="ru-RU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ru-RU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по дисциплине               </a:t>
            </a:r>
            <a:r>
              <a:rPr lang="ru-RU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Системный анализ процессов химической технологии</a:t>
            </a:r>
          </a:p>
          <a:p>
            <a:pPr marL="1828800" indent="-1828800" algn="ctr">
              <a:spcAft>
                <a:spcPts val="0"/>
              </a:spcAft>
            </a:pPr>
            <a:r>
              <a:rPr lang="ru-RU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ru-RU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828800" indent="-1828800"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             			ИШПР  ОХИ</a:t>
            </a:r>
            <a:endParaRPr lang="ru-RU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828800" indent="-1828800">
              <a:spcAft>
                <a:spcPts val="0"/>
              </a:spcAft>
            </a:pPr>
            <a:r>
              <a:rPr lang="ru-RU" b="1" dirty="0">
                <a:latin typeface="Times New Roman" panose="02020603050405020304" pitchFamily="18" charset="0"/>
              </a:rPr>
              <a:t>Курс			4</a:t>
            </a:r>
          </a:p>
          <a:p>
            <a:pPr marL="1828800" indent="-1828800"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ru-RU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70510" indent="-270510"/>
            <a:r>
              <a:rPr lang="x-none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70510" indent="-270510">
              <a:lnSpc>
                <a:spcPct val="150000"/>
              </a:lnSpc>
            </a:pPr>
            <a:r>
              <a:rPr lang="x-none" dirty="0">
                <a:latin typeface="Times New Roman" panose="02020603050405020304" pitchFamily="18" charset="0"/>
                <a:ea typeface="Times New Roman" panose="02020603050405020304" pitchFamily="18" charset="0"/>
              </a:rPr>
              <a:t>1.Предмет исследований отрасли знаний – химическая кибернетика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ru-RU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Многокритериальный анализ химических производств.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ru-RU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ru-RU" sz="1100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0510" indent="-270510"/>
            <a:r>
              <a:rPr lang="x-none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Составил	                                                              проф. Иванчина Э.Д.</a:t>
            </a: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ru-RU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Утверждаю:  </a:t>
            </a:r>
            <a:b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Заведующий кафедрой - руководитель </a:t>
            </a:r>
            <a:b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Отделения химической инженерии_________________ Короткова Е.И.</a:t>
            </a:r>
            <a:endParaRPr lang="ru-RU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 «_____» __________________________2020 г.</a:t>
            </a:r>
            <a:endParaRPr lang="ru-RU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" name="Управляющая кнопка: &quot;На главную&quot; 4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1DB69F28-74D0-4181-A32A-4D44986DAC82}"/>
              </a:ext>
            </a:extLst>
          </p:cNvPr>
          <p:cNvSpPr/>
          <p:nvPr/>
        </p:nvSpPr>
        <p:spPr>
          <a:xfrm>
            <a:off x="11217563" y="5694697"/>
            <a:ext cx="803564" cy="825847"/>
          </a:xfrm>
          <a:prstGeom prst="actionButtonHom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73470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2BF15510-19FD-4537-ABE1-22E3CB79A648}"/>
              </a:ext>
            </a:extLst>
          </p:cNvPr>
          <p:cNvSpPr/>
          <p:nvPr/>
        </p:nvSpPr>
        <p:spPr>
          <a:xfrm>
            <a:off x="452581" y="197346"/>
            <a:ext cx="11739419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ru-RU" b="1" u="sng" dirty="0">
                <a:latin typeface="Times New Roman" panose="02020603050405020304" pitchFamily="18" charset="0"/>
                <a:ea typeface="Times New Roman" panose="02020603050405020304" pitchFamily="18" charset="0"/>
              </a:rPr>
              <a:t>Экзаменационный билет № 19</a:t>
            </a:r>
            <a:endParaRPr lang="ru-RU" sz="11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ru-RU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по дисциплине               </a:t>
            </a:r>
            <a:r>
              <a:rPr lang="ru-RU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Системный анализ процессов химической технологии</a:t>
            </a:r>
          </a:p>
          <a:p>
            <a:pPr marL="1828800" indent="-1828800" algn="ctr">
              <a:spcAft>
                <a:spcPts val="0"/>
              </a:spcAft>
            </a:pPr>
            <a:r>
              <a:rPr lang="ru-RU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ru-RU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828800" indent="-1828800"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			ИШПР  ОХИ</a:t>
            </a:r>
            <a:endParaRPr lang="ru-RU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828800" indent="-1828800">
              <a:spcAft>
                <a:spcPts val="0"/>
              </a:spcAft>
            </a:pPr>
            <a:r>
              <a:rPr lang="ru-RU" b="1" dirty="0">
                <a:latin typeface="Times New Roman" panose="02020603050405020304" pitchFamily="18" charset="0"/>
              </a:rPr>
              <a:t> </a:t>
            </a:r>
          </a:p>
          <a:p>
            <a:pPr marL="1828800" indent="-1828800">
              <a:spcAft>
                <a:spcPts val="0"/>
              </a:spcAft>
            </a:pPr>
            <a:r>
              <a:rPr lang="ru-RU" b="1" dirty="0">
                <a:latin typeface="Times New Roman" panose="02020603050405020304" pitchFamily="18" charset="0"/>
              </a:rPr>
              <a:t>Курс			4</a:t>
            </a:r>
          </a:p>
          <a:p>
            <a:pPr marL="1828800" indent="-1828800"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ru-RU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70510" indent="-270510"/>
            <a:r>
              <a:rPr lang="x-none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Понятие фрейма. Фреймовая модель для представления знаний.</a:t>
            </a:r>
            <a:endParaRPr lang="ru-RU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Системный анализ и оптимизация ХТС по технологическим, экономическим и экологическим критериям.</a:t>
            </a:r>
            <a:endParaRPr lang="ru-RU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0510" indent="-270510">
              <a:lnSpc>
                <a:spcPct val="150000"/>
              </a:lnSpc>
            </a:pPr>
            <a:r>
              <a:rPr lang="ru-RU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70510" indent="-270510"/>
            <a:r>
              <a:rPr lang="x-none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Составил	                                                              проф. Иванчина Э.Д.</a:t>
            </a: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ru-RU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Утверждаю: </a:t>
            </a:r>
            <a:b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Заведующий кафедрой - руководитель </a:t>
            </a:r>
            <a:b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Отделения химической инженерии _________________ Короткова Е.И.</a:t>
            </a:r>
            <a:endParaRPr lang="ru-RU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ru-RU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 «_____» __________________________2020 г.</a:t>
            </a:r>
            <a:endParaRPr lang="ru-RU" dirty="0"/>
          </a:p>
        </p:txBody>
      </p:sp>
      <p:sp>
        <p:nvSpPr>
          <p:cNvPr id="4" name="Управляющая кнопка: &quot;На главную&quot; 3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C89042A0-9E8D-48CA-B8B9-27CC74F3AEBD}"/>
              </a:ext>
            </a:extLst>
          </p:cNvPr>
          <p:cNvSpPr/>
          <p:nvPr/>
        </p:nvSpPr>
        <p:spPr>
          <a:xfrm>
            <a:off x="11217563" y="5694697"/>
            <a:ext cx="803564" cy="825847"/>
          </a:xfrm>
          <a:prstGeom prst="actionButtonHom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34042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B1433A4E-18CD-4E93-ACAD-E4B5ADB98139}"/>
              </a:ext>
            </a:extLst>
          </p:cNvPr>
          <p:cNvSpPr/>
          <p:nvPr/>
        </p:nvSpPr>
        <p:spPr>
          <a:xfrm>
            <a:off x="249382" y="124249"/>
            <a:ext cx="11942618" cy="66095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ru-RU" b="1" u="sng" dirty="0">
                <a:latin typeface="Times New Roman" panose="02020603050405020304" pitchFamily="18" charset="0"/>
                <a:ea typeface="Times New Roman" panose="02020603050405020304" pitchFamily="18" charset="0"/>
              </a:rPr>
              <a:t>Экзаменационный билет № 20</a:t>
            </a:r>
            <a:endParaRPr lang="ru-RU" sz="11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ru-RU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по дисциплине               </a:t>
            </a:r>
            <a:r>
              <a:rPr lang="ru-RU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Системный анализ процессов химической технологии</a:t>
            </a:r>
          </a:p>
          <a:p>
            <a:pPr marL="1828800" indent="-1828800" algn="ctr">
              <a:spcAft>
                <a:spcPts val="0"/>
              </a:spcAft>
            </a:pPr>
            <a:r>
              <a:rPr lang="ru-RU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ru-RU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828800" indent="-1828800"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Институт			ИШПР  ОХИ</a:t>
            </a:r>
            <a:endParaRPr lang="ru-RU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828800" indent="-1828800">
              <a:spcAft>
                <a:spcPts val="0"/>
              </a:spcAft>
            </a:pPr>
            <a:r>
              <a:rPr lang="ru-RU" b="1" dirty="0">
                <a:latin typeface="Times New Roman" panose="02020603050405020304" pitchFamily="18" charset="0"/>
              </a:rPr>
              <a:t> </a:t>
            </a:r>
          </a:p>
          <a:p>
            <a:pPr marL="1828800" indent="-1828800">
              <a:spcAft>
                <a:spcPts val="0"/>
              </a:spcAft>
            </a:pPr>
            <a:r>
              <a:rPr lang="ru-RU" b="1" dirty="0">
                <a:latin typeface="Times New Roman" panose="02020603050405020304" pitchFamily="18" charset="0"/>
              </a:rPr>
              <a:t>Курс			4</a:t>
            </a:r>
          </a:p>
          <a:p>
            <a:pPr marL="1828800" indent="-1828800">
              <a:spcAft>
                <a:spcPts val="0"/>
              </a:spcAft>
            </a:pPr>
            <a:endParaRPr lang="ru-RU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70510" indent="-270510"/>
            <a:r>
              <a:rPr lang="x-none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x-none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Базы знаний. Модели представления знаний.</a:t>
            </a:r>
            <a:endParaRPr lang="ru-RU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Концепция минимизации отходов.</a:t>
            </a:r>
            <a:endParaRPr lang="ru-RU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0510" indent="-270510">
              <a:lnSpc>
                <a:spcPct val="150000"/>
              </a:lnSpc>
            </a:pPr>
            <a:r>
              <a:rPr lang="ru-RU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ru-RU" sz="1100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0510" indent="-270510"/>
            <a:r>
              <a:rPr lang="x-none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Составил	                                                              проф. Иванчина Э.Д.</a:t>
            </a: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ru-RU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Утверждаю: </a:t>
            </a:r>
            <a:b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Заведующий кафедрой - руководитель </a:t>
            </a:r>
            <a:b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Отделения химической инженерии _________________ Короткова Е.И.</a:t>
            </a:r>
            <a:endParaRPr lang="ru-RU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ru-RU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 «_____» __________________________2020 г.</a:t>
            </a:r>
            <a:endParaRPr lang="ru-RU" dirty="0"/>
          </a:p>
        </p:txBody>
      </p:sp>
      <p:sp>
        <p:nvSpPr>
          <p:cNvPr id="4" name="Управляющая кнопка: &quot;На главную&quot; 3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8ED1FA2D-9178-4E52-99F7-58B5008A66EC}"/>
              </a:ext>
            </a:extLst>
          </p:cNvPr>
          <p:cNvSpPr/>
          <p:nvPr/>
        </p:nvSpPr>
        <p:spPr>
          <a:xfrm>
            <a:off x="11217563" y="5694697"/>
            <a:ext cx="803564" cy="825847"/>
          </a:xfrm>
          <a:prstGeom prst="actionButtonHom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4938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70F3EB99-9106-46BF-B2BD-3D004D32A422}"/>
              </a:ext>
            </a:extLst>
          </p:cNvPr>
          <p:cNvSpPr/>
          <p:nvPr/>
        </p:nvSpPr>
        <p:spPr>
          <a:xfrm>
            <a:off x="314037" y="0"/>
            <a:ext cx="11776363" cy="66018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ru-RU" b="1" u="sng" dirty="0">
                <a:latin typeface="Times New Roman" panose="02020603050405020304" pitchFamily="18" charset="0"/>
                <a:ea typeface="Times New Roman" panose="02020603050405020304" pitchFamily="18" charset="0"/>
              </a:rPr>
              <a:t>Экзаменационный билет № 21</a:t>
            </a:r>
            <a:endParaRPr lang="ru-RU" sz="11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ru-RU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по дисциплине               </a:t>
            </a:r>
            <a:r>
              <a:rPr lang="ru-RU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Системный анализ процессов химической технологии</a:t>
            </a:r>
          </a:p>
          <a:p>
            <a:pPr marL="1828800" indent="-1828800" algn="ctr">
              <a:spcAft>
                <a:spcPts val="0"/>
              </a:spcAft>
            </a:pPr>
            <a:r>
              <a:rPr lang="ru-RU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ru-RU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828800" indent="-1828800"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			ИШПР ОХИ</a:t>
            </a:r>
            <a:endParaRPr lang="ru-RU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828800" indent="-1828800">
              <a:spcAft>
                <a:spcPts val="0"/>
              </a:spcAft>
            </a:pPr>
            <a:r>
              <a:rPr lang="ru-RU" b="1" dirty="0">
                <a:latin typeface="Times New Roman" panose="02020603050405020304" pitchFamily="18" charset="0"/>
              </a:rPr>
              <a:t> </a:t>
            </a:r>
          </a:p>
          <a:p>
            <a:pPr marL="1828800" indent="-1828800">
              <a:spcAft>
                <a:spcPts val="0"/>
              </a:spcAft>
            </a:pPr>
            <a:r>
              <a:rPr lang="ru-RU" b="1" dirty="0">
                <a:latin typeface="Times New Roman" panose="02020603050405020304" pitchFamily="18" charset="0"/>
              </a:rPr>
              <a:t>Курс			4</a:t>
            </a:r>
          </a:p>
          <a:p>
            <a:pPr marL="1828800" indent="-1828800"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r>
              <a:rPr lang="x-none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Идентификация значений кинетических параметров при математическом моделировании элементарных актов химического превращения. Обратная кинетическая задача.</a:t>
            </a:r>
            <a:endParaRPr lang="ru-RU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Химическая модель ХТС.</a:t>
            </a:r>
            <a:endParaRPr lang="ru-RU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>
              <a:lnSpc>
                <a:spcPct val="150000"/>
              </a:lnSpc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ru-RU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70510" indent="-270510">
              <a:lnSpc>
                <a:spcPct val="150000"/>
              </a:lnSpc>
            </a:pPr>
            <a:r>
              <a:rPr lang="x-none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70510" indent="-270510"/>
            <a:r>
              <a:rPr lang="x-none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Составил	                                                              проф. Иванчина Э.Д.</a:t>
            </a: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ru-RU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Утверждаю:</a:t>
            </a:r>
            <a:b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Заведующий кафедрой - руководитель </a:t>
            </a:r>
            <a:b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Отделения химической инженерии _________________ Короткова Е.И.</a:t>
            </a:r>
            <a:endParaRPr lang="ru-RU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 «_____» __________________________2020 г.</a:t>
            </a:r>
            <a:endParaRPr lang="ru-RU" dirty="0"/>
          </a:p>
        </p:txBody>
      </p:sp>
      <p:sp>
        <p:nvSpPr>
          <p:cNvPr id="4" name="Управляющая кнопка: &quot;На главную&quot; 3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FEA1F04D-FE63-4443-8879-48AE54ACF5A6}"/>
              </a:ext>
            </a:extLst>
          </p:cNvPr>
          <p:cNvSpPr/>
          <p:nvPr/>
        </p:nvSpPr>
        <p:spPr>
          <a:xfrm>
            <a:off x="11217563" y="5694697"/>
            <a:ext cx="803564" cy="825847"/>
          </a:xfrm>
          <a:prstGeom prst="actionButtonHom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50698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750B6FDF-05F6-4663-B13C-DEACD67239E3}"/>
              </a:ext>
            </a:extLst>
          </p:cNvPr>
          <p:cNvSpPr/>
          <p:nvPr/>
        </p:nvSpPr>
        <p:spPr>
          <a:xfrm>
            <a:off x="544946" y="289679"/>
            <a:ext cx="11416145" cy="62786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ru-RU" b="1" u="sng" dirty="0">
                <a:latin typeface="Times New Roman" panose="02020603050405020304" pitchFamily="18" charset="0"/>
                <a:ea typeface="Times New Roman" panose="02020603050405020304" pitchFamily="18" charset="0"/>
              </a:rPr>
              <a:t>Экзаменационный билет № 22</a:t>
            </a:r>
            <a:endParaRPr lang="ru-RU" sz="11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ru-RU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по дисциплине               </a:t>
            </a:r>
            <a:r>
              <a:rPr lang="ru-RU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Системный анализ процессов химической технологии</a:t>
            </a:r>
          </a:p>
          <a:p>
            <a:pPr marL="1828800" indent="-1828800" algn="ctr">
              <a:spcAft>
                <a:spcPts val="0"/>
              </a:spcAft>
            </a:pPr>
            <a:r>
              <a:rPr lang="ru-RU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ru-RU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828800" indent="-1828800"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			ИШПР  ОХИ</a:t>
            </a:r>
            <a:endParaRPr lang="ru-RU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828800" indent="-1828800">
              <a:spcAft>
                <a:spcPts val="0"/>
              </a:spcAft>
            </a:pPr>
            <a:r>
              <a:rPr lang="ru-RU" b="1" dirty="0">
                <a:latin typeface="Times New Roman" panose="02020603050405020304" pitchFamily="18" charset="0"/>
              </a:rPr>
              <a:t> </a:t>
            </a:r>
          </a:p>
          <a:p>
            <a:pPr marL="1828800" indent="-1828800">
              <a:spcAft>
                <a:spcPts val="0"/>
              </a:spcAft>
            </a:pPr>
            <a:r>
              <a:rPr lang="ru-RU" b="1" dirty="0">
                <a:latin typeface="Times New Roman" panose="02020603050405020304" pitchFamily="18" charset="0"/>
              </a:rPr>
              <a:t>Курс			4</a:t>
            </a:r>
          </a:p>
          <a:p>
            <a:pPr marL="1828800" indent="-1828800"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ru-RU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70510" indent="-270510"/>
            <a:r>
              <a:rPr lang="x-none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70510" indent="-270510">
              <a:lnSpc>
                <a:spcPct val="150000"/>
              </a:lnSpc>
            </a:pPr>
            <a:r>
              <a:rPr lang="x-none" dirty="0">
                <a:latin typeface="Times New Roman" panose="02020603050405020304" pitchFamily="18" charset="0"/>
                <a:ea typeface="Times New Roman" panose="02020603050405020304" pitchFamily="18" charset="0"/>
              </a:rPr>
              <a:t>1.</a:t>
            </a:r>
            <a:r>
              <a:rPr lang="x-none" sz="2800" b="1" dirty="0">
                <a:solidFill>
                  <a:srgbClr val="FFFFFF"/>
                </a:solidFill>
                <a:latin typeface="Tahoma" panose="020B0604030504040204" pitchFamily="34" charset="0"/>
              </a:rPr>
              <a:t> </a:t>
            </a:r>
            <a:r>
              <a:rPr lang="x-none" dirty="0">
                <a:latin typeface="Times New Roman" panose="02020603050405020304" pitchFamily="18" charset="0"/>
                <a:ea typeface="Times New Roman" panose="02020603050405020304" pitchFamily="18" charset="0"/>
              </a:rPr>
              <a:t>Реализация концепции глубины и полноты переработки  сырья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2. Материальные и тепловые балансы ХТС.</a:t>
            </a:r>
            <a:endParaRPr lang="ru-RU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ru-RU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ru-RU" sz="1100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0510" indent="-270510"/>
            <a:r>
              <a:rPr lang="x-none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Составил	                                                              проф. Иванчина Э.Д.</a:t>
            </a: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ru-RU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Утверждаю: </a:t>
            </a:r>
            <a:b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Заведующий кафедрой - руководитель </a:t>
            </a:r>
            <a:b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Отделения химической инженерии _________________ Короткова Е.И.</a:t>
            </a:r>
            <a:endParaRPr lang="ru-RU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 «_____» __________________________2020 г.</a:t>
            </a:r>
            <a:endParaRPr lang="ru-RU" dirty="0"/>
          </a:p>
        </p:txBody>
      </p:sp>
      <p:sp>
        <p:nvSpPr>
          <p:cNvPr id="4" name="Управляющая кнопка: &quot;На главную&quot; 3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9CCC29DC-1ADE-4D03-9223-4C99B3DD3C05}"/>
              </a:ext>
            </a:extLst>
          </p:cNvPr>
          <p:cNvSpPr/>
          <p:nvPr/>
        </p:nvSpPr>
        <p:spPr>
          <a:xfrm>
            <a:off x="11217563" y="5694697"/>
            <a:ext cx="803564" cy="825847"/>
          </a:xfrm>
          <a:prstGeom prst="actionButtonHom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84710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2ABB9B63-54B1-4696-9754-8E33D2E49E0C}"/>
              </a:ext>
            </a:extLst>
          </p:cNvPr>
          <p:cNvSpPr/>
          <p:nvPr/>
        </p:nvSpPr>
        <p:spPr>
          <a:xfrm>
            <a:off x="655782" y="409874"/>
            <a:ext cx="11536218" cy="59785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ru-RU" b="1" u="sng" dirty="0">
                <a:latin typeface="Times New Roman" panose="02020603050405020304" pitchFamily="18" charset="0"/>
                <a:ea typeface="Times New Roman" panose="02020603050405020304" pitchFamily="18" charset="0"/>
              </a:rPr>
              <a:t>Экзаменационный билет № 23</a:t>
            </a:r>
            <a:endParaRPr lang="ru-RU" sz="11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ru-RU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по дисциплине               </a:t>
            </a:r>
            <a:r>
              <a:rPr lang="ru-RU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Системный анализ процессов химической технологии</a:t>
            </a:r>
          </a:p>
          <a:p>
            <a:pPr marL="1828800" indent="-1828800" algn="ctr">
              <a:spcAft>
                <a:spcPts val="0"/>
              </a:spcAft>
            </a:pPr>
            <a:r>
              <a:rPr lang="ru-RU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ru-RU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828800" indent="-1828800"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Институт			ИПР</a:t>
            </a:r>
            <a:endParaRPr lang="ru-RU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828800" indent="-1828800">
              <a:spcAft>
                <a:spcPts val="0"/>
              </a:spcAft>
            </a:pPr>
            <a:r>
              <a:rPr lang="ru-RU" b="1" dirty="0">
                <a:latin typeface="Times New Roman" panose="02020603050405020304" pitchFamily="18" charset="0"/>
              </a:rPr>
              <a:t> </a:t>
            </a:r>
          </a:p>
          <a:p>
            <a:pPr marL="1828800" indent="-1828800">
              <a:spcAft>
                <a:spcPts val="0"/>
              </a:spcAft>
            </a:pPr>
            <a:r>
              <a:rPr lang="ru-RU" b="1" dirty="0">
                <a:latin typeface="Times New Roman" panose="02020603050405020304" pitchFamily="18" charset="0"/>
              </a:rPr>
              <a:t>Курс			4</a:t>
            </a:r>
          </a:p>
          <a:p>
            <a:pPr marL="1828800" indent="-1828800"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ru-RU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70510" indent="-270510"/>
            <a:r>
              <a:rPr lang="x-none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1.Иерархический принцип синтеза математического описания.</a:t>
            </a: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ru-RU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Многокритериальный анализ химических производств.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ru-RU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ru-RU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ru-RU" sz="1100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0510" indent="-270510"/>
            <a:r>
              <a:rPr lang="x-none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Составил	                                                              проф. Иванчина Э.Д.</a:t>
            </a: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ru-RU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Утверждаю: </a:t>
            </a:r>
            <a:b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Заведующий кафедрой - руководитель </a:t>
            </a:r>
            <a:b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Отделения химической инженерии _________________ Короткова Е.И.</a:t>
            </a:r>
            <a:endParaRPr lang="ru-RU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 «_____» __________________________2020 г.</a:t>
            </a:r>
            <a:endParaRPr lang="ru-RU" dirty="0"/>
          </a:p>
        </p:txBody>
      </p:sp>
      <p:sp>
        <p:nvSpPr>
          <p:cNvPr id="4" name="Управляющая кнопка: &quot;На главную&quot; 3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F6395FF6-466D-4377-89DA-EF713F7775A9}"/>
              </a:ext>
            </a:extLst>
          </p:cNvPr>
          <p:cNvSpPr/>
          <p:nvPr/>
        </p:nvSpPr>
        <p:spPr>
          <a:xfrm>
            <a:off x="11217563" y="5694697"/>
            <a:ext cx="803564" cy="825847"/>
          </a:xfrm>
          <a:prstGeom prst="actionButtonHom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00633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120AADD7-BE7D-446E-AE08-3983165109CD}"/>
              </a:ext>
            </a:extLst>
          </p:cNvPr>
          <p:cNvSpPr/>
          <p:nvPr/>
        </p:nvSpPr>
        <p:spPr>
          <a:xfrm>
            <a:off x="443345" y="335845"/>
            <a:ext cx="11748655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ru-RU" b="1" u="sng" dirty="0">
                <a:latin typeface="Times New Roman" panose="02020603050405020304" pitchFamily="18" charset="0"/>
                <a:ea typeface="Times New Roman" panose="02020603050405020304" pitchFamily="18" charset="0"/>
              </a:rPr>
              <a:t>Экзаменационный билет № 24</a:t>
            </a:r>
            <a:endParaRPr lang="ru-RU" sz="11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ru-RU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по дисциплине               </a:t>
            </a:r>
            <a:r>
              <a:rPr lang="ru-RU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Системный анализ процессов химической технологии</a:t>
            </a:r>
          </a:p>
          <a:p>
            <a:pPr marL="1828800" indent="-1828800" algn="ctr">
              <a:spcAft>
                <a:spcPts val="0"/>
              </a:spcAft>
            </a:pPr>
            <a:r>
              <a:rPr lang="ru-RU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ru-RU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828800" indent="-1828800"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			ИШПР  ОХИ</a:t>
            </a:r>
            <a:endParaRPr lang="ru-RU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828800" indent="-1828800">
              <a:spcAft>
                <a:spcPts val="0"/>
              </a:spcAft>
            </a:pPr>
            <a:r>
              <a:rPr lang="ru-RU" b="1" dirty="0">
                <a:latin typeface="Times New Roman" panose="02020603050405020304" pitchFamily="18" charset="0"/>
              </a:rPr>
              <a:t> </a:t>
            </a:r>
          </a:p>
          <a:p>
            <a:pPr marL="1828800" indent="-1828800">
              <a:spcAft>
                <a:spcPts val="0"/>
              </a:spcAft>
            </a:pPr>
            <a:r>
              <a:rPr lang="ru-RU" b="1" dirty="0">
                <a:latin typeface="Times New Roman" panose="02020603050405020304" pitchFamily="18" charset="0"/>
              </a:rPr>
              <a:t>Курс			4</a:t>
            </a:r>
          </a:p>
          <a:p>
            <a:pPr marL="1828800" indent="-1828800"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x-none" dirty="0">
                <a:latin typeface="Times New Roman" panose="02020603050405020304" pitchFamily="18" charset="0"/>
                <a:ea typeface="Times New Roman" panose="02020603050405020304" pitchFamily="18" charset="0"/>
              </a:rPr>
              <a:t>Идентификация значений кинетических параметров при математическом моделировании процессов химических превращений веществ. Обратная кинетическая задача.</a:t>
            </a: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2. Концепция – глубины и полноты переработки сырья.</a:t>
            </a:r>
            <a:endParaRPr lang="ru-RU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ru-RU" sz="1100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0510" indent="-270510"/>
            <a:r>
              <a:rPr lang="x-none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Составил	                                                              проф. Иванчина Э.Д.</a:t>
            </a: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ru-RU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Утверждаю: </a:t>
            </a:r>
            <a:b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Заведующий кафедрой - руководитель </a:t>
            </a:r>
            <a:b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Отделения химической инженерии _________________ Короткова Е.И.</a:t>
            </a:r>
            <a:endParaRPr lang="ru-RU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 «_____» __________________________2020 г.</a:t>
            </a:r>
            <a:endParaRPr lang="ru-RU" dirty="0"/>
          </a:p>
        </p:txBody>
      </p:sp>
      <p:sp>
        <p:nvSpPr>
          <p:cNvPr id="4" name="Управляющая кнопка: &quot;На главную&quot; 3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9E863B38-A053-4873-A878-820B2F3F475D}"/>
              </a:ext>
            </a:extLst>
          </p:cNvPr>
          <p:cNvSpPr/>
          <p:nvPr/>
        </p:nvSpPr>
        <p:spPr>
          <a:xfrm>
            <a:off x="11217563" y="5694697"/>
            <a:ext cx="803564" cy="825847"/>
          </a:xfrm>
          <a:prstGeom prst="actionButtonHom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5379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9D27655B-B7D5-4134-8B10-C36170AD2E58}"/>
              </a:ext>
            </a:extLst>
          </p:cNvPr>
          <p:cNvSpPr/>
          <p:nvPr/>
        </p:nvSpPr>
        <p:spPr>
          <a:xfrm>
            <a:off x="600364" y="340533"/>
            <a:ext cx="11296073" cy="61401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ru-RU" b="1" u="sng" dirty="0">
                <a:latin typeface="Times New Roman" panose="02020603050405020304" pitchFamily="18" charset="0"/>
                <a:ea typeface="Times New Roman" panose="02020603050405020304" pitchFamily="18" charset="0"/>
              </a:rPr>
              <a:t>Экзаменационный билет № 25</a:t>
            </a:r>
            <a:endParaRPr lang="ru-RU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ru-RU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по дисциплине               </a:t>
            </a:r>
            <a:r>
              <a:rPr lang="ru-RU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Системный анализ процессов химической технологии</a:t>
            </a:r>
          </a:p>
          <a:p>
            <a:pPr marL="1828800" indent="-1828800" algn="ctr">
              <a:spcAft>
                <a:spcPts val="0"/>
              </a:spcAft>
            </a:pPr>
            <a:r>
              <a:rPr lang="ru-RU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ru-RU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828800" indent="-1828800"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			ИШПР</a:t>
            </a:r>
            <a:endParaRPr lang="ru-RU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828800" indent="-1828800">
              <a:spcAft>
                <a:spcPts val="0"/>
              </a:spcAft>
            </a:pPr>
            <a:r>
              <a:rPr lang="ru-RU" b="1" dirty="0">
                <a:latin typeface="Times New Roman" panose="02020603050405020304" pitchFamily="18" charset="0"/>
              </a:rPr>
              <a:t> </a:t>
            </a:r>
          </a:p>
          <a:p>
            <a:pPr marL="1828800" indent="-1828800">
              <a:spcAft>
                <a:spcPts val="0"/>
              </a:spcAft>
            </a:pPr>
            <a:r>
              <a:rPr lang="ru-RU" b="1" dirty="0">
                <a:latin typeface="Times New Roman" panose="02020603050405020304" pitchFamily="18" charset="0"/>
              </a:rPr>
              <a:t>Курс			4</a:t>
            </a:r>
          </a:p>
          <a:p>
            <a:pPr marL="1828800" indent="-1828800"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ru-RU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70510" indent="-270510"/>
            <a:r>
              <a:rPr lang="x-none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70510" indent="-270510">
              <a:lnSpc>
                <a:spcPct val="150000"/>
              </a:lnSpc>
            </a:pPr>
            <a:r>
              <a:rPr lang="x-none" dirty="0">
                <a:latin typeface="Times New Roman" panose="02020603050405020304" pitchFamily="18" charset="0"/>
                <a:ea typeface="Times New Roman" panose="02020603050405020304" pitchFamily="18" charset="0"/>
              </a:rPr>
              <a:t>1.</a:t>
            </a:r>
            <a:r>
              <a:rPr lang="x-none" sz="1100" b="1" dirty="0">
                <a:solidFill>
                  <a:srgbClr val="FFFFFF"/>
                </a:solidFill>
                <a:latin typeface="Tahoma" panose="020B0604030504040204" pitchFamily="34" charset="0"/>
              </a:rPr>
              <a:t> </a:t>
            </a:r>
            <a:r>
              <a:rPr lang="x-none" dirty="0">
                <a:latin typeface="Times New Roman" panose="02020603050405020304" pitchFamily="18" charset="0"/>
                <a:ea typeface="Times New Roman" panose="02020603050405020304" pitchFamily="18" charset="0"/>
              </a:rPr>
              <a:t>Классификация критериев оптимизации.</a:t>
            </a: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ru-RU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Концепция глубины и полноты переработки сырья.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ru-RU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ru-RU" sz="1100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0510" indent="-270510"/>
            <a:r>
              <a:rPr lang="x-none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Составил	                                                              проф. Иванчина Э.Д.</a:t>
            </a: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ru-RU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Утверждаю: </a:t>
            </a:r>
            <a:b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Заведующий кафедрой - руководитель </a:t>
            </a:r>
            <a:b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Отделения химической инженерии _________________ Короткова Е.И.</a:t>
            </a:r>
            <a:endParaRPr lang="ru-RU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 «_____» __________________________2020 г.</a:t>
            </a:r>
            <a:endParaRPr lang="ru-RU" dirty="0"/>
          </a:p>
        </p:txBody>
      </p:sp>
      <p:sp>
        <p:nvSpPr>
          <p:cNvPr id="4" name="Управляющая кнопка: &quot;На главную&quot; 3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94327B0E-31B3-47E2-A30A-EF2F6F77C761}"/>
              </a:ext>
            </a:extLst>
          </p:cNvPr>
          <p:cNvSpPr/>
          <p:nvPr/>
        </p:nvSpPr>
        <p:spPr>
          <a:xfrm>
            <a:off x="11217563" y="5694697"/>
            <a:ext cx="803564" cy="825847"/>
          </a:xfrm>
          <a:prstGeom prst="actionButtonHom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01389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45686916-B430-418E-8F60-35BBB0C67148}"/>
              </a:ext>
            </a:extLst>
          </p:cNvPr>
          <p:cNvSpPr/>
          <p:nvPr/>
        </p:nvSpPr>
        <p:spPr>
          <a:xfrm>
            <a:off x="383309" y="405095"/>
            <a:ext cx="11425382" cy="60478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ru-RU" b="1" u="sng" dirty="0">
                <a:latin typeface="Times New Roman" panose="02020603050405020304" pitchFamily="18" charset="0"/>
                <a:ea typeface="Times New Roman" panose="02020603050405020304" pitchFamily="18" charset="0"/>
              </a:rPr>
              <a:t>Экзаменационный билет № 26</a:t>
            </a:r>
            <a:endParaRPr lang="ru-RU" sz="11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ru-RU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по дисциплине               </a:t>
            </a:r>
            <a:r>
              <a:rPr lang="ru-RU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Системный анализ процессов химической технологии</a:t>
            </a:r>
          </a:p>
          <a:p>
            <a:pPr marL="1828800" indent="-1828800" algn="ctr">
              <a:spcAft>
                <a:spcPts val="0"/>
              </a:spcAft>
            </a:pPr>
            <a:r>
              <a:rPr lang="ru-RU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ru-RU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828800" indent="-1828800"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			ИШПР ОХИ</a:t>
            </a:r>
            <a:endParaRPr lang="ru-RU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828800" indent="-1828800">
              <a:spcAft>
                <a:spcPts val="0"/>
              </a:spcAft>
            </a:pPr>
            <a:r>
              <a:rPr lang="ru-RU" b="1" dirty="0">
                <a:latin typeface="Times New Roman" panose="02020603050405020304" pitchFamily="18" charset="0"/>
              </a:rPr>
              <a:t> </a:t>
            </a:r>
          </a:p>
          <a:p>
            <a:pPr marL="1828800" indent="-1828800">
              <a:spcAft>
                <a:spcPts val="0"/>
              </a:spcAft>
            </a:pPr>
            <a:r>
              <a:rPr lang="ru-RU" b="1" dirty="0">
                <a:latin typeface="Times New Roman" panose="02020603050405020304" pitchFamily="18" charset="0"/>
              </a:rPr>
              <a:t>Курс			4</a:t>
            </a:r>
          </a:p>
          <a:p>
            <a:pPr marL="1828800" indent="-1828800"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ru-RU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70510" indent="-270510"/>
            <a:r>
              <a:rPr lang="x-none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70510" indent="-270510">
              <a:lnSpc>
                <a:spcPct val="150000"/>
              </a:lnSpc>
            </a:pPr>
            <a:r>
              <a:rPr lang="x-none" dirty="0">
                <a:latin typeface="Times New Roman" panose="02020603050405020304" pitchFamily="18" charset="0"/>
                <a:ea typeface="Times New Roman" panose="02020603050405020304" pitchFamily="18" charset="0"/>
              </a:rPr>
              <a:t>1.Предмет исследований отрасли знаний – химическая кибернетика.</a:t>
            </a: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ru-RU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Методы многокритериального анализа химических производств.</a:t>
            </a:r>
            <a:endParaRPr lang="ru-RU" sz="1100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ru-RU" sz="1100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0510" indent="-270510"/>
            <a:r>
              <a:rPr lang="x-none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Составил	                                                              проф. Иванчина Э.Д.</a:t>
            </a: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ru-RU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Утверждаю: </a:t>
            </a:r>
            <a:b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Заведующий кафедрой - руководитель </a:t>
            </a:r>
            <a:b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Отделения химической инженерии _________________ Короткова Е.И.</a:t>
            </a:r>
            <a:endParaRPr lang="ru-RU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 «_____» __________________________2020 г.</a:t>
            </a:r>
            <a:endParaRPr lang="ru-RU" dirty="0"/>
          </a:p>
        </p:txBody>
      </p:sp>
      <p:sp>
        <p:nvSpPr>
          <p:cNvPr id="4" name="Управляющая кнопка: &quot;На главную&quot; 3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9C65633A-E453-4E66-A1E3-B29D698E4FBA}"/>
              </a:ext>
            </a:extLst>
          </p:cNvPr>
          <p:cNvSpPr/>
          <p:nvPr/>
        </p:nvSpPr>
        <p:spPr>
          <a:xfrm>
            <a:off x="11217563" y="5694697"/>
            <a:ext cx="803564" cy="825847"/>
          </a:xfrm>
          <a:prstGeom prst="actionButtonHom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41672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CA5DA480-06E8-4B16-90CF-059BF3CB2AB2}"/>
              </a:ext>
            </a:extLst>
          </p:cNvPr>
          <p:cNvSpPr/>
          <p:nvPr/>
        </p:nvSpPr>
        <p:spPr>
          <a:xfrm>
            <a:off x="471055" y="358929"/>
            <a:ext cx="11434618" cy="61401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ru-RU" b="1" u="sng" dirty="0">
                <a:latin typeface="Times New Roman" panose="02020603050405020304" pitchFamily="18" charset="0"/>
                <a:ea typeface="Times New Roman" panose="02020603050405020304" pitchFamily="18" charset="0"/>
              </a:rPr>
              <a:t>Экзаменационный билет № 27</a:t>
            </a:r>
            <a:endParaRPr lang="ru-RU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ru-RU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по дисциплине               </a:t>
            </a:r>
            <a:r>
              <a:rPr lang="ru-RU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Системный анализ процессов химической технологии</a:t>
            </a:r>
          </a:p>
          <a:p>
            <a:pPr marL="1828800" indent="-1828800" algn="ctr">
              <a:spcAft>
                <a:spcPts val="0"/>
              </a:spcAft>
            </a:pPr>
            <a:r>
              <a:rPr lang="ru-RU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ru-RU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			ИШПР    ОХИ</a:t>
            </a:r>
            <a:endParaRPr lang="ru-RU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828800" indent="-1828800">
              <a:spcAft>
                <a:spcPts val="0"/>
              </a:spcAft>
            </a:pPr>
            <a:r>
              <a:rPr lang="ru-RU" b="1" dirty="0">
                <a:latin typeface="Times New Roman" panose="02020603050405020304" pitchFamily="18" charset="0"/>
              </a:rPr>
              <a:t> </a:t>
            </a:r>
          </a:p>
          <a:p>
            <a:pPr marL="1828800" indent="-1828800">
              <a:spcAft>
                <a:spcPts val="0"/>
              </a:spcAft>
            </a:pPr>
            <a:r>
              <a:rPr lang="ru-RU" b="1" dirty="0">
                <a:latin typeface="Times New Roman" panose="02020603050405020304" pitchFamily="18" charset="0"/>
              </a:rPr>
              <a:t>Курс			4</a:t>
            </a:r>
          </a:p>
          <a:p>
            <a:pPr marL="1828800" indent="-1828800"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ru-RU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70510" indent="-270510"/>
            <a:r>
              <a:rPr lang="x-none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70510" indent="-270510">
              <a:lnSpc>
                <a:spcPct val="150000"/>
              </a:lnSpc>
            </a:pPr>
            <a:r>
              <a:rPr lang="x-none" dirty="0">
                <a:latin typeface="Times New Roman" panose="02020603050405020304" pitchFamily="18" charset="0"/>
                <a:ea typeface="Times New Roman" panose="02020603050405020304" pitchFamily="18" charset="0"/>
              </a:rPr>
              <a:t>1. Компромиссное решение. Область компромиссов.</a:t>
            </a: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ru-RU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Взаимосвязь явлений в процессах и аппаратах химических производств.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ru-RU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ru-RU" sz="1100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0510" indent="-270510"/>
            <a:r>
              <a:rPr lang="x-none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Составил	                                                              проф. Иванчина Э.Д.</a:t>
            </a: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ru-RU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Утверждаю: </a:t>
            </a:r>
            <a:b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Заведующий кафедрой - руководитель </a:t>
            </a:r>
            <a:b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Отделения химической инженерии _________________ Короткова Е.И.</a:t>
            </a:r>
            <a:endParaRPr lang="ru-RU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 «_____» __________________________2020 г.</a:t>
            </a:r>
            <a:endParaRPr lang="ru-RU" dirty="0"/>
          </a:p>
        </p:txBody>
      </p:sp>
      <p:sp>
        <p:nvSpPr>
          <p:cNvPr id="4" name="Управляющая кнопка: &quot;На главную&quot; 3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F32968AF-BCAC-4D66-8504-64695FA7B4CD}"/>
              </a:ext>
            </a:extLst>
          </p:cNvPr>
          <p:cNvSpPr/>
          <p:nvPr/>
        </p:nvSpPr>
        <p:spPr>
          <a:xfrm>
            <a:off x="11217563" y="5694697"/>
            <a:ext cx="803564" cy="825847"/>
          </a:xfrm>
          <a:prstGeom prst="actionButtonHom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7074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46AB0581-38E8-427F-A694-22C16EE7F152}"/>
              </a:ext>
            </a:extLst>
          </p:cNvPr>
          <p:cNvSpPr/>
          <p:nvPr/>
        </p:nvSpPr>
        <p:spPr>
          <a:xfrm>
            <a:off x="332509" y="197346"/>
            <a:ext cx="11526982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ru-RU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ru-RU" b="1" u="sng" dirty="0">
                <a:latin typeface="Times New Roman" panose="02020603050405020304" pitchFamily="18" charset="0"/>
                <a:ea typeface="Times New Roman" panose="02020603050405020304" pitchFamily="18" charset="0"/>
              </a:rPr>
              <a:t>Экзаменационный билет № 2</a:t>
            </a:r>
            <a:endParaRPr lang="ru-RU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ru-RU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по дисциплине	           </a:t>
            </a:r>
            <a:r>
              <a:rPr lang="ru-RU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Системный анализ процессов химической технологии</a:t>
            </a:r>
          </a:p>
          <a:p>
            <a:pPr marL="1828800" indent="-1828800">
              <a:spcAft>
                <a:spcPts val="0"/>
              </a:spcAft>
            </a:pPr>
            <a:r>
              <a:rPr lang="ru-RU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ru-RU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828800" indent="-1828800"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			ИШПР ОХИ</a:t>
            </a:r>
            <a:endParaRPr lang="ru-RU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828800" indent="-1828800">
              <a:spcAft>
                <a:spcPts val="0"/>
              </a:spcAft>
            </a:pPr>
            <a:r>
              <a:rPr lang="ru-RU" b="1" dirty="0">
                <a:latin typeface="Times New Roman" panose="02020603050405020304" pitchFamily="18" charset="0"/>
              </a:rPr>
              <a:t>Курс			4</a:t>
            </a:r>
          </a:p>
          <a:p>
            <a:pPr marL="1828800" indent="-1828800">
              <a:spcAft>
                <a:spcPts val="0"/>
              </a:spcAft>
            </a:pPr>
            <a:r>
              <a:rPr lang="ru-RU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ru-RU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70510" indent="-270510"/>
            <a:r>
              <a:rPr lang="x-none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x-none" dirty="0">
                <a:latin typeface="Times New Roman" panose="02020603050405020304" pitchFamily="18" charset="0"/>
                <a:ea typeface="Times New Roman" panose="02020603050405020304" pitchFamily="18" charset="0"/>
              </a:rPr>
              <a:t>Концепции   ХТС.</a:t>
            </a: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x-none" dirty="0">
                <a:latin typeface="Times New Roman" panose="02020603050405020304" pitchFamily="18" charset="0"/>
                <a:ea typeface="Times New Roman" panose="02020603050405020304" pitchFamily="18" charset="0"/>
              </a:rPr>
              <a:t>Критерий эффективности и оптимизируемые параметры.</a:t>
            </a: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  <a:tabLst>
                <a:tab pos="228600" algn="l"/>
              </a:tabLst>
            </a:pP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  <a:tabLst>
                <a:tab pos="228600" algn="l"/>
              </a:tabLst>
            </a:pP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70510" indent="-270510"/>
            <a:r>
              <a:rPr lang="x-none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Составил							проф. Иванчина Э.Д.</a:t>
            </a: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ru-RU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Утверждаю:  </a:t>
            </a:r>
            <a:b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Заведующий кафедрой - руководитель </a:t>
            </a:r>
            <a:b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Отделения химической инженерии _________________ Короткова Е.И.</a:t>
            </a:r>
            <a:endParaRPr lang="ru-RU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 «_____» __________________________2020 г.</a:t>
            </a:r>
            <a:endParaRPr lang="ru-RU" dirty="0"/>
          </a:p>
        </p:txBody>
      </p:sp>
      <p:sp>
        <p:nvSpPr>
          <p:cNvPr id="5" name="Управляющая кнопка: &quot;На главную&quot; 4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E388816E-D9D9-4F07-8FF0-4F4491B80AE3}"/>
              </a:ext>
            </a:extLst>
          </p:cNvPr>
          <p:cNvSpPr/>
          <p:nvPr/>
        </p:nvSpPr>
        <p:spPr>
          <a:xfrm>
            <a:off x="11217563" y="5694697"/>
            <a:ext cx="803564" cy="825847"/>
          </a:xfrm>
          <a:prstGeom prst="actionButtonHom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3788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DDB1CAE0-CC33-46B4-8C6B-423AEC2F6F6E}"/>
              </a:ext>
            </a:extLst>
          </p:cNvPr>
          <p:cNvSpPr/>
          <p:nvPr/>
        </p:nvSpPr>
        <p:spPr>
          <a:xfrm>
            <a:off x="392545" y="120074"/>
            <a:ext cx="11406909" cy="60478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endParaRPr lang="en-US" b="1" u="sng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ru-RU" b="1" u="sng" dirty="0">
                <a:latin typeface="Times New Roman" panose="02020603050405020304" pitchFamily="18" charset="0"/>
                <a:ea typeface="Times New Roman" panose="02020603050405020304" pitchFamily="18" charset="0"/>
              </a:rPr>
              <a:t>Экзаменационный билет № 3</a:t>
            </a:r>
            <a:endParaRPr lang="ru-RU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ru-RU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по дисциплине	           </a:t>
            </a:r>
            <a:r>
              <a:rPr lang="ru-RU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Системный анализ процессов химической технологии</a:t>
            </a:r>
          </a:p>
          <a:p>
            <a:pPr marL="1828800" indent="-1828800">
              <a:spcAft>
                <a:spcPts val="0"/>
              </a:spcAft>
            </a:pPr>
            <a:r>
              <a:rPr lang="ru-RU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ru-RU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828800" indent="-1828800"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			ИШПР ОХИ</a:t>
            </a:r>
            <a:endParaRPr lang="ru-RU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828800" indent="-1828800">
              <a:spcAft>
                <a:spcPts val="0"/>
              </a:spcAft>
            </a:pPr>
            <a:r>
              <a:rPr lang="ru-RU" b="1" dirty="0">
                <a:latin typeface="Times New Roman" panose="02020603050405020304" pitchFamily="18" charset="0"/>
              </a:rPr>
              <a:t>Курс			4</a:t>
            </a:r>
          </a:p>
          <a:p>
            <a:pPr marL="1828800" indent="-1828800">
              <a:spcAft>
                <a:spcPts val="0"/>
              </a:spcAft>
            </a:pPr>
            <a:r>
              <a:rPr lang="ru-RU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ru-RU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70510" indent="-270510"/>
            <a:r>
              <a:rPr lang="x-none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70510" indent="-270510" algn="just">
              <a:lnSpc>
                <a:spcPct val="150000"/>
              </a:lnSpc>
              <a:spcAft>
                <a:spcPts val="0"/>
              </a:spcAft>
            </a:pPr>
            <a:r>
              <a:rPr lang="x-none" dirty="0">
                <a:latin typeface="Times New Roman" panose="02020603050405020304" pitchFamily="18" charset="0"/>
                <a:ea typeface="Times New Roman" panose="02020603050405020304" pitchFamily="18" charset="0"/>
              </a:rPr>
              <a:t>1. Иерархическая структура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 ХТС</a:t>
            </a:r>
            <a:r>
              <a:rPr lang="x-none" dirty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70510" indent="-270510" algn="just">
              <a:lnSpc>
                <a:spcPct val="150000"/>
              </a:lnSpc>
              <a:spcAft>
                <a:spcPts val="0"/>
              </a:spcAft>
            </a:pPr>
            <a:r>
              <a:rPr lang="x-none" dirty="0">
                <a:latin typeface="Times New Roman" panose="02020603050405020304" pitchFamily="18" charset="0"/>
                <a:ea typeface="Times New Roman" panose="02020603050405020304" pitchFamily="18" charset="0"/>
              </a:rPr>
              <a:t>2.Оптимизация ХТС по технологическим,  экономическим и экологическим критериям.</a:t>
            </a: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70510" indent="-270510" algn="just">
              <a:lnSpc>
                <a:spcPct val="150000"/>
              </a:lnSpc>
              <a:spcAft>
                <a:spcPts val="0"/>
              </a:spcAft>
            </a:pPr>
            <a:r>
              <a:rPr lang="x-none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70510" indent="-270510"/>
            <a:r>
              <a:rPr lang="x-none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Составил						          проф. Иванчина Э.Д.</a:t>
            </a: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ru-RU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Утверждаю:  </a:t>
            </a:r>
            <a:b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Заведующий кафедрой - руководитель </a:t>
            </a:r>
            <a:b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Отделения химической инженерии _________________ Короткова Е.И.</a:t>
            </a:r>
            <a:endParaRPr lang="ru-RU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«_____» __________________________2020 г.</a:t>
            </a:r>
            <a:endParaRPr lang="ru-RU" dirty="0"/>
          </a:p>
        </p:txBody>
      </p:sp>
      <p:sp>
        <p:nvSpPr>
          <p:cNvPr id="4" name="Управляющая кнопка: &quot;На главную&quot; 3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2EA14593-45D8-434E-AB61-C52F0826F2AB}"/>
              </a:ext>
            </a:extLst>
          </p:cNvPr>
          <p:cNvSpPr/>
          <p:nvPr/>
        </p:nvSpPr>
        <p:spPr>
          <a:xfrm>
            <a:off x="11217563" y="5694697"/>
            <a:ext cx="803564" cy="825847"/>
          </a:xfrm>
          <a:prstGeom prst="actionButtonHom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06870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52B5F95F-C666-4974-90A3-14B355E0C36F}"/>
              </a:ext>
            </a:extLst>
          </p:cNvPr>
          <p:cNvSpPr/>
          <p:nvPr/>
        </p:nvSpPr>
        <p:spPr>
          <a:xfrm>
            <a:off x="184728" y="221674"/>
            <a:ext cx="11924145" cy="6412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ru-RU" b="1" u="sng" dirty="0">
                <a:latin typeface="Times New Roman" panose="02020603050405020304" pitchFamily="18" charset="0"/>
                <a:ea typeface="Times New Roman" panose="02020603050405020304" pitchFamily="18" charset="0"/>
              </a:rPr>
              <a:t>Экзаменационный билет № 4</a:t>
            </a:r>
            <a:endParaRPr lang="ru-RU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ru-RU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endParaRPr lang="ru-RU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по дисциплине	</a:t>
            </a:r>
            <a:r>
              <a:rPr lang="ru-RU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       Системный анализ процессов химической технологии</a:t>
            </a:r>
          </a:p>
          <a:p>
            <a:pPr marL="1828800" indent="-1828800"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			ИШПР ОХИ</a:t>
            </a:r>
            <a:endParaRPr lang="ru-RU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828800" indent="-1828800">
              <a:spcAft>
                <a:spcPts val="0"/>
              </a:spcAft>
            </a:pPr>
            <a:r>
              <a:rPr lang="ru-RU" b="1" dirty="0">
                <a:latin typeface="Times New Roman" panose="02020603050405020304" pitchFamily="18" charset="0"/>
              </a:rPr>
              <a:t>Курс			4</a:t>
            </a:r>
          </a:p>
          <a:p>
            <a:pPr marL="1828800" indent="-1828800">
              <a:spcAft>
                <a:spcPts val="0"/>
              </a:spcAft>
            </a:pPr>
            <a:r>
              <a:rPr lang="ru-RU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ru-RU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828800" indent="-1828800">
              <a:spcAft>
                <a:spcPts val="0"/>
              </a:spcAft>
            </a:pPr>
            <a:r>
              <a:rPr lang="ru-RU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ru-RU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1200"/>
              </a:spcBef>
              <a:spcAft>
                <a:spcPts val="300"/>
              </a:spcAft>
            </a:pPr>
            <a:r>
              <a:rPr lang="x-none" sz="2000" b="0" kern="1600" dirty="0">
                <a:effectLst/>
                <a:latin typeface="Cambria" panose="02040503050406030204" pitchFamily="18" charset="0"/>
              </a:rPr>
              <a:t>1.</a:t>
            </a:r>
            <a:r>
              <a:rPr lang="x-none" sz="1600" b="0" kern="1600" dirty="0">
                <a:effectLst/>
                <a:latin typeface="Cambria" panose="02040503050406030204" pitchFamily="18" charset="0"/>
              </a:rPr>
              <a:t> </a:t>
            </a:r>
            <a:r>
              <a:rPr lang="x-none" kern="1600" dirty="0">
                <a:latin typeface="Cambria" panose="02040503050406030204" pitchFamily="18" charset="0"/>
              </a:rPr>
              <a:t> </a:t>
            </a:r>
            <a:r>
              <a:rPr lang="x-none" kern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Модели химического производства.</a:t>
            </a:r>
            <a:endParaRPr lang="ru-RU" sz="2000" b="1" kern="16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0510" indent="-270510" algn="just">
              <a:lnSpc>
                <a:spcPct val="150000"/>
              </a:lnSpc>
              <a:spcAft>
                <a:spcPts val="0"/>
              </a:spcAft>
            </a:pPr>
            <a:r>
              <a:rPr lang="x-none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2. Системный анализ процесса компаундирования товарных бензинов</a:t>
            </a:r>
            <a:endParaRPr lang="ru-RU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ru-RU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70510" indent="-270510"/>
            <a:r>
              <a:rPr lang="x-none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70510" indent="-270510"/>
            <a:r>
              <a:rPr lang="x-none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Составил						          проф. Иванчина Э.Д.</a:t>
            </a: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ru-RU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Утверждаю: </a:t>
            </a:r>
            <a:b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Заведующий кафедрой - руководитель </a:t>
            </a:r>
            <a:b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Отделения химической инженерии _________________ Короткова Е.И.</a:t>
            </a:r>
            <a:endParaRPr lang="ru-RU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«_____» __________________________2020 г.</a:t>
            </a:r>
            <a:endParaRPr lang="ru-RU" dirty="0"/>
          </a:p>
        </p:txBody>
      </p:sp>
      <p:sp>
        <p:nvSpPr>
          <p:cNvPr id="5" name="Управляющая кнопка: &quot;На главную&quot; 4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419AE973-1D02-4A4F-8216-29B00F3CDBCB}"/>
              </a:ext>
            </a:extLst>
          </p:cNvPr>
          <p:cNvSpPr/>
          <p:nvPr/>
        </p:nvSpPr>
        <p:spPr>
          <a:xfrm>
            <a:off x="11217563" y="5694697"/>
            <a:ext cx="803564" cy="825847"/>
          </a:xfrm>
          <a:prstGeom prst="actionButtonHom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6538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BBB104F6-76C7-4CE1-9512-EDC87C956267}"/>
              </a:ext>
            </a:extLst>
          </p:cNvPr>
          <p:cNvSpPr/>
          <p:nvPr/>
        </p:nvSpPr>
        <p:spPr>
          <a:xfrm>
            <a:off x="808181" y="409828"/>
            <a:ext cx="10575637" cy="57708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ru-RU" b="1" u="sng" dirty="0">
                <a:latin typeface="Times New Roman" panose="02020603050405020304" pitchFamily="18" charset="0"/>
                <a:ea typeface="Times New Roman" panose="02020603050405020304" pitchFamily="18" charset="0"/>
              </a:rPr>
              <a:t>Экзаменационный билет № 5</a:t>
            </a:r>
            <a:endParaRPr lang="ru-RU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ru-RU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по дисциплине	</a:t>
            </a:r>
            <a:r>
              <a:rPr lang="ru-RU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        Системный анализ процессов химической технологии</a:t>
            </a:r>
          </a:p>
          <a:p>
            <a:pPr marL="1828800" indent="-1828800"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ru-RU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828800" indent="-1828800"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Институт			ИПР</a:t>
            </a:r>
            <a:endParaRPr lang="ru-RU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828800" indent="-1828800">
              <a:spcAft>
                <a:spcPts val="0"/>
              </a:spcAft>
            </a:pPr>
            <a:r>
              <a:rPr lang="ru-RU" b="1" dirty="0">
                <a:latin typeface="Times New Roman" panose="02020603050405020304" pitchFamily="18" charset="0"/>
              </a:rPr>
              <a:t> </a:t>
            </a:r>
          </a:p>
          <a:p>
            <a:pPr marL="1828800" indent="-1828800">
              <a:spcAft>
                <a:spcPts val="0"/>
              </a:spcAft>
            </a:pPr>
            <a:r>
              <a:rPr lang="ru-RU" b="1" dirty="0">
                <a:latin typeface="Times New Roman" panose="02020603050405020304" pitchFamily="18" charset="0"/>
              </a:rPr>
              <a:t>Курс			4</a:t>
            </a:r>
          </a:p>
          <a:p>
            <a:pPr marL="1828800" indent="-1828800">
              <a:spcAft>
                <a:spcPts val="0"/>
              </a:spcAft>
            </a:pPr>
            <a:r>
              <a:rPr lang="ru-RU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ru-RU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70510" indent="-270510"/>
            <a:r>
              <a:rPr lang="x-none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x-none" dirty="0">
                <a:latin typeface="Times New Roman" panose="02020603050405020304" pitchFamily="18" charset="0"/>
                <a:ea typeface="Times New Roman" panose="02020603050405020304" pitchFamily="18" charset="0"/>
              </a:rPr>
              <a:t>Основные элементы ХТС.</a:t>
            </a: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Способы представления информации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ru-RU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70510" indent="-270510"/>
            <a:r>
              <a:rPr lang="x-none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70510" indent="-270510"/>
            <a:r>
              <a:rPr lang="x-none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Составил							проф. Иванчина Э.Д.</a:t>
            </a: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ru-RU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Утверждаю: </a:t>
            </a:r>
            <a:b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Заведующий кафедрой - руководитель </a:t>
            </a:r>
            <a:b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Отделения химической инженерии _________________ Короткова Е.И.</a:t>
            </a:r>
            <a:endParaRPr lang="ru-RU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«_____» __________________________2020 г.</a:t>
            </a:r>
            <a:endParaRPr lang="ru-RU" dirty="0"/>
          </a:p>
        </p:txBody>
      </p:sp>
      <p:sp>
        <p:nvSpPr>
          <p:cNvPr id="5" name="Управляющая кнопка: &quot;На главную&quot; 4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4568F611-9075-47D3-9BD1-BA93576FB2FB}"/>
              </a:ext>
            </a:extLst>
          </p:cNvPr>
          <p:cNvSpPr/>
          <p:nvPr/>
        </p:nvSpPr>
        <p:spPr>
          <a:xfrm>
            <a:off x="11217563" y="5694697"/>
            <a:ext cx="803564" cy="825847"/>
          </a:xfrm>
          <a:prstGeom prst="actionButtonHom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5175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180094D7-1B1C-45D1-A505-F67091653C85}"/>
              </a:ext>
            </a:extLst>
          </p:cNvPr>
          <p:cNvSpPr/>
          <p:nvPr/>
        </p:nvSpPr>
        <p:spPr>
          <a:xfrm>
            <a:off x="720436" y="374694"/>
            <a:ext cx="11176000" cy="62750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ru-RU" b="1" u="sng" dirty="0">
                <a:latin typeface="Times New Roman" panose="02020603050405020304" pitchFamily="18" charset="0"/>
                <a:ea typeface="Times New Roman" panose="02020603050405020304" pitchFamily="18" charset="0"/>
              </a:rPr>
              <a:t>Экзаменационный билет № 6</a:t>
            </a:r>
            <a:endParaRPr lang="ru-RU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ru-RU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по дисциплине</a:t>
            </a:r>
            <a:r>
              <a:rPr lang="ru-RU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	          Системный анализ процессов химической технологии</a:t>
            </a:r>
          </a:p>
          <a:p>
            <a:pPr marL="1828800" indent="-1828800">
              <a:spcAft>
                <a:spcPts val="0"/>
              </a:spcAft>
            </a:pPr>
            <a:r>
              <a:rPr lang="ru-RU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ru-RU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828800" indent="-1828800"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			ИШПР  ОХИ</a:t>
            </a:r>
            <a:endParaRPr lang="ru-RU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828800" indent="-1828800">
              <a:spcAft>
                <a:spcPts val="0"/>
              </a:spcAft>
            </a:pPr>
            <a:r>
              <a:rPr lang="ru-RU" b="1" dirty="0">
                <a:latin typeface="Times New Roman" panose="02020603050405020304" pitchFamily="18" charset="0"/>
              </a:rPr>
              <a:t> </a:t>
            </a:r>
          </a:p>
          <a:p>
            <a:pPr marL="1828800" indent="-1828800">
              <a:spcAft>
                <a:spcPts val="0"/>
              </a:spcAft>
            </a:pPr>
            <a:r>
              <a:rPr lang="ru-RU" b="1" dirty="0">
                <a:latin typeface="Times New Roman" panose="02020603050405020304" pitchFamily="18" charset="0"/>
              </a:rPr>
              <a:t>Курс			4</a:t>
            </a:r>
          </a:p>
          <a:p>
            <a:pPr marL="270510" indent="-270510"/>
            <a:r>
              <a:rPr lang="x-none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x-none" dirty="0">
                <a:latin typeface="Times New Roman" panose="02020603050405020304" pitchFamily="18" charset="0"/>
                <a:ea typeface="Times New Roman" panose="02020603050405020304" pitchFamily="18" charset="0"/>
              </a:rPr>
              <a:t>Концепция – глубина переработки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сырья</a:t>
            </a:r>
            <a:r>
              <a:rPr lang="x-none" dirty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x-none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Постановка  задачи оптимизации.</a:t>
            </a: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  <a:tabLst>
                <a:tab pos="228600" algn="l"/>
              </a:tabLst>
            </a:pP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  <a:tabLst>
                <a:tab pos="228600" algn="l"/>
              </a:tabLst>
            </a:pP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70510" indent="-270510"/>
            <a:r>
              <a:rPr lang="x-none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Составил							проф. Иванчина Э.Д.</a:t>
            </a: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ru-RU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Утверждаю: </a:t>
            </a:r>
            <a:b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Заведующий кафедрой - руководитель </a:t>
            </a:r>
            <a:b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Отделения химической инженерии _________________ Короткова Е.И.</a:t>
            </a:r>
            <a:endParaRPr lang="ru-RU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 «_____» __________________________2020 г.</a:t>
            </a:r>
            <a:endParaRPr lang="ru-RU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" name="Управляющая кнопка: &quot;На главную&quot; 3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16626BD1-ED3A-48E5-BA18-6A7B18C15BDF}"/>
              </a:ext>
            </a:extLst>
          </p:cNvPr>
          <p:cNvSpPr/>
          <p:nvPr/>
        </p:nvSpPr>
        <p:spPr>
          <a:xfrm>
            <a:off x="11217563" y="5694697"/>
            <a:ext cx="803564" cy="825847"/>
          </a:xfrm>
          <a:prstGeom prst="actionButtonHom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0002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85DCE66B-0AF9-4A51-9A38-20ECFD216E06}"/>
              </a:ext>
            </a:extLst>
          </p:cNvPr>
          <p:cNvSpPr/>
          <p:nvPr/>
        </p:nvSpPr>
        <p:spPr>
          <a:xfrm>
            <a:off x="581890" y="222224"/>
            <a:ext cx="11453091" cy="6413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ru-RU" b="1" u="sng" dirty="0">
                <a:latin typeface="Times New Roman" panose="02020603050405020304" pitchFamily="18" charset="0"/>
                <a:ea typeface="Times New Roman" panose="02020603050405020304" pitchFamily="18" charset="0"/>
              </a:rPr>
              <a:t>Экзаменационный билет № 7</a:t>
            </a:r>
            <a:endParaRPr lang="ru-RU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ru-RU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по дисциплине	           </a:t>
            </a:r>
            <a:r>
              <a:rPr lang="ru-RU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Системный анализ процессов химической технологии</a:t>
            </a:r>
          </a:p>
          <a:p>
            <a:pPr marL="1828800" indent="-1828800">
              <a:spcAft>
                <a:spcPts val="0"/>
              </a:spcAft>
            </a:pPr>
            <a:r>
              <a:rPr lang="ru-RU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ru-RU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828800" indent="-1828800">
              <a:spcAft>
                <a:spcPts val="0"/>
              </a:spcAft>
            </a:pPr>
            <a:r>
              <a:rPr lang="ru-RU" b="1" dirty="0">
                <a:latin typeface="Times New Roman" panose="02020603050405020304" pitchFamily="18" charset="0"/>
              </a:rPr>
              <a:t>			ИШПР  ОХИ</a:t>
            </a:r>
          </a:p>
          <a:p>
            <a:pPr marL="1828800" indent="-1828800">
              <a:spcAft>
                <a:spcPts val="0"/>
              </a:spcAft>
            </a:pPr>
            <a:r>
              <a:rPr lang="ru-RU" b="1" dirty="0">
                <a:latin typeface="Times New Roman" panose="02020603050405020304" pitchFamily="18" charset="0"/>
              </a:rPr>
              <a:t> </a:t>
            </a:r>
          </a:p>
          <a:p>
            <a:pPr marL="1828800" indent="-1828800">
              <a:spcAft>
                <a:spcPts val="0"/>
              </a:spcAft>
            </a:pPr>
            <a:r>
              <a:rPr lang="ru-RU" b="1" dirty="0">
                <a:latin typeface="Times New Roman" panose="02020603050405020304" pitchFamily="18" charset="0"/>
              </a:rPr>
              <a:t>Курс			4</a:t>
            </a:r>
          </a:p>
          <a:p>
            <a:pPr marL="1828800" indent="-1828800">
              <a:spcAft>
                <a:spcPts val="0"/>
              </a:spcAft>
            </a:pPr>
            <a:r>
              <a:rPr lang="ru-RU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ru-RU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70510" indent="-270510"/>
            <a:r>
              <a:rPr lang="x-none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x-none" dirty="0">
                <a:latin typeface="Times New Roman" panose="02020603050405020304" pitchFamily="18" charset="0"/>
                <a:ea typeface="Times New Roman" panose="02020603050405020304" pitchFamily="18" charset="0"/>
              </a:rPr>
              <a:t>Модели ХТС.</a:t>
            </a: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x-none" dirty="0">
                <a:latin typeface="Times New Roman" panose="02020603050405020304" pitchFamily="18" charset="0"/>
                <a:ea typeface="Times New Roman" panose="02020603050405020304" pitchFamily="18" charset="0"/>
              </a:rPr>
              <a:t>Базы знаний. Модели представления знаний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r>
              <a:rPr lang="x-none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70510" indent="-270510"/>
            <a:r>
              <a:rPr lang="x-none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70510" indent="-270510"/>
            <a:r>
              <a:rPr lang="x-none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Составил							проф. Иванчина Э.Д.</a:t>
            </a: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ru-RU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Утверждаю: </a:t>
            </a:r>
            <a:b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Заведующий кафедрой - руководитель </a:t>
            </a:r>
            <a:b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Отделения химической инженерии _________________ Короткова Е.И.</a:t>
            </a:r>
            <a:endParaRPr lang="ru-RU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ru-RU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 «_____» __________________________2020 г.</a:t>
            </a:r>
            <a:endParaRPr lang="ru-RU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" name="Управляющая кнопка: &quot;На главную&quot; 3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38F437B2-31F4-405E-A703-43450F7A7855}"/>
              </a:ext>
            </a:extLst>
          </p:cNvPr>
          <p:cNvSpPr/>
          <p:nvPr/>
        </p:nvSpPr>
        <p:spPr>
          <a:xfrm>
            <a:off x="11217563" y="5694697"/>
            <a:ext cx="803564" cy="825847"/>
          </a:xfrm>
          <a:prstGeom prst="actionButtonHom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08657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19E3E3DB-430D-4798-A06B-7BC1A975703C}"/>
              </a:ext>
            </a:extLst>
          </p:cNvPr>
          <p:cNvSpPr/>
          <p:nvPr/>
        </p:nvSpPr>
        <p:spPr>
          <a:xfrm>
            <a:off x="628073" y="335845"/>
            <a:ext cx="113792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ru-RU" b="1" u="sng" dirty="0">
                <a:latin typeface="Times New Roman" panose="02020603050405020304" pitchFamily="18" charset="0"/>
                <a:ea typeface="Times New Roman" panose="02020603050405020304" pitchFamily="18" charset="0"/>
              </a:rPr>
              <a:t>Экзаменационный билет № 8</a:t>
            </a:r>
            <a:endParaRPr lang="ru-RU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ru-RU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по дисциплине	           </a:t>
            </a:r>
            <a:r>
              <a:rPr lang="ru-RU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Системный анализ процессов химической технологии</a:t>
            </a:r>
          </a:p>
          <a:p>
            <a:pPr marL="1828800" indent="-1828800">
              <a:spcAft>
                <a:spcPts val="0"/>
              </a:spcAft>
            </a:pPr>
            <a:r>
              <a:rPr lang="ru-RU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ru-RU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828800" indent="-1828800"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			ИШПР  ОХИ</a:t>
            </a:r>
            <a:endParaRPr lang="ru-RU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828800" indent="-1828800">
              <a:spcAft>
                <a:spcPts val="0"/>
              </a:spcAft>
            </a:pPr>
            <a:r>
              <a:rPr lang="ru-RU" b="1" dirty="0">
                <a:latin typeface="Times New Roman" panose="02020603050405020304" pitchFamily="18" charset="0"/>
              </a:rPr>
              <a:t> </a:t>
            </a:r>
          </a:p>
          <a:p>
            <a:pPr marL="1828800" indent="-1828800">
              <a:spcAft>
                <a:spcPts val="0"/>
              </a:spcAft>
            </a:pPr>
            <a:r>
              <a:rPr lang="ru-RU" b="1" dirty="0">
                <a:latin typeface="Times New Roman" panose="02020603050405020304" pitchFamily="18" charset="0"/>
              </a:rPr>
              <a:t>Курс			</a:t>
            </a:r>
          </a:p>
          <a:p>
            <a:pPr marL="1828800" indent="-1828800">
              <a:spcAft>
                <a:spcPts val="0"/>
              </a:spcAft>
            </a:pPr>
            <a:r>
              <a:rPr lang="ru-RU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ru-RU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Материальные и тепловые балансы ХТС.</a:t>
            </a:r>
            <a:endParaRPr lang="ru-RU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x-none" dirty="0">
                <a:latin typeface="Times New Roman" panose="02020603050405020304" pitchFamily="18" charset="0"/>
                <a:ea typeface="Times New Roman" panose="02020603050405020304" pitchFamily="18" charset="0"/>
              </a:rPr>
              <a:t>Критерии  оптимизации. </a:t>
            </a: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70510" indent="-270510" algn="just">
              <a:lnSpc>
                <a:spcPct val="150000"/>
              </a:lnSpc>
              <a:spcAft>
                <a:spcPts val="0"/>
              </a:spcAft>
            </a:pPr>
            <a:r>
              <a:rPr lang="x-none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70510" indent="-270510"/>
            <a:r>
              <a:rPr lang="x-none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Составил							проф. Иванчина Э.Д.</a:t>
            </a: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ru-RU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Утверждаю: </a:t>
            </a:r>
            <a:b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Заведующий кафедрой - руководитель </a:t>
            </a:r>
            <a:b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Отделения химической инженерии _________________ Короткова Е.И.</a:t>
            </a:r>
            <a:endParaRPr lang="ru-RU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ru-RU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 «_____» __________________________2020 г.</a:t>
            </a:r>
            <a:endParaRPr lang="ru-RU" dirty="0"/>
          </a:p>
        </p:txBody>
      </p:sp>
      <p:sp>
        <p:nvSpPr>
          <p:cNvPr id="4" name="Управляющая кнопка: &quot;На главную&quot; 3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41025412-E79F-4771-AE1F-31A3CB93357F}"/>
              </a:ext>
            </a:extLst>
          </p:cNvPr>
          <p:cNvSpPr/>
          <p:nvPr/>
        </p:nvSpPr>
        <p:spPr>
          <a:xfrm>
            <a:off x="11217563" y="5694697"/>
            <a:ext cx="803564" cy="825847"/>
          </a:xfrm>
          <a:prstGeom prst="actionButtonHom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818818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143</Words>
  <Application>Microsoft Office PowerPoint</Application>
  <PresentationFormat>Широкоэкранный</PresentationFormat>
  <Paragraphs>472</Paragraphs>
  <Slides>28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28</vt:i4>
      </vt:variant>
    </vt:vector>
  </HeadingPairs>
  <TitlesOfParts>
    <vt:vector size="36" baseType="lpstr">
      <vt:lpstr>Arial</vt:lpstr>
      <vt:lpstr>Calibri</vt:lpstr>
      <vt:lpstr>Calibri Light</vt:lpstr>
      <vt:lpstr>Cambria</vt:lpstr>
      <vt:lpstr>Courier New</vt:lpstr>
      <vt:lpstr>Tahoma</vt:lpstr>
      <vt:lpstr>Times New Roman</vt:lpstr>
      <vt:lpstr>Тема Office</vt:lpstr>
      <vt:lpstr>Федеральное государственное автономное образовательное учреждение  высшего профессионального образования «Национальный исследовательский Томский политехнический университет»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Федеральное государственное автономное образовательное учреждение высшего профессионального образования «Национальный исследовательский Томский политехнический университет»</dc:title>
  <dc:creator>Vyacheslav</dc:creator>
  <cp:lastModifiedBy>Vyacheslav</cp:lastModifiedBy>
  <cp:revision>28</cp:revision>
  <dcterms:created xsi:type="dcterms:W3CDTF">2020-04-22T04:08:19Z</dcterms:created>
  <dcterms:modified xsi:type="dcterms:W3CDTF">2020-04-22T07:43:34Z</dcterms:modified>
</cp:coreProperties>
</file>