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Coombes" userId="0b8059ca8b2ec6b1" providerId="LiveId" clId="{3ECDD917-B080-4747-80EB-EF551D05FAAE}"/>
    <pc:docChg chg="undo custSel modSld sldOrd">
      <pc:chgData name="Victor Coombes" userId="0b8059ca8b2ec6b1" providerId="LiveId" clId="{3ECDD917-B080-4747-80EB-EF551D05FAAE}" dt="2023-02-19T21:02:11.202" v="9" actId="255"/>
      <pc:docMkLst>
        <pc:docMk/>
      </pc:docMkLst>
      <pc:sldChg chg="modSp mod">
        <pc:chgData name="Victor Coombes" userId="0b8059ca8b2ec6b1" providerId="LiveId" clId="{3ECDD917-B080-4747-80EB-EF551D05FAAE}" dt="2023-02-19T21:02:11.202" v="9" actId="255"/>
        <pc:sldMkLst>
          <pc:docMk/>
          <pc:sldMk cId="0" sldId="256"/>
        </pc:sldMkLst>
        <pc:spChg chg="mod">
          <ac:chgData name="Victor Coombes" userId="0b8059ca8b2ec6b1" providerId="LiveId" clId="{3ECDD917-B080-4747-80EB-EF551D05FAAE}" dt="2023-02-19T21:02:11.202" v="9" actId="255"/>
          <ac:spMkLst>
            <pc:docMk/>
            <pc:sldMk cId="0" sldId="256"/>
            <ac:spMk id="86" creationId="{00000000-0000-0000-0000-000000000000}"/>
          </ac:spMkLst>
        </pc:spChg>
      </pc:sldChg>
      <pc:sldChg chg="ord">
        <pc:chgData name="Victor Coombes" userId="0b8059ca8b2ec6b1" providerId="LiveId" clId="{3ECDD917-B080-4747-80EB-EF551D05FAAE}" dt="2023-02-19T21:01:55.236" v="3"/>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e5d612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e5d612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631ab203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b631ab203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631ab203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631ab203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631ab203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631ab203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631ab203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631ab20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b631ab2032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b631ab203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631ab203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b631ab203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631ab203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631ab203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631ab203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631ab203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631ab203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631ab203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631ab20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631ab20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631ab203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631ab203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631ab203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631ab203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631ab203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631ab203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631ab203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631ab203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R808vby5fZ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bitcoin.org/en/bitcoin-core/" TargetMode="External"/><Relationship Id="rId7" Type="http://schemas.openxmlformats.org/officeDocument/2006/relationships/hyperlink" Target="https://dl.gi.de/bitstream/handle/20.500.12116/16570/DFN-Forum-Proceedings-001.pdf?sequence=1&amp;isAllowed=y"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cypherpunks-core.github.io/bitcoinbook/ch03.html" TargetMode="External"/><Relationship Id="rId5" Type="http://schemas.openxmlformats.org/officeDocument/2006/relationships/hyperlink" Target="https://wallets.com/bitcoin-core-review/" TargetMode="External"/><Relationship Id="rId4" Type="http://schemas.openxmlformats.org/officeDocument/2006/relationships/hyperlink" Target="https://river.com/learn/what-is-bitcoin-core/#:~:text=Bitcoin%20Core%20is%20open%20source%20code.,versions%20of%20the%20Bitcoin%20softwar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mailto:18kv10@queensu.ca" TargetMode="External"/><Relationship Id="rId3" Type="http://schemas.openxmlformats.org/officeDocument/2006/relationships/hyperlink" Target="mailto:20vmwc@queensu.ca" TargetMode="External"/><Relationship Id="rId7" Type="http://schemas.openxmlformats.org/officeDocument/2006/relationships/hyperlink" Target="mailto:17np1@queensu.c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21smk13@queensu.ca" TargetMode="External"/><Relationship Id="rId5" Type="http://schemas.openxmlformats.org/officeDocument/2006/relationships/hyperlink" Target="mailto:19adg8@queensu.ca" TargetMode="External"/><Relationship Id="rId4" Type="http://schemas.openxmlformats.org/officeDocument/2006/relationships/hyperlink" Target="mailto:19osa2@queensu.c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Youtube Link</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Link: </a:t>
            </a:r>
            <a:r>
              <a:rPr lang="en" dirty="0">
                <a:hlinkClick r:id="rId3"/>
              </a:rPr>
              <a:t>https://youtu.be/R808vby5fZE</a:t>
            </a:r>
            <a:endParaRPr lang="en" dirty="0"/>
          </a:p>
          <a:p>
            <a:pPr marL="0" lvl="0" indent="0" algn="l" rtl="0">
              <a:spcBef>
                <a:spcPts val="0"/>
              </a:spcBef>
              <a:spcAft>
                <a:spcPts val="12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Interactions cont. </a:t>
            </a:r>
            <a:endParaRPr/>
          </a:p>
        </p:txBody>
      </p:sp>
      <p:sp>
        <p:nvSpPr>
          <p:cNvPr id="140" name="Google Shape;140;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Mempool + Validation Engine: </a:t>
            </a:r>
            <a:r>
              <a:rPr lang="en"/>
              <a:t>The mempool component sends transactions to the validation engine for verification before they are included in a block.</a:t>
            </a:r>
            <a:endParaRPr/>
          </a:p>
          <a:p>
            <a:pPr marL="0" lvl="0" indent="0" algn="l" rtl="0">
              <a:spcBef>
                <a:spcPts val="1200"/>
              </a:spcBef>
              <a:spcAft>
                <a:spcPts val="0"/>
              </a:spcAft>
              <a:buNone/>
            </a:pPr>
            <a:r>
              <a:rPr lang="en" b="1"/>
              <a:t>Miner + Mempool: </a:t>
            </a:r>
            <a:r>
              <a:rPr lang="en"/>
              <a:t>The miner selects transactions from the mempool component to create a new block for the blockchain. </a:t>
            </a:r>
            <a:endParaRPr/>
          </a:p>
          <a:p>
            <a:pPr marL="0" lvl="0" indent="0" algn="l" rtl="0">
              <a:spcBef>
                <a:spcPts val="1200"/>
              </a:spcBef>
              <a:spcAft>
                <a:spcPts val="0"/>
              </a:spcAft>
              <a:buNone/>
            </a:pPr>
            <a:r>
              <a:rPr lang="en" b="1"/>
              <a:t>Miner + Validation Engine: </a:t>
            </a:r>
            <a:r>
              <a:rPr lang="en"/>
              <a:t>The miner component uses the validation engine to validate the information for the blocks before adding them to the blockchain. </a:t>
            </a:r>
            <a:endParaRPr/>
          </a:p>
          <a:p>
            <a:pPr marL="0" lvl="0" indent="0" algn="l" rtl="0">
              <a:spcBef>
                <a:spcPts val="1200"/>
              </a:spcBef>
              <a:spcAft>
                <a:spcPts val="0"/>
              </a:spcAft>
              <a:buNone/>
            </a:pPr>
            <a:r>
              <a:rPr lang="en" b="1"/>
              <a:t>Connection Manager + Peer Discovery: </a:t>
            </a:r>
            <a:r>
              <a:rPr lang="en"/>
              <a:t>The connection manager uses the peer</a:t>
            </a:r>
            <a:endParaRPr/>
          </a:p>
          <a:p>
            <a:pPr marL="0" lvl="0" indent="0" algn="l" rtl="0">
              <a:spcBef>
                <a:spcPts val="1200"/>
              </a:spcBef>
              <a:spcAft>
                <a:spcPts val="1200"/>
              </a:spcAft>
              <a:buNone/>
            </a:pPr>
            <a:r>
              <a:rPr lang="en"/>
              <a:t>discovery component to discover other nodes in the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Interactions cont. </a:t>
            </a:r>
            <a:endParaRPr/>
          </a:p>
        </p:txBody>
      </p:sp>
      <p:sp>
        <p:nvSpPr>
          <p:cNvPr id="146" name="Google Shape;14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Connection Manager + Peers: </a:t>
            </a:r>
            <a:r>
              <a:rPr lang="en"/>
              <a:t>The connection manager component manages the connections to other peer nodes in the Bitcoin network. </a:t>
            </a:r>
            <a:endParaRPr/>
          </a:p>
          <a:p>
            <a:pPr marL="0" lvl="0" indent="0" algn="l" rtl="0">
              <a:spcBef>
                <a:spcPts val="1200"/>
              </a:spcBef>
              <a:spcAft>
                <a:spcPts val="1200"/>
              </a:spcAft>
              <a:buNone/>
            </a:pPr>
            <a:r>
              <a:rPr lang="en" b="1"/>
              <a:t>Peers + P2P Network: </a:t>
            </a:r>
            <a:r>
              <a:rPr lang="en"/>
              <a:t>The peers component allows the Bitcoin Core application to connect and share blockchain data with other nodes.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External Interfaces</a:t>
            </a:r>
            <a:endParaRPr/>
          </a:p>
        </p:txBody>
      </p:sp>
      <p:sp>
        <p:nvSpPr>
          <p:cNvPr id="152" name="Google Shape;152;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Due to the peer-to-peer architecture present in Bitcoin Core, a lot of information is transferred to and from the system. Every Bitcoin transaction involves a transfer of information to another peer or node within the system. This transfer includes all the information of the blockchain and individual coins.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1</a:t>
            </a:r>
            <a:endParaRPr/>
          </a:p>
        </p:txBody>
      </p:sp>
      <p:sp>
        <p:nvSpPr>
          <p:cNvPr id="158" name="Google Shape;158;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 user wants to log in and access their wallet and view the information inside.</a:t>
            </a:r>
            <a:endParaRPr sz="2400"/>
          </a:p>
        </p:txBody>
      </p:sp>
      <p:pic>
        <p:nvPicPr>
          <p:cNvPr id="159" name="Google Shape;159;p25"/>
          <p:cNvPicPr preferRelativeResize="0"/>
          <p:nvPr/>
        </p:nvPicPr>
        <p:blipFill>
          <a:blip r:embed="rId3">
            <a:alphaModFix/>
          </a:blip>
          <a:stretch>
            <a:fillRect/>
          </a:stretch>
        </p:blipFill>
        <p:spPr>
          <a:xfrm>
            <a:off x="311700" y="1642100"/>
            <a:ext cx="6479249" cy="262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2</a:t>
            </a:r>
            <a:endParaRPr/>
          </a:p>
        </p:txBody>
      </p:sp>
      <p:sp>
        <p:nvSpPr>
          <p:cNvPr id="165" name="Google Shape;165;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 user wants to mine and mint a new Bitcoin.</a:t>
            </a:r>
            <a:endParaRPr sz="3000"/>
          </a:p>
        </p:txBody>
      </p:sp>
      <p:pic>
        <p:nvPicPr>
          <p:cNvPr id="166" name="Google Shape;166;p26"/>
          <p:cNvPicPr preferRelativeResize="0"/>
          <p:nvPr/>
        </p:nvPicPr>
        <p:blipFill>
          <a:blip r:embed="rId3">
            <a:alphaModFix/>
          </a:blip>
          <a:stretch>
            <a:fillRect/>
          </a:stretch>
        </p:blipFill>
        <p:spPr>
          <a:xfrm>
            <a:off x="234675" y="1633700"/>
            <a:ext cx="5943600" cy="331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2" name="Google Shape;172;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Bitcoin Core uses a peer-to-peer architecture to function as a secure and safe virtual Bitcoin wallet. This is accomplished through multiple layers of architecture that allow for complete verification of every transaction of Bitcoin. Each element of the blockchain is verified and implemented such that the integrity of the transaction is maintained. We have gained a much deeper understanding of the Bitcoin Core system and Bitcoin transactions and wallets as a whole.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78" name="Google Shape;178;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00000"/>
                </a:solidFill>
              </a:rPr>
              <a:t>Bitcoin Core Website:</a:t>
            </a:r>
            <a:endParaRPr sz="1300">
              <a:solidFill>
                <a:srgbClr val="000000"/>
              </a:solidFill>
            </a:endParaRPr>
          </a:p>
          <a:p>
            <a:pPr marL="0" lvl="0" indent="0" algn="l" rtl="0">
              <a:spcBef>
                <a:spcPts val="0"/>
              </a:spcBef>
              <a:spcAft>
                <a:spcPts val="0"/>
              </a:spcAft>
              <a:buNone/>
            </a:pPr>
            <a:r>
              <a:rPr lang="en" sz="1300" u="sng">
                <a:solidFill>
                  <a:srgbClr val="1155CC"/>
                </a:solidFill>
                <a:hlinkClick r:id="rId3">
                  <a:extLst>
                    <a:ext uri="{A12FA001-AC4F-418D-AE19-62706E023703}">
                      <ahyp:hlinkClr xmlns:ahyp="http://schemas.microsoft.com/office/drawing/2018/hyperlinkcolor" val="tx"/>
                    </a:ext>
                  </a:extLst>
                </a:hlinkClick>
              </a:rPr>
              <a:t>https://bitcoin.org/en/bitcoin-core/</a:t>
            </a:r>
            <a:endParaRPr sz="1300">
              <a:solidFill>
                <a:srgbClr val="000000"/>
              </a:solidFill>
            </a:endParaRPr>
          </a:p>
          <a:p>
            <a:pPr marL="0" lvl="0" indent="0" algn="l" rtl="0">
              <a:spcBef>
                <a:spcPts val="0"/>
              </a:spcBef>
              <a:spcAft>
                <a:spcPts val="0"/>
              </a:spcAft>
              <a:buNone/>
            </a:pPr>
            <a:r>
              <a:rPr lang="en" sz="1300">
                <a:solidFill>
                  <a:srgbClr val="000000"/>
                </a:solidFill>
              </a:rPr>
              <a:t>What is Bitcoin Core? By River Financial: </a:t>
            </a:r>
            <a:r>
              <a:rPr lang="en" sz="1300" u="sng">
                <a:solidFill>
                  <a:srgbClr val="1155CC"/>
                </a:solidFill>
                <a:hlinkClick r:id="rId4">
                  <a:extLst>
                    <a:ext uri="{A12FA001-AC4F-418D-AE19-62706E023703}">
                      <ahyp:hlinkClr xmlns:ahyp="http://schemas.microsoft.com/office/drawing/2018/hyperlinkcolor" val="tx"/>
                    </a:ext>
                  </a:extLst>
                </a:hlinkClick>
              </a:rPr>
              <a:t>https://river.com/learn/what-is-bitcoin-core/#:~:text=Bitcoin%20Core%20is%20open%20source%20code.,versions%20of%20the%20Bitcoin%20software</a:t>
            </a:r>
            <a:r>
              <a:rPr lang="en" sz="1300">
                <a:solidFill>
                  <a:srgbClr val="000000"/>
                </a:solidFill>
              </a:rPr>
              <a:t>.</a:t>
            </a:r>
            <a:endParaRPr sz="1300">
              <a:solidFill>
                <a:srgbClr val="000000"/>
              </a:solidFill>
            </a:endParaRPr>
          </a:p>
          <a:p>
            <a:pPr marL="0" lvl="0" indent="0" algn="l" rtl="0">
              <a:spcBef>
                <a:spcPts val="0"/>
              </a:spcBef>
              <a:spcAft>
                <a:spcPts val="0"/>
              </a:spcAft>
              <a:buNone/>
            </a:pPr>
            <a:r>
              <a:rPr lang="en" sz="1300">
                <a:solidFill>
                  <a:srgbClr val="000000"/>
                </a:solidFill>
              </a:rPr>
              <a:t>Review of Bitcoin Core wallet:</a:t>
            </a:r>
            <a:endParaRPr sz="1300">
              <a:solidFill>
                <a:srgbClr val="000000"/>
              </a:solidFill>
            </a:endParaRPr>
          </a:p>
          <a:p>
            <a:pPr marL="0" lvl="0" indent="0" algn="l" rtl="0">
              <a:spcBef>
                <a:spcPts val="0"/>
              </a:spcBef>
              <a:spcAft>
                <a:spcPts val="0"/>
              </a:spcAft>
              <a:buNone/>
            </a:pPr>
            <a:r>
              <a:rPr lang="en" sz="1300" u="sng">
                <a:solidFill>
                  <a:srgbClr val="1155CC"/>
                </a:solidFill>
                <a:hlinkClick r:id="rId5">
                  <a:extLst>
                    <a:ext uri="{A12FA001-AC4F-418D-AE19-62706E023703}">
                      <ahyp:hlinkClr xmlns:ahyp="http://schemas.microsoft.com/office/drawing/2018/hyperlinkcolor" val="tx"/>
                    </a:ext>
                  </a:extLst>
                </a:hlinkClick>
              </a:rPr>
              <a:t>https://wallets.com/bitcoin-core-review/</a:t>
            </a:r>
            <a:endParaRPr sz="1300">
              <a:solidFill>
                <a:srgbClr val="000000"/>
              </a:solidFill>
            </a:endParaRPr>
          </a:p>
          <a:p>
            <a:pPr marL="0" lvl="0" indent="0" algn="l" rtl="0">
              <a:spcBef>
                <a:spcPts val="0"/>
              </a:spcBef>
              <a:spcAft>
                <a:spcPts val="0"/>
              </a:spcAft>
              <a:buNone/>
            </a:pPr>
            <a:r>
              <a:rPr lang="en" sz="1300">
                <a:solidFill>
                  <a:srgbClr val="000000"/>
                </a:solidFill>
              </a:rPr>
              <a:t>Conceptual Architecture Reference:</a:t>
            </a:r>
            <a:endParaRPr sz="1300">
              <a:solidFill>
                <a:srgbClr val="000000"/>
              </a:solidFill>
            </a:endParaRPr>
          </a:p>
          <a:p>
            <a:pPr marL="0" lvl="0" indent="0" algn="l" rtl="0">
              <a:spcBef>
                <a:spcPts val="0"/>
              </a:spcBef>
              <a:spcAft>
                <a:spcPts val="0"/>
              </a:spcAft>
              <a:buNone/>
            </a:pPr>
            <a:r>
              <a:rPr lang="en" sz="1300" u="sng">
                <a:solidFill>
                  <a:srgbClr val="1155CC"/>
                </a:solidFill>
                <a:hlinkClick r:id="rId6">
                  <a:extLst>
                    <a:ext uri="{A12FA001-AC4F-418D-AE19-62706E023703}">
                      <ahyp:hlinkClr xmlns:ahyp="http://schemas.microsoft.com/office/drawing/2018/hyperlinkcolor" val="tx"/>
                    </a:ext>
                  </a:extLst>
                </a:hlinkClick>
              </a:rPr>
              <a:t>https://cypherpunks-core.github.io/bitcoinbook/ch03.html</a:t>
            </a:r>
            <a:endParaRPr sz="1300">
              <a:solidFill>
                <a:srgbClr val="000000"/>
              </a:solidFill>
            </a:endParaRPr>
          </a:p>
          <a:p>
            <a:pPr marL="0" lvl="0" indent="0" algn="l" rtl="0">
              <a:spcBef>
                <a:spcPts val="0"/>
              </a:spcBef>
              <a:spcAft>
                <a:spcPts val="0"/>
              </a:spcAft>
              <a:buNone/>
            </a:pPr>
            <a:r>
              <a:rPr lang="en" sz="1300">
                <a:solidFill>
                  <a:srgbClr val="000000"/>
                </a:solidFill>
              </a:rPr>
              <a:t>Bitcoin Architectural Overview:</a:t>
            </a:r>
            <a:endParaRPr sz="1300">
              <a:solidFill>
                <a:srgbClr val="000000"/>
              </a:solidFill>
            </a:endParaRPr>
          </a:p>
          <a:p>
            <a:pPr marL="0" lvl="0" indent="0" algn="l" rtl="0">
              <a:spcBef>
                <a:spcPts val="0"/>
              </a:spcBef>
              <a:spcAft>
                <a:spcPts val="0"/>
              </a:spcAft>
              <a:buNone/>
            </a:pPr>
            <a:r>
              <a:rPr lang="en" sz="1300" u="sng">
                <a:solidFill>
                  <a:srgbClr val="1155CC"/>
                </a:solidFill>
                <a:hlinkClick r:id="rId7">
                  <a:extLst>
                    <a:ext uri="{A12FA001-AC4F-418D-AE19-62706E023703}">
                      <ahyp:hlinkClr xmlns:ahyp="http://schemas.microsoft.com/office/drawing/2018/hyperlinkcolor" val="tx"/>
                    </a:ext>
                  </a:extLst>
                </a:hlinkClick>
              </a:rPr>
              <a:t>https://dl.gi.de/bitstream/handle/20.500.12116/16570/DFN-Forum-Proceedings-001.pdf?sequence=1&amp;isAllowed=y</a:t>
            </a:r>
            <a:endParaRPr sz="13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480"/>
              <a:t>Conceptual Architecture of Bitcoin Core</a:t>
            </a:r>
            <a:endParaRPr sz="3480"/>
          </a:p>
        </p:txBody>
      </p:sp>
      <p:sp>
        <p:nvSpPr>
          <p:cNvPr id="86" name="Google Shape;86;p13"/>
          <p:cNvSpPr txBox="1">
            <a:spLocks noGrp="1"/>
          </p:cNvSpPr>
          <p:nvPr>
            <p:ph type="subTitle" idx="1"/>
          </p:nvPr>
        </p:nvSpPr>
        <p:spPr>
          <a:xfrm>
            <a:off x="598100" y="2715913"/>
            <a:ext cx="8222100" cy="432900"/>
          </a:xfrm>
          <a:prstGeom prst="rect">
            <a:avLst/>
          </a:prstGeom>
        </p:spPr>
        <p:txBody>
          <a:bodyPr spcFirstLastPara="1" wrap="square" lIns="91425" tIns="91425" rIns="91425" bIns="91425" anchor="t" anchorCtr="0">
            <a:normAutofit fontScale="25000" lnSpcReduction="20000"/>
          </a:bodyPr>
          <a:lstStyle/>
          <a:p>
            <a:pPr algn="ctr" rtl="0">
              <a:spcBef>
                <a:spcPts val="0"/>
              </a:spcBef>
              <a:spcAft>
                <a:spcPts val="0"/>
              </a:spcAft>
            </a:pPr>
            <a:r>
              <a:rPr lang="en-CA" sz="6400" b="0" i="0" u="none" strike="noStrike" dirty="0">
                <a:solidFill>
                  <a:srgbClr val="FFFFFF"/>
                </a:solidFill>
                <a:effectLst/>
                <a:latin typeface="Times New Roman" panose="02020603050405020304" pitchFamily="18" charset="0"/>
              </a:rPr>
              <a:t>Victor Coombes(Leader) (</a:t>
            </a:r>
            <a:r>
              <a:rPr lang="en-CA" sz="6400" b="0" i="0" u="sng" strike="noStrike" dirty="0">
                <a:solidFill>
                  <a:srgbClr val="F06292"/>
                </a:solidFill>
                <a:effectLst/>
                <a:latin typeface="Times New Roman" panose="02020603050405020304" pitchFamily="18" charset="0"/>
                <a:hlinkClick r:id="rId3"/>
              </a:rPr>
              <a:t>20vmwc@queensu.ca</a:t>
            </a:r>
            <a:r>
              <a:rPr lang="en-CA" sz="6400" b="0" i="0" u="none" strike="noStrike" dirty="0">
                <a:solidFill>
                  <a:srgbClr val="FFFFFF"/>
                </a:solidFill>
                <a:effectLst/>
                <a:latin typeface="Times New Roman" panose="02020603050405020304" pitchFamily="18" charset="0"/>
              </a:rPr>
              <a:t>) - Architecture</a:t>
            </a:r>
            <a:endParaRPr lang="en-CA" sz="6400" b="0" dirty="0">
              <a:effectLst/>
            </a:endParaRPr>
          </a:p>
          <a:p>
            <a:pPr algn="ctr" rtl="0">
              <a:spcBef>
                <a:spcPts val="0"/>
              </a:spcBef>
              <a:spcAft>
                <a:spcPts val="0"/>
              </a:spcAft>
            </a:pPr>
            <a:r>
              <a:rPr lang="en-CA" sz="6400" b="0" i="0" u="none" strike="noStrike" dirty="0">
                <a:solidFill>
                  <a:srgbClr val="FFFFFF"/>
                </a:solidFill>
                <a:effectLst/>
                <a:latin typeface="Times New Roman" panose="02020603050405020304" pitchFamily="18" charset="0"/>
              </a:rPr>
              <a:t>Osamu </a:t>
            </a:r>
            <a:r>
              <a:rPr lang="en-CA" sz="6400" b="0" i="0" u="none" strike="noStrike" dirty="0" err="1">
                <a:solidFill>
                  <a:srgbClr val="FFFFFF"/>
                </a:solidFill>
                <a:effectLst/>
                <a:latin typeface="Times New Roman" panose="02020603050405020304" pitchFamily="18" charset="0"/>
              </a:rPr>
              <a:t>Adun</a:t>
            </a:r>
            <a:r>
              <a:rPr lang="en-CA" sz="6400" b="0" i="0" u="none" strike="noStrike" dirty="0">
                <a:solidFill>
                  <a:srgbClr val="FFFFFF"/>
                </a:solidFill>
                <a:effectLst/>
                <a:latin typeface="Times New Roman" panose="02020603050405020304" pitchFamily="18" charset="0"/>
              </a:rPr>
              <a:t> (</a:t>
            </a:r>
            <a:r>
              <a:rPr lang="en-CA" sz="6400" b="0" i="0" u="sng" strike="noStrike" dirty="0">
                <a:solidFill>
                  <a:srgbClr val="F06292"/>
                </a:solidFill>
                <a:effectLst/>
                <a:latin typeface="Times New Roman" panose="02020603050405020304" pitchFamily="18" charset="0"/>
                <a:hlinkClick r:id="rId4"/>
              </a:rPr>
              <a:t>19osa2@queensu.ca</a:t>
            </a:r>
            <a:r>
              <a:rPr lang="en-CA" sz="6400" b="0" i="0" u="none" strike="noStrike" dirty="0">
                <a:solidFill>
                  <a:srgbClr val="FFFFFF"/>
                </a:solidFill>
                <a:effectLst/>
                <a:latin typeface="Times New Roman" panose="02020603050405020304" pitchFamily="18" charset="0"/>
              </a:rPr>
              <a:t>) - External Interfaces/Use Cases/Conclusion/Presentation</a:t>
            </a:r>
            <a:endParaRPr lang="en-CA" sz="6400" b="0" dirty="0">
              <a:effectLst/>
            </a:endParaRPr>
          </a:p>
          <a:p>
            <a:pPr algn="ctr" rtl="0">
              <a:spcBef>
                <a:spcPts val="0"/>
              </a:spcBef>
              <a:spcAft>
                <a:spcPts val="0"/>
              </a:spcAft>
            </a:pPr>
            <a:r>
              <a:rPr lang="en-CA" sz="6400" b="0" i="0" u="none" strike="noStrike" dirty="0">
                <a:solidFill>
                  <a:srgbClr val="FFFFFF"/>
                </a:solidFill>
                <a:effectLst/>
                <a:latin typeface="Times New Roman" panose="02020603050405020304" pitchFamily="18" charset="0"/>
              </a:rPr>
              <a:t>Anton </a:t>
            </a:r>
            <a:r>
              <a:rPr lang="en-CA" sz="6400" b="0" i="0" u="none" strike="noStrike" dirty="0" err="1">
                <a:solidFill>
                  <a:srgbClr val="FFFFFF"/>
                </a:solidFill>
                <a:effectLst/>
                <a:latin typeface="Times New Roman" panose="02020603050405020304" pitchFamily="18" charset="0"/>
              </a:rPr>
              <a:t>Gudonis</a:t>
            </a:r>
            <a:r>
              <a:rPr lang="en-CA" sz="6400" b="0" i="0" u="none" strike="noStrike" dirty="0">
                <a:solidFill>
                  <a:srgbClr val="FFFFFF"/>
                </a:solidFill>
                <a:effectLst/>
                <a:latin typeface="Times New Roman" panose="02020603050405020304" pitchFamily="18" charset="0"/>
              </a:rPr>
              <a:t> (</a:t>
            </a:r>
            <a:r>
              <a:rPr lang="en-CA" sz="6400" b="0" i="0" u="sng" strike="noStrike" dirty="0">
                <a:solidFill>
                  <a:srgbClr val="F06292"/>
                </a:solidFill>
                <a:effectLst/>
                <a:latin typeface="Times New Roman" panose="02020603050405020304" pitchFamily="18" charset="0"/>
                <a:hlinkClick r:id="rId5"/>
              </a:rPr>
              <a:t>19adg8@queensu.ca</a:t>
            </a:r>
            <a:r>
              <a:rPr lang="en-CA" sz="6400" b="0" i="0" u="none" strike="noStrike" dirty="0">
                <a:solidFill>
                  <a:srgbClr val="FFFFFF"/>
                </a:solidFill>
                <a:effectLst/>
                <a:latin typeface="Times New Roman" panose="02020603050405020304" pitchFamily="18" charset="0"/>
              </a:rPr>
              <a:t>) - Architecture</a:t>
            </a:r>
            <a:endParaRPr lang="en-CA" sz="6400" b="0" dirty="0">
              <a:effectLst/>
            </a:endParaRPr>
          </a:p>
          <a:p>
            <a:pPr algn="ctr" rtl="0">
              <a:spcBef>
                <a:spcPts val="0"/>
              </a:spcBef>
              <a:spcAft>
                <a:spcPts val="0"/>
              </a:spcAft>
            </a:pPr>
            <a:r>
              <a:rPr lang="en-CA" sz="6400" b="0" i="0" u="none" strike="noStrike" dirty="0">
                <a:solidFill>
                  <a:srgbClr val="FFFFFF"/>
                </a:solidFill>
                <a:effectLst/>
                <a:latin typeface="Times New Roman" panose="02020603050405020304" pitchFamily="18" charset="0"/>
              </a:rPr>
              <a:t>Selena </a:t>
            </a:r>
            <a:r>
              <a:rPr lang="en-CA" sz="6400" b="0" i="0" u="none" strike="noStrike" dirty="0" err="1">
                <a:solidFill>
                  <a:srgbClr val="FFFFFF"/>
                </a:solidFill>
                <a:effectLst/>
                <a:latin typeface="Times New Roman" panose="02020603050405020304" pitchFamily="18" charset="0"/>
              </a:rPr>
              <a:t>Kesidis</a:t>
            </a:r>
            <a:r>
              <a:rPr lang="en-CA" sz="6400" b="0" i="0" u="none" strike="noStrike" dirty="0">
                <a:solidFill>
                  <a:srgbClr val="FFFFFF"/>
                </a:solidFill>
                <a:effectLst/>
                <a:latin typeface="Times New Roman" panose="02020603050405020304" pitchFamily="18" charset="0"/>
              </a:rPr>
              <a:t> (</a:t>
            </a:r>
            <a:r>
              <a:rPr lang="en-CA" sz="6400" b="0" i="0" u="sng" strike="noStrike" dirty="0">
                <a:solidFill>
                  <a:srgbClr val="F06292"/>
                </a:solidFill>
                <a:effectLst/>
                <a:latin typeface="Times New Roman" panose="02020603050405020304" pitchFamily="18" charset="0"/>
                <a:hlinkClick r:id="rId6"/>
              </a:rPr>
              <a:t>21smk13@queensu.ca</a:t>
            </a:r>
            <a:r>
              <a:rPr lang="en-CA" sz="6400" b="0" i="0" u="none" strike="noStrike" dirty="0">
                <a:solidFill>
                  <a:srgbClr val="FFFFFF"/>
                </a:solidFill>
                <a:effectLst/>
                <a:latin typeface="Times New Roman" panose="02020603050405020304" pitchFamily="18" charset="0"/>
              </a:rPr>
              <a:t>) - External Interfaces/Use Cases/Conclusion/Presentation</a:t>
            </a:r>
            <a:endParaRPr lang="en-CA" sz="6400" b="0" dirty="0">
              <a:effectLst/>
            </a:endParaRPr>
          </a:p>
          <a:p>
            <a:pPr algn="ctr" rtl="0">
              <a:spcBef>
                <a:spcPts val="0"/>
              </a:spcBef>
              <a:spcAft>
                <a:spcPts val="0"/>
              </a:spcAft>
            </a:pPr>
            <a:r>
              <a:rPr lang="en-CA" sz="6400" b="0" i="0" u="none" strike="noStrike" dirty="0" err="1">
                <a:solidFill>
                  <a:srgbClr val="FFFFFF"/>
                </a:solidFill>
                <a:effectLst/>
                <a:latin typeface="Times New Roman" panose="02020603050405020304" pitchFamily="18" charset="0"/>
              </a:rPr>
              <a:t>Navin</a:t>
            </a:r>
            <a:r>
              <a:rPr lang="en-CA" sz="6400" b="0" i="0" u="none" strike="noStrike" dirty="0">
                <a:solidFill>
                  <a:srgbClr val="FFFFFF"/>
                </a:solidFill>
                <a:effectLst/>
                <a:latin typeface="Times New Roman" panose="02020603050405020304" pitchFamily="18" charset="0"/>
              </a:rPr>
              <a:t> Pandey (</a:t>
            </a:r>
            <a:r>
              <a:rPr lang="en-CA" sz="6400" b="0" i="0" u="sng" strike="noStrike" dirty="0">
                <a:solidFill>
                  <a:srgbClr val="F06292"/>
                </a:solidFill>
                <a:effectLst/>
                <a:latin typeface="Times New Roman" panose="02020603050405020304" pitchFamily="18" charset="0"/>
                <a:hlinkClick r:id="rId7"/>
              </a:rPr>
              <a:t>17np1@queensu.ca</a:t>
            </a:r>
            <a:r>
              <a:rPr lang="en-CA" sz="6400" b="0" i="0" u="none" strike="noStrike" dirty="0">
                <a:solidFill>
                  <a:srgbClr val="FFFFFF"/>
                </a:solidFill>
                <a:effectLst/>
                <a:latin typeface="Times New Roman" panose="02020603050405020304" pitchFamily="18" charset="0"/>
              </a:rPr>
              <a:t>) - Abstract/Intro</a:t>
            </a:r>
            <a:endParaRPr lang="en-CA" sz="6400" b="0" dirty="0">
              <a:effectLst/>
            </a:endParaRPr>
          </a:p>
          <a:p>
            <a:pPr algn="ctr" rtl="0">
              <a:spcBef>
                <a:spcPts val="0"/>
              </a:spcBef>
              <a:spcAft>
                <a:spcPts val="0"/>
              </a:spcAft>
            </a:pPr>
            <a:r>
              <a:rPr lang="en-CA" sz="6400" b="0" i="0" u="none" strike="noStrike" dirty="0">
                <a:solidFill>
                  <a:srgbClr val="FFFFFF"/>
                </a:solidFill>
                <a:effectLst/>
                <a:latin typeface="Times New Roman" panose="02020603050405020304" pitchFamily="18" charset="0"/>
              </a:rPr>
              <a:t>Kyle Verma (</a:t>
            </a:r>
            <a:r>
              <a:rPr lang="en-CA" sz="6400" b="0" i="0" u="sng" strike="noStrike" dirty="0">
                <a:solidFill>
                  <a:srgbClr val="F06292"/>
                </a:solidFill>
                <a:effectLst/>
                <a:latin typeface="Times New Roman" panose="02020603050405020304" pitchFamily="18" charset="0"/>
                <a:hlinkClick r:id="rId8"/>
              </a:rPr>
              <a:t>18kv10@queensu.ca</a:t>
            </a:r>
            <a:r>
              <a:rPr lang="en-CA" sz="6400" b="0" i="0" u="none" strike="noStrike" dirty="0">
                <a:solidFill>
                  <a:srgbClr val="FFFFFF"/>
                </a:solidFill>
                <a:effectLst/>
                <a:latin typeface="Times New Roman" panose="02020603050405020304" pitchFamily="18" charset="0"/>
              </a:rPr>
              <a:t>) - Abstract/Intro</a:t>
            </a:r>
            <a:endParaRPr lang="en-CA" sz="6400" b="0" dirty="0">
              <a:effectLst/>
            </a:endParaRPr>
          </a:p>
          <a:p>
            <a:br>
              <a:rPr lang="en-CA"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0"/>
              </a:spcBef>
              <a:spcAft>
                <a:spcPts val="0"/>
              </a:spcAft>
              <a:buSzPts val="1800"/>
              <a:buChar char="●"/>
            </a:pPr>
            <a:r>
              <a:rPr lang="en"/>
              <a:t>Components of the Conceptual Architecture</a:t>
            </a:r>
            <a:endParaRPr/>
          </a:p>
          <a:p>
            <a:pPr marL="457200" lvl="0" indent="-342900" algn="l" rtl="0">
              <a:spcBef>
                <a:spcPts val="0"/>
              </a:spcBef>
              <a:spcAft>
                <a:spcPts val="0"/>
              </a:spcAft>
              <a:buSzPts val="1800"/>
              <a:buChar char="●"/>
            </a:pPr>
            <a:r>
              <a:rPr lang="en"/>
              <a:t>Interactions in the Conceptual Architecture</a:t>
            </a:r>
            <a:endParaRPr/>
          </a:p>
          <a:p>
            <a:pPr marL="457200" lvl="0" indent="-342900" algn="l" rtl="0">
              <a:spcBef>
                <a:spcPts val="0"/>
              </a:spcBef>
              <a:spcAft>
                <a:spcPts val="0"/>
              </a:spcAft>
              <a:buSzPts val="1800"/>
              <a:buChar char="●"/>
            </a:pPr>
            <a:r>
              <a:rPr lang="en"/>
              <a:t>External Interfaces</a:t>
            </a:r>
            <a:endParaRPr/>
          </a:p>
          <a:p>
            <a:pPr marL="457200" lvl="0" indent="-342900" algn="l" rtl="0">
              <a:spcBef>
                <a:spcPts val="0"/>
              </a:spcBef>
              <a:spcAft>
                <a:spcPts val="0"/>
              </a:spcAft>
              <a:buSzPts val="1800"/>
              <a:buChar char="●"/>
            </a:pPr>
            <a:r>
              <a:rPr lang="en"/>
              <a:t>Use Cases</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presentation aims to summarize the conceptual architecture of the Bitcoin Core application. It discusses how the various components interact to produce the complex network of nodes that allow for users to send and receive Bitcoin. The user can access their Bitcoin Core wallet, which stores their personal data. This data is then transferred using a blockchain system which ensures authenticity and security of all transactions. This is accomplished through a combination of components within the Bitcoin Core application that improve upon the preexisting structure of the Bitcoin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Components</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t>App:</a:t>
            </a:r>
            <a:r>
              <a:rPr lang="en"/>
              <a:t> The GUI that connects users with the Bitcoin network. Users are able to access and manage their Bitcoin wallets including sending and receiving Bitcoin.</a:t>
            </a:r>
            <a:endParaRPr/>
          </a:p>
          <a:p>
            <a:pPr marL="0" lvl="0" indent="0" algn="l" rtl="0">
              <a:spcBef>
                <a:spcPts val="1200"/>
              </a:spcBef>
              <a:spcAft>
                <a:spcPts val="0"/>
              </a:spcAft>
              <a:buNone/>
            </a:pPr>
            <a:r>
              <a:rPr lang="en" b="1"/>
              <a:t>RPC:</a:t>
            </a:r>
            <a:r>
              <a:rPr lang="en"/>
              <a:t> The remote procedure call interface handles some Bitcoin transactions like creating new Bitcoin addresses, sending Bitcoin to other users, and accessing the status of the blockchain of Bitcoin. </a:t>
            </a:r>
            <a:endParaRPr/>
          </a:p>
          <a:p>
            <a:pPr marL="0" lvl="0" indent="0" algn="l" rtl="0">
              <a:spcBef>
                <a:spcPts val="1200"/>
              </a:spcBef>
              <a:spcAft>
                <a:spcPts val="0"/>
              </a:spcAft>
              <a:buNone/>
            </a:pPr>
            <a:r>
              <a:rPr lang="en" b="1"/>
              <a:t>Wallet:</a:t>
            </a:r>
            <a:r>
              <a:rPr lang="en"/>
              <a:t> This component is how user’s access most of their individual information and manage their Bitcoin funds. </a:t>
            </a:r>
            <a:endParaRPr/>
          </a:p>
          <a:p>
            <a:pPr marL="0" lvl="0" indent="0" algn="l" rtl="0">
              <a:spcBef>
                <a:spcPts val="1200"/>
              </a:spcBef>
              <a:spcAft>
                <a:spcPts val="0"/>
              </a:spcAft>
              <a:buNone/>
            </a:pPr>
            <a:r>
              <a:rPr lang="en" b="1"/>
              <a:t>Storage Engine:</a:t>
            </a:r>
            <a:r>
              <a:rPr lang="en"/>
              <a:t> The storage engine is responsible for retrieving blockchain </a:t>
            </a:r>
            <a:endParaRPr/>
          </a:p>
          <a:p>
            <a:pPr marL="0" lvl="0" indent="0" algn="l" rtl="0">
              <a:spcBef>
                <a:spcPts val="1200"/>
              </a:spcBef>
              <a:spcAft>
                <a:spcPts val="1200"/>
              </a:spcAft>
              <a:buNone/>
            </a:pPr>
            <a:r>
              <a:rPr lang="en"/>
              <a:t>data and optimizing data storage.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Components cont.</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t>Headers, Blocks, and Coins: </a:t>
            </a:r>
            <a:r>
              <a:rPr lang="en"/>
              <a:t>Headers contain metadata for each block, blocks contain transaction data and are used to validate the integrity of the blockchain, and coins are the individual units of value transferred between Bitcoin addresses.</a:t>
            </a:r>
            <a:endParaRPr/>
          </a:p>
          <a:p>
            <a:pPr marL="0" lvl="0" indent="0" algn="l" rtl="0">
              <a:spcBef>
                <a:spcPts val="1200"/>
              </a:spcBef>
              <a:spcAft>
                <a:spcPts val="0"/>
              </a:spcAft>
              <a:buNone/>
            </a:pPr>
            <a:r>
              <a:rPr lang="en" b="1"/>
              <a:t>Validation Engine: </a:t>
            </a:r>
            <a:r>
              <a:rPr lang="en"/>
              <a:t>The validation engine is used to verify each Bitcoin transaction and ensure the safety and authenticity of the transaction inputs. </a:t>
            </a:r>
            <a:endParaRPr/>
          </a:p>
          <a:p>
            <a:pPr marL="0" lvl="0" indent="0" algn="l" rtl="0">
              <a:spcBef>
                <a:spcPts val="1200"/>
              </a:spcBef>
              <a:spcAft>
                <a:spcPts val="0"/>
              </a:spcAft>
              <a:buNone/>
            </a:pPr>
            <a:r>
              <a:rPr lang="en" b="1"/>
              <a:t>Mempool:</a:t>
            </a:r>
            <a:r>
              <a:rPr lang="en"/>
              <a:t> This is where the unconfirmed transactions are stored before they are included in a block. </a:t>
            </a:r>
            <a:endParaRPr/>
          </a:p>
          <a:p>
            <a:pPr marL="0" lvl="0" indent="0" algn="l" rtl="0">
              <a:spcBef>
                <a:spcPts val="1200"/>
              </a:spcBef>
              <a:spcAft>
                <a:spcPts val="0"/>
              </a:spcAft>
              <a:buNone/>
            </a:pPr>
            <a:r>
              <a:rPr lang="en" b="1"/>
              <a:t>Miner: </a:t>
            </a:r>
            <a:r>
              <a:rPr lang="en"/>
              <a:t>The miner component is responsible for creating new blocks in the</a:t>
            </a:r>
            <a:endParaRPr/>
          </a:p>
          <a:p>
            <a:pPr marL="0" lvl="0" indent="0" algn="l" rtl="0">
              <a:spcBef>
                <a:spcPts val="1200"/>
              </a:spcBef>
              <a:spcAft>
                <a:spcPts val="1200"/>
              </a:spcAft>
              <a:buNone/>
            </a:pPr>
            <a:r>
              <a:rPr lang="en"/>
              <a:t>blockchain and producing the newly minted bitcoins.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Components cont. </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Connection Manager and Peer Discovery: </a:t>
            </a:r>
            <a:r>
              <a:rPr lang="en"/>
              <a:t>These components are responsible for managing the connections and flow of data between the nodes in the Bitcoin network. </a:t>
            </a:r>
            <a:endParaRPr/>
          </a:p>
          <a:p>
            <a:pPr marL="0" lvl="0" indent="0" algn="l" rtl="0">
              <a:spcBef>
                <a:spcPts val="1200"/>
              </a:spcBef>
              <a:spcAft>
                <a:spcPts val="1200"/>
              </a:spcAft>
              <a:buNone/>
            </a:pPr>
            <a:r>
              <a:rPr lang="en" b="1"/>
              <a:t>Peers and P2P Network: </a:t>
            </a:r>
            <a:r>
              <a:rPr lang="en"/>
              <a:t>The peers and peer-to-peer network components are responsible for maintaining the decentralized network of Bitcoin nodes. They allow Bitcoin core to connect to other nodes and share blockchain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Interactions</a:t>
            </a:r>
            <a:endParaRPr/>
          </a:p>
        </p:txBody>
      </p:sp>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App + RPC: </a:t>
            </a:r>
            <a:r>
              <a:rPr lang="en"/>
              <a:t>The application provides the user interface that interacts with the RPC interface for the Bitcoin Core software. </a:t>
            </a:r>
            <a:endParaRPr/>
          </a:p>
          <a:p>
            <a:pPr marL="0" lvl="0" indent="0" algn="l" rtl="0">
              <a:spcBef>
                <a:spcPts val="1200"/>
              </a:spcBef>
              <a:spcAft>
                <a:spcPts val="0"/>
              </a:spcAft>
              <a:buNone/>
            </a:pPr>
            <a:r>
              <a:rPr lang="en" b="1"/>
              <a:t>App + Wallet: </a:t>
            </a:r>
            <a:r>
              <a:rPr lang="en"/>
              <a:t>The Bitcoin Core application allows users to access and manage their wallets, storing private information. </a:t>
            </a:r>
            <a:endParaRPr/>
          </a:p>
          <a:p>
            <a:pPr marL="0" lvl="0" indent="0" algn="l" rtl="0">
              <a:spcBef>
                <a:spcPts val="1200"/>
              </a:spcBef>
              <a:spcAft>
                <a:spcPts val="0"/>
              </a:spcAft>
              <a:buNone/>
            </a:pPr>
            <a:r>
              <a:rPr lang="en" b="1"/>
              <a:t>Wallet + Storage Engine: </a:t>
            </a:r>
            <a:r>
              <a:rPr lang="en"/>
              <a:t>The wallet relies on the storage engine to access blockchain data.</a:t>
            </a:r>
            <a:endParaRPr/>
          </a:p>
          <a:p>
            <a:pPr marL="0" lvl="0" indent="0" algn="l" rtl="0">
              <a:spcBef>
                <a:spcPts val="1200"/>
              </a:spcBef>
              <a:spcAft>
                <a:spcPts val="0"/>
              </a:spcAft>
              <a:buNone/>
            </a:pPr>
            <a:r>
              <a:rPr lang="en" b="1"/>
              <a:t>Storage Engine + Headers:</a:t>
            </a:r>
            <a:r>
              <a:rPr lang="en"/>
              <a:t> The storage engine stores the header information</a:t>
            </a:r>
            <a:endParaRPr/>
          </a:p>
          <a:p>
            <a:pPr marL="0" lvl="0" indent="0" algn="l" rtl="0">
              <a:spcBef>
                <a:spcPts val="1200"/>
              </a:spcBef>
              <a:spcAft>
                <a:spcPts val="1200"/>
              </a:spcAft>
              <a:buNone/>
            </a:pPr>
            <a:r>
              <a:rPr lang="en"/>
              <a:t>for each block in the blockchain.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Interactions cont.</a:t>
            </a:r>
            <a:endParaRPr/>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Storage Engine + Blocks: </a:t>
            </a:r>
            <a:r>
              <a:rPr lang="en"/>
              <a:t>The storage engine stores the complete transaction data for each block in the blockchain. </a:t>
            </a:r>
            <a:endParaRPr/>
          </a:p>
          <a:p>
            <a:pPr marL="0" lvl="0" indent="0" algn="l" rtl="0">
              <a:spcBef>
                <a:spcPts val="1200"/>
              </a:spcBef>
              <a:spcAft>
                <a:spcPts val="0"/>
              </a:spcAft>
              <a:buNone/>
            </a:pPr>
            <a:r>
              <a:rPr lang="en" b="1"/>
              <a:t>Storage Engine + Coins: </a:t>
            </a:r>
            <a:r>
              <a:rPr lang="en"/>
              <a:t>The storage engine stores the complete information for each coin transferred between Bitcoin addresses. </a:t>
            </a:r>
            <a:endParaRPr/>
          </a:p>
          <a:p>
            <a:pPr marL="0" lvl="0" indent="0" algn="l" rtl="0">
              <a:spcBef>
                <a:spcPts val="1200"/>
              </a:spcBef>
              <a:spcAft>
                <a:spcPts val="0"/>
              </a:spcAft>
              <a:buNone/>
            </a:pPr>
            <a:r>
              <a:rPr lang="en" b="1"/>
              <a:t>Validation Engine + Blocks: </a:t>
            </a:r>
            <a:r>
              <a:rPr lang="en"/>
              <a:t>The validation engine ensures that the blockchain data for each block is authentic and accurate.</a:t>
            </a:r>
            <a:endParaRPr/>
          </a:p>
          <a:p>
            <a:pPr marL="0" lvl="0" indent="0" algn="l" rtl="0">
              <a:spcBef>
                <a:spcPts val="1200"/>
              </a:spcBef>
              <a:spcAft>
                <a:spcPts val="1200"/>
              </a:spcAft>
              <a:buNone/>
            </a:pPr>
            <a:r>
              <a:rPr lang="en" b="1"/>
              <a:t>Validation Engine + Coins: </a:t>
            </a:r>
            <a:r>
              <a:rPr lang="en"/>
              <a:t>The validation engine verifies the validity of each coin.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Arial</vt:lpstr>
      <vt:lpstr>Roboto</vt:lpstr>
      <vt:lpstr>Geometric</vt:lpstr>
      <vt:lpstr>Youtube Link</vt:lpstr>
      <vt:lpstr>Conceptual Architecture of Bitcoin Core</vt:lpstr>
      <vt:lpstr>Overview</vt:lpstr>
      <vt:lpstr>Introduction</vt:lpstr>
      <vt:lpstr>Components</vt:lpstr>
      <vt:lpstr>Components cont.</vt:lpstr>
      <vt:lpstr>Components cont. </vt:lpstr>
      <vt:lpstr>Interactions</vt:lpstr>
      <vt:lpstr>Interactions cont.</vt:lpstr>
      <vt:lpstr>Interactions cont. </vt:lpstr>
      <vt:lpstr>Interactions cont. </vt:lpstr>
      <vt:lpstr>External Interfaces</vt:lpstr>
      <vt:lpstr>Use Case 1</vt:lpstr>
      <vt:lpstr>Use Case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Architecture of Bitcoin Core</dc:title>
  <dc:creator>Victor Coombes</dc:creator>
  <cp:lastModifiedBy>Victor Coombes</cp:lastModifiedBy>
  <cp:revision>1</cp:revision>
  <dcterms:modified xsi:type="dcterms:W3CDTF">2023-02-19T21:02:13Z</dcterms:modified>
</cp:coreProperties>
</file>