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layfair Displ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italic.fntdata"/><Relationship Id="rId25" Type="http://schemas.openxmlformats.org/officeDocument/2006/relationships/font" Target="fonts/PlayfairDisplay-bold.fntdata"/><Relationship Id="rId28" Type="http://schemas.openxmlformats.org/officeDocument/2006/relationships/font" Target="fonts/Lato-regular.fntdata"/><Relationship Id="rId27" Type="http://schemas.openxmlformats.org/officeDocument/2006/relationships/font" Target="fonts/PlayfairDispl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cc731486b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cc731486b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cc731486b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cc731486b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cc731486b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cc731486b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cc731486b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cc731486b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cc731486b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cc731486b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cc731486b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cc731486b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d3a4523d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d3a4523d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cc731486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cc731486b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cc731486b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cc731486b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cc731486b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2cc731486b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cc731486b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2cc731486b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cc731486b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cc731486b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cc731486b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cc731486b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cc731486b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cc731486b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cc731486b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cc731486b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cc731486b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cc731486b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d3a4523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d3a4523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youtu.be/bROT39CHkf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medium.com/@bhagvankommadi/saam-software-architecture-analysis-method-36864cd8ea94" TargetMode="External"/><Relationship Id="rId4" Type="http://schemas.openxmlformats.org/officeDocument/2006/relationships/hyperlink" Target="https://resources.sei.cmu.edu/library/asset-view.cfm?assetid=2928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 Presentation:</a:t>
            </a:r>
            <a:endParaRPr/>
          </a:p>
        </p:txBody>
      </p:sp>
      <p:sp>
        <p:nvSpPr>
          <p:cNvPr id="69" name="Google Shape;69;p13"/>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u="sng">
                <a:solidFill>
                  <a:schemeClr val="hlink"/>
                </a:solidFill>
                <a:latin typeface="Arial"/>
                <a:ea typeface="Arial"/>
                <a:cs typeface="Arial"/>
                <a:sym typeface="Arial"/>
                <a:hlinkClick r:id="rId3"/>
              </a:rPr>
              <a:t>https://youtu.be/bROT39CHkfE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Potentially Impacted Subsystems</a:t>
            </a:r>
            <a:endParaRPr/>
          </a:p>
        </p:txBody>
      </p:sp>
      <p:sp>
        <p:nvSpPr>
          <p:cNvPr id="123" name="Google Shape;123;p22"/>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a:t>
            </a:r>
            <a:r>
              <a:rPr lang="en"/>
              <a:t> main subsystems that are </a:t>
            </a:r>
            <a:r>
              <a:rPr lang="en"/>
              <a:t>potentially</a:t>
            </a:r>
            <a:r>
              <a:rPr lang="en"/>
              <a:t> impacted by both </a:t>
            </a:r>
            <a:r>
              <a:rPr lang="en"/>
              <a:t>approaches</a:t>
            </a:r>
            <a:r>
              <a:rPr lang="en"/>
              <a:t> are the Validation Engine and the Miner. This is because these are the main </a:t>
            </a:r>
            <a:r>
              <a:rPr lang="en"/>
              <a:t>subsystems</a:t>
            </a:r>
            <a:r>
              <a:rPr lang="en"/>
              <a:t> involved in the validation and addition of new coins and </a:t>
            </a:r>
            <a:r>
              <a:rPr lang="en"/>
              <a:t>information</a:t>
            </a:r>
            <a:r>
              <a:rPr lang="en"/>
              <a:t> into the blockchain. The architectural style of our new, enhanced Bitcoin Core system stays almost exactly the same as before the new additions.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and Sequence Diagram</a:t>
            </a:r>
            <a:endParaRPr/>
          </a:p>
        </p:txBody>
      </p:sp>
      <p:sp>
        <p:nvSpPr>
          <p:cNvPr id="129" name="Google Shape;129;p23"/>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chosen use case is: a user wants to log in and access information in their wallet</a:t>
            </a:r>
            <a:endParaRPr/>
          </a:p>
        </p:txBody>
      </p:sp>
      <p:pic>
        <p:nvPicPr>
          <p:cNvPr id="130" name="Google Shape;130;p23"/>
          <p:cNvPicPr preferRelativeResize="0"/>
          <p:nvPr/>
        </p:nvPicPr>
        <p:blipFill>
          <a:blip r:embed="rId3">
            <a:alphaModFix/>
          </a:blip>
          <a:stretch>
            <a:fillRect/>
          </a:stretch>
        </p:blipFill>
        <p:spPr>
          <a:xfrm>
            <a:off x="1600200" y="1987900"/>
            <a:ext cx="5943600" cy="2381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Plans for Testing the Impact of Interactions</a:t>
            </a:r>
            <a:endParaRPr/>
          </a:p>
        </p:txBody>
      </p:sp>
      <p:sp>
        <p:nvSpPr>
          <p:cNvPr id="136" name="Google Shape;136;p2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group aimed to create a set of tests that span </a:t>
            </a:r>
            <a:r>
              <a:rPr lang="en"/>
              <a:t>usability</a:t>
            </a:r>
            <a:r>
              <a:rPr lang="en"/>
              <a:t>, testability, scalability, security, and privacy. We created a test for both potential implementations of our enhancement. The test for the first approach will test how the updated Validation Engine interacts with the updated Miner. The test for the </a:t>
            </a:r>
            <a:r>
              <a:rPr lang="en"/>
              <a:t>second</a:t>
            </a:r>
            <a:r>
              <a:rPr lang="en"/>
              <a:t> approach will test how the new PoS and Forgers modules interact with the rest of the system.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Risks and Limitations</a:t>
            </a:r>
            <a:endParaRPr/>
          </a:p>
        </p:txBody>
      </p:sp>
      <p:sp>
        <p:nvSpPr>
          <p:cNvPr id="142" name="Google Shape;142;p25"/>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By implementing our enhancement, we risk disrupting the flow of the Bitcoin Core system. Software architecture can be very delicate and the last thing we want as a group is for our </a:t>
            </a:r>
            <a:r>
              <a:rPr lang="en"/>
              <a:t>enhancement</a:t>
            </a:r>
            <a:r>
              <a:rPr lang="en"/>
              <a:t> to hinder the verification process or the process of creating a new block in the blockchain.  Some limitations of our implementation, is that it may overcomplicate the </a:t>
            </a:r>
            <a:r>
              <a:rPr lang="en"/>
              <a:t>verification</a:t>
            </a:r>
            <a:r>
              <a:rPr lang="en"/>
              <a:t> process or cause a hiccup in the Validation Engine. Another limitation is the lack of prioritization of NFRs within both implementations of our enhancement. Although, our second algorithm performs better than the first.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Concurrency</a:t>
            </a:r>
            <a:endParaRPr/>
          </a:p>
        </p:txBody>
      </p:sp>
      <p:sp>
        <p:nvSpPr>
          <p:cNvPr id="148" name="Google Shape;148;p26"/>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is concurrency present within the enhanced Bitcoin Core architecture. Concurrency is essential to the PoS algorithm </a:t>
            </a:r>
            <a:r>
              <a:rPr lang="en"/>
              <a:t>because</a:t>
            </a:r>
            <a:r>
              <a:rPr lang="en"/>
              <a:t> the system needs to check for the coins at stake for each transaction, while validating that transaction. The Forgers </a:t>
            </a:r>
            <a:r>
              <a:rPr lang="en"/>
              <a:t>module</a:t>
            </a:r>
            <a:r>
              <a:rPr lang="en"/>
              <a:t> would also need to run </a:t>
            </a:r>
            <a:r>
              <a:rPr lang="en"/>
              <a:t>concurrently</a:t>
            </a:r>
            <a:r>
              <a:rPr lang="en"/>
              <a:t> with the Miner subsystem. </a:t>
            </a:r>
            <a:r>
              <a:rPr lang="en"/>
              <a:t>Both of these are examples of how concurrency is essential to the function of Bitcoin Core, enhancement or not.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Issues</a:t>
            </a:r>
            <a:endParaRPr/>
          </a:p>
        </p:txBody>
      </p:sp>
      <p:sp>
        <p:nvSpPr>
          <p:cNvPr id="154" name="Google Shape;154;p27"/>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team had no major issues </a:t>
            </a:r>
            <a:r>
              <a:rPr lang="en"/>
              <a:t>while</a:t>
            </a:r>
            <a:r>
              <a:rPr lang="en"/>
              <a:t> working on this project. Although this is a busy time of year for us all, we were able to work together relatively seamlessly in order to produce our report and presentation. Some small areas for improvement within our team are coordination of our schedules. Ideally, we </a:t>
            </a:r>
            <a:r>
              <a:rPr lang="en"/>
              <a:t>would</a:t>
            </a:r>
            <a:r>
              <a:rPr lang="en"/>
              <a:t> have </a:t>
            </a:r>
            <a:r>
              <a:rPr lang="en"/>
              <a:t>began</a:t>
            </a:r>
            <a:r>
              <a:rPr lang="en"/>
              <a:t> working on enhancing the architecture earlier so we could further ensure we were making the correct analyses.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a:t>
            </a:r>
            <a:r>
              <a:rPr lang="en"/>
              <a:t> Learned</a:t>
            </a:r>
            <a:endParaRPr/>
          </a:p>
        </p:txBody>
      </p:sp>
      <p:sp>
        <p:nvSpPr>
          <p:cNvPr id="160" name="Google Shape;160;p28"/>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Throughout</a:t>
            </a:r>
            <a:r>
              <a:rPr lang="en"/>
              <a:t> this project, our group learned the complexities and difficulties of trying to update and enhance a software architecture. Our understanding of Bitcoin Core has expanded even further as we dove into the inner workings of our potential PoS algorithm within the system as a whole. Using a Software Architecture Analysis Model (SAAM) we were able to grasp the drawbacks of adding our enhancement to the architecture as well as some of the benefits. This allowed us to properly analyze Bitcoin Core and brainstorm even more ways to improve </a:t>
            </a:r>
            <a:r>
              <a:rPr lang="en"/>
              <a:t>upon it.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6" name="Google Shape;166;p29"/>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conclude, we </a:t>
            </a:r>
            <a:r>
              <a:rPr lang="en"/>
              <a:t>have</a:t>
            </a:r>
            <a:r>
              <a:rPr lang="en"/>
              <a:t> analyzed two different approaches to enhance the software architecture of Bitcoin Core. Throughout this process we have explored the </a:t>
            </a:r>
            <a:r>
              <a:rPr lang="en"/>
              <a:t>different</a:t>
            </a:r>
            <a:r>
              <a:rPr lang="en"/>
              <a:t> ways that the subsystems within Bitcoin Core can be changed to allow for the enhancement while still maintaining the flow of the system. We believe that our second approach, adding two modules to the system in order to implement the PoS algorithm, is the more effective and reliable route to enhancement. This implementation would best allow for Bitcoin Core to become even more secure and trustworthy.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2" name="Google Shape;172;p30"/>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https://medium.com/@bhagvankommadi/saam-software-architecture-analysis-method-36864cd8ea94</a:t>
            </a:r>
            <a:endParaRPr/>
          </a:p>
          <a:p>
            <a:pPr indent="0" lvl="0" marL="0" rtl="0" algn="l">
              <a:spcBef>
                <a:spcPts val="1200"/>
              </a:spcBef>
              <a:spcAft>
                <a:spcPts val="0"/>
              </a:spcAft>
              <a:buNone/>
            </a:pPr>
            <a:r>
              <a:rPr lang="en" u="sng">
                <a:solidFill>
                  <a:schemeClr val="hlink"/>
                </a:solidFill>
                <a:hlinkClick r:id="rId4"/>
              </a:rPr>
              <a:t>https://resources.sei.cmu.edu/library/asset-view.cfm?assetid=29288</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ctrTitle"/>
          </p:nvPr>
        </p:nvSpPr>
        <p:spPr>
          <a:xfrm>
            <a:off x="630600" y="136800"/>
            <a:ext cx="7893000" cy="1853700"/>
          </a:xfrm>
          <a:prstGeom prst="rect">
            <a:avLst/>
          </a:prstGeom>
        </p:spPr>
        <p:txBody>
          <a:bodyPr anchorCtr="0" anchor="b" bIns="91425" lIns="91425" spcFirstLastPara="1" rIns="91425" wrap="square" tIns="91425">
            <a:normAutofit fontScale="90000"/>
          </a:bodyPr>
          <a:lstStyle/>
          <a:p>
            <a:pPr indent="0" lvl="0" marL="0" rtl="0" algn="l">
              <a:spcBef>
                <a:spcPts val="1000"/>
              </a:spcBef>
              <a:spcAft>
                <a:spcPts val="0"/>
              </a:spcAft>
              <a:buNone/>
            </a:pPr>
            <a:r>
              <a:rPr lang="en"/>
              <a:t>Architectural Enhancement of Bitcoin Core</a:t>
            </a:r>
            <a:endParaRPr/>
          </a:p>
        </p:txBody>
      </p:sp>
      <p:sp>
        <p:nvSpPr>
          <p:cNvPr id="75" name="Google Shape;75;p14"/>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fontScale="55000" lnSpcReduction="20000"/>
          </a:bodyPr>
          <a:lstStyle/>
          <a:p>
            <a:pPr indent="0" lvl="0" marL="0" rtl="0" algn="l">
              <a:spcBef>
                <a:spcPts val="1000"/>
              </a:spcBef>
              <a:spcAft>
                <a:spcPts val="0"/>
              </a:spcAft>
              <a:buNone/>
            </a:pPr>
            <a:r>
              <a:rPr b="1" lang="en"/>
              <a:t>Group 44</a:t>
            </a:r>
            <a:endParaRPr b="1"/>
          </a:p>
          <a:p>
            <a:pPr indent="0" lvl="0" marL="0" rtl="0" algn="l">
              <a:spcBef>
                <a:spcPts val="1000"/>
              </a:spcBef>
              <a:spcAft>
                <a:spcPts val="0"/>
              </a:spcAft>
              <a:buNone/>
            </a:pPr>
            <a:r>
              <a:rPr lang="en"/>
              <a:t>Presenters: Selena Kesidis and Osamu Adun</a:t>
            </a:r>
            <a:endParaRPr/>
          </a:p>
          <a:p>
            <a:pPr indent="0" lvl="0" marL="0" rtl="0" algn="l">
              <a:spcBef>
                <a:spcPts val="1000"/>
              </a:spcBef>
              <a:spcAft>
                <a:spcPts val="0"/>
              </a:spcAft>
              <a:buNone/>
            </a:pPr>
            <a:r>
              <a:rPr lang="en"/>
              <a:t>Group Leader: Victor Coombes</a:t>
            </a:r>
            <a:endParaRPr/>
          </a:p>
          <a:p>
            <a:pPr indent="0" lvl="0" marL="0" rtl="0" algn="l">
              <a:spcBef>
                <a:spcPts val="1000"/>
              </a:spcBef>
              <a:spcAft>
                <a:spcPts val="0"/>
              </a:spcAft>
              <a:buNone/>
            </a:pPr>
            <a:r>
              <a:rPr lang="en"/>
              <a:t>Rest of Group: Kyle Verma, Anton Gudonis, and Navin Pandey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81" name="Google Shape;81;p15"/>
          <p:cNvSpPr txBox="1"/>
          <p:nvPr>
            <p:ph idx="1" type="body"/>
          </p:nvPr>
        </p:nvSpPr>
        <p:spPr>
          <a:xfrm>
            <a:off x="311700" y="1417800"/>
            <a:ext cx="8520600" cy="31509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Our Proposed Enhancement</a:t>
            </a:r>
            <a:endParaRPr/>
          </a:p>
          <a:p>
            <a:pPr indent="-317182" lvl="0" marL="457200" rtl="0" algn="l">
              <a:spcBef>
                <a:spcPts val="0"/>
              </a:spcBef>
              <a:spcAft>
                <a:spcPts val="0"/>
              </a:spcAft>
              <a:buSzPct val="100000"/>
              <a:buChar char="❏"/>
            </a:pPr>
            <a:r>
              <a:rPr lang="en"/>
              <a:t>Approach One to Realize the New Feature</a:t>
            </a:r>
            <a:endParaRPr/>
          </a:p>
          <a:p>
            <a:pPr indent="-317182" lvl="0" marL="457200" rtl="0" algn="l">
              <a:spcBef>
                <a:spcPts val="0"/>
              </a:spcBef>
              <a:spcAft>
                <a:spcPts val="0"/>
              </a:spcAft>
              <a:buSzPct val="100000"/>
              <a:buChar char="❏"/>
            </a:pPr>
            <a:r>
              <a:rPr lang="en"/>
              <a:t>Approach Two to Realize the New Feature</a:t>
            </a:r>
            <a:endParaRPr/>
          </a:p>
          <a:p>
            <a:pPr indent="-317182" lvl="0" marL="457200" rtl="0" algn="l">
              <a:spcBef>
                <a:spcPts val="0"/>
              </a:spcBef>
              <a:spcAft>
                <a:spcPts val="0"/>
              </a:spcAft>
              <a:buSzPct val="100000"/>
              <a:buChar char="❏"/>
            </a:pPr>
            <a:r>
              <a:rPr lang="en"/>
              <a:t>Components</a:t>
            </a:r>
            <a:endParaRPr/>
          </a:p>
          <a:p>
            <a:pPr indent="-317182" lvl="0" marL="457200" rtl="0" algn="l">
              <a:spcBef>
                <a:spcPts val="0"/>
              </a:spcBef>
              <a:spcAft>
                <a:spcPts val="0"/>
              </a:spcAft>
              <a:buSzPct val="100000"/>
              <a:buChar char="❏"/>
            </a:pPr>
            <a:r>
              <a:rPr lang="en"/>
              <a:t>Interaction Breakdown (SAAM)</a:t>
            </a:r>
            <a:endParaRPr/>
          </a:p>
          <a:p>
            <a:pPr indent="-317182" lvl="0" marL="457200" rtl="0" algn="l">
              <a:spcBef>
                <a:spcPts val="0"/>
              </a:spcBef>
              <a:spcAft>
                <a:spcPts val="0"/>
              </a:spcAft>
              <a:buSzPct val="100000"/>
              <a:buChar char="❏"/>
            </a:pPr>
            <a:r>
              <a:rPr lang="en"/>
              <a:t>Potentially Impacted Subsystems</a:t>
            </a:r>
            <a:endParaRPr/>
          </a:p>
          <a:p>
            <a:pPr indent="-317182" lvl="0" marL="457200" rtl="0" algn="l">
              <a:spcBef>
                <a:spcPts val="0"/>
              </a:spcBef>
              <a:spcAft>
                <a:spcPts val="0"/>
              </a:spcAft>
              <a:buSzPct val="100000"/>
              <a:buChar char="❏"/>
            </a:pPr>
            <a:r>
              <a:rPr lang="en"/>
              <a:t>Use Case and Sequence Diagram</a:t>
            </a:r>
            <a:endParaRPr/>
          </a:p>
          <a:p>
            <a:pPr indent="-317182" lvl="0" marL="457200" rtl="0" algn="l">
              <a:spcBef>
                <a:spcPts val="0"/>
              </a:spcBef>
              <a:spcAft>
                <a:spcPts val="0"/>
              </a:spcAft>
              <a:buSzPct val="100000"/>
              <a:buChar char="❏"/>
            </a:pPr>
            <a:r>
              <a:rPr lang="en"/>
              <a:t>Plans for Testing the Impact of Interactions</a:t>
            </a:r>
            <a:endParaRPr/>
          </a:p>
          <a:p>
            <a:pPr indent="-317182" lvl="0" marL="457200" rtl="0" algn="l">
              <a:spcBef>
                <a:spcPts val="0"/>
              </a:spcBef>
              <a:spcAft>
                <a:spcPts val="0"/>
              </a:spcAft>
              <a:buSzPct val="100000"/>
              <a:buChar char="❏"/>
            </a:pPr>
            <a:r>
              <a:rPr lang="en"/>
              <a:t>Potential Risks and Limitations</a:t>
            </a:r>
            <a:endParaRPr/>
          </a:p>
          <a:p>
            <a:pPr indent="-317182" lvl="0" marL="457200" rtl="0" algn="l">
              <a:spcBef>
                <a:spcPts val="0"/>
              </a:spcBef>
              <a:spcAft>
                <a:spcPts val="0"/>
              </a:spcAft>
              <a:buSzPct val="100000"/>
              <a:buChar char="❏"/>
            </a:pPr>
            <a:r>
              <a:rPr lang="en"/>
              <a:t>Concurrency</a:t>
            </a:r>
            <a:endParaRPr/>
          </a:p>
          <a:p>
            <a:pPr indent="-317182" lvl="0" marL="457200" rtl="0" algn="l">
              <a:spcBef>
                <a:spcPts val="0"/>
              </a:spcBef>
              <a:spcAft>
                <a:spcPts val="0"/>
              </a:spcAft>
              <a:buSzPct val="100000"/>
              <a:buChar char="❏"/>
            </a:pPr>
            <a:r>
              <a:rPr lang="en"/>
              <a:t>Team Issues</a:t>
            </a:r>
            <a:endParaRPr/>
          </a:p>
          <a:p>
            <a:pPr indent="-317182" lvl="0" marL="457200" rtl="0" algn="l">
              <a:spcBef>
                <a:spcPts val="0"/>
              </a:spcBef>
              <a:spcAft>
                <a:spcPts val="0"/>
              </a:spcAft>
              <a:buSzPct val="100000"/>
              <a:buChar char="❏"/>
            </a:pPr>
            <a:r>
              <a:rPr lang="en"/>
              <a:t>Lessons Learned</a:t>
            </a:r>
            <a:endParaRPr/>
          </a:p>
          <a:p>
            <a:pPr indent="-317182" lvl="0" marL="457200" rtl="0" algn="l">
              <a:spcBef>
                <a:spcPts val="0"/>
              </a:spcBef>
              <a:spcAft>
                <a:spcPts val="0"/>
              </a:spcAft>
              <a:buSzPct val="100000"/>
              <a:buChar char="❏"/>
            </a:pPr>
            <a:r>
              <a:rPr lang="en"/>
              <a:t>Conclusion</a:t>
            </a:r>
            <a:endParaRPr/>
          </a:p>
          <a:p>
            <a:pPr indent="-317182" lvl="0" marL="457200" rtl="0" algn="l">
              <a:spcBef>
                <a:spcPts val="0"/>
              </a:spcBef>
              <a:spcAft>
                <a:spcPts val="0"/>
              </a:spcAft>
              <a:buSzPct val="100000"/>
              <a:buChar char="❏"/>
            </a:pPr>
            <a:r>
              <a:rPr lang="en"/>
              <a:t>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Proposed Enhancement</a:t>
            </a:r>
            <a:endParaRPr/>
          </a:p>
        </p:txBody>
      </p:sp>
      <p:sp>
        <p:nvSpPr>
          <p:cNvPr id="87" name="Google Shape;87;p16"/>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group decided to implement a Proof-of-Stake/Proof-of-Work algorithm into Bitcoin Core in order to improve the validity checking of transactions and </a:t>
            </a:r>
            <a:r>
              <a:rPr lang="en"/>
              <a:t>enhance</a:t>
            </a:r>
            <a:r>
              <a:rPr lang="en"/>
              <a:t> the creation of new </a:t>
            </a:r>
            <a:r>
              <a:rPr lang="en"/>
              <a:t>blocks</a:t>
            </a:r>
            <a:r>
              <a:rPr lang="en"/>
              <a:t> in the blockchain. Within this new algorithm, coins are held as </a:t>
            </a:r>
            <a:r>
              <a:rPr lang="en"/>
              <a:t>collateral</a:t>
            </a:r>
            <a:r>
              <a:rPr lang="en"/>
              <a:t> within the Bitcoin Core system, and the more coins a user stakes on a transaction, the more likely the user is to have that transaction validated.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One to Realize the New Feature</a:t>
            </a:r>
            <a:endParaRPr/>
          </a:p>
        </p:txBody>
      </p:sp>
      <p:sp>
        <p:nvSpPr>
          <p:cNvPr id="93" name="Google Shape;93;p17"/>
          <p:cNvSpPr txBox="1"/>
          <p:nvPr>
            <p:ph idx="1" type="body"/>
          </p:nvPr>
        </p:nvSpPr>
        <p:spPr>
          <a:xfrm>
            <a:off x="311700" y="1417800"/>
            <a:ext cx="8520600" cy="315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Our first approach to implement our enhancement is to build upon the Validation Engine subsystem and add the PoS algorithm to it. </a:t>
            </a:r>
            <a:endParaRPr/>
          </a:p>
          <a:p>
            <a:pPr indent="0" lvl="0" marL="0" rtl="0" algn="l">
              <a:spcBef>
                <a:spcPts val="1200"/>
              </a:spcBef>
              <a:spcAft>
                <a:spcPts val="0"/>
              </a:spcAft>
              <a:buNone/>
            </a:pPr>
            <a:r>
              <a:rPr b="1" lang="en"/>
              <a:t>Stakeholders:</a:t>
            </a:r>
            <a:r>
              <a:rPr lang="en"/>
              <a:t> the Validation Engine and the APP</a:t>
            </a:r>
            <a:endParaRPr/>
          </a:p>
          <a:p>
            <a:pPr indent="0" lvl="0" marL="0" rtl="0" algn="l">
              <a:spcBef>
                <a:spcPts val="1200"/>
              </a:spcBef>
              <a:spcAft>
                <a:spcPts val="0"/>
              </a:spcAft>
              <a:buNone/>
            </a:pPr>
            <a:r>
              <a:rPr b="1" lang="en"/>
              <a:t>Advantages:</a:t>
            </a:r>
            <a:r>
              <a:rPr lang="en"/>
              <a:t> this approach makes logical sense because the Validation Engine already contains most of the consensus algorithm code</a:t>
            </a:r>
            <a:endParaRPr/>
          </a:p>
          <a:p>
            <a:pPr indent="0" lvl="0" marL="0" rtl="0" algn="l">
              <a:spcBef>
                <a:spcPts val="1200"/>
              </a:spcBef>
              <a:spcAft>
                <a:spcPts val="0"/>
              </a:spcAft>
              <a:buNone/>
            </a:pPr>
            <a:r>
              <a:rPr b="1" lang="en"/>
              <a:t>Disadvantages:</a:t>
            </a:r>
            <a:r>
              <a:rPr lang="en"/>
              <a:t> this approach requires the entire Bitcoin Core network to validate the update in code, which can be difficult to coordinate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Two to Realize the New Feature</a:t>
            </a:r>
            <a:endParaRPr/>
          </a:p>
          <a:p>
            <a:pPr indent="0" lvl="0" marL="0" rtl="0" algn="l">
              <a:spcBef>
                <a:spcPts val="0"/>
              </a:spcBef>
              <a:spcAft>
                <a:spcPts val="0"/>
              </a:spcAft>
              <a:buNone/>
            </a:pPr>
            <a:r>
              <a:t/>
            </a:r>
            <a:endParaRPr/>
          </a:p>
        </p:txBody>
      </p:sp>
      <p:sp>
        <p:nvSpPr>
          <p:cNvPr id="99" name="Google Shape;99;p18"/>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second approach to implement our enhancement is to add two new modules to the Bitcoin Core system. One module would be a subsystem to uphold the PoS algorithm and another would be Forgers to represent the </a:t>
            </a:r>
            <a:r>
              <a:rPr lang="en"/>
              <a:t>participants</a:t>
            </a:r>
            <a:r>
              <a:rPr lang="en"/>
              <a:t> within the PoS subsystem.  </a:t>
            </a:r>
            <a:endParaRPr/>
          </a:p>
          <a:p>
            <a:pPr indent="0" lvl="0" marL="0" rtl="0" algn="l">
              <a:spcBef>
                <a:spcPts val="1200"/>
              </a:spcBef>
              <a:spcAft>
                <a:spcPts val="0"/>
              </a:spcAft>
              <a:buNone/>
            </a:pPr>
            <a:r>
              <a:rPr b="1" lang="en"/>
              <a:t>Stakeholders: </a:t>
            </a:r>
            <a:r>
              <a:rPr lang="en"/>
              <a:t>the new modules, PoS Algorithm and Forgers</a:t>
            </a:r>
            <a:endParaRPr/>
          </a:p>
          <a:p>
            <a:pPr indent="0" lvl="0" marL="0" rtl="0" algn="l">
              <a:spcBef>
                <a:spcPts val="1200"/>
              </a:spcBef>
              <a:spcAft>
                <a:spcPts val="0"/>
              </a:spcAft>
              <a:buNone/>
            </a:pPr>
            <a:r>
              <a:rPr b="1" lang="en"/>
              <a:t>Advantages: </a:t>
            </a:r>
            <a:r>
              <a:rPr lang="en"/>
              <a:t>this </a:t>
            </a:r>
            <a:r>
              <a:rPr lang="en"/>
              <a:t>approach</a:t>
            </a:r>
            <a:r>
              <a:rPr lang="en"/>
              <a:t> prioritizes evolvability because the PoS algorithm is distinct within the code base</a:t>
            </a:r>
            <a:endParaRPr/>
          </a:p>
          <a:p>
            <a:pPr indent="0" lvl="0" marL="0" rtl="0" algn="l">
              <a:spcBef>
                <a:spcPts val="1200"/>
              </a:spcBef>
              <a:spcAft>
                <a:spcPts val="1200"/>
              </a:spcAft>
              <a:buNone/>
            </a:pPr>
            <a:r>
              <a:rPr b="1" lang="en"/>
              <a:t>Disadvantages: </a:t>
            </a:r>
            <a:r>
              <a:rPr lang="en"/>
              <a:t>this </a:t>
            </a:r>
            <a:r>
              <a:rPr lang="en"/>
              <a:t>approach</a:t>
            </a:r>
            <a:r>
              <a:rPr lang="en"/>
              <a:t> is more disruptive to the Bitcoin Core system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a:t>
            </a:r>
            <a:endParaRPr/>
          </a:p>
        </p:txBody>
      </p:sp>
      <p:sp>
        <p:nvSpPr>
          <p:cNvPr id="105" name="Google Shape;105;p19"/>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new components </a:t>
            </a:r>
            <a:r>
              <a:rPr lang="en"/>
              <a:t>potentially being added are:</a:t>
            </a:r>
            <a:endParaRPr/>
          </a:p>
          <a:p>
            <a:pPr indent="0" lvl="0" marL="0" rtl="0" algn="l">
              <a:spcBef>
                <a:spcPts val="1200"/>
              </a:spcBef>
              <a:spcAft>
                <a:spcPts val="0"/>
              </a:spcAft>
              <a:buNone/>
            </a:pPr>
            <a:r>
              <a:rPr b="1" lang="en"/>
              <a:t>PoS Algorithm: </a:t>
            </a:r>
            <a:r>
              <a:rPr lang="en"/>
              <a:t>This component will be formatted similar to the Validation Engine, and will function to ensure the PoS algorithm is implemented for every new transaction or addition to the blockchain</a:t>
            </a:r>
            <a:endParaRPr/>
          </a:p>
          <a:p>
            <a:pPr indent="0" lvl="0" marL="0" rtl="0" algn="l">
              <a:spcBef>
                <a:spcPts val="1200"/>
              </a:spcBef>
              <a:spcAft>
                <a:spcPts val="1200"/>
              </a:spcAft>
              <a:buNone/>
            </a:pPr>
            <a:r>
              <a:rPr b="1" lang="en"/>
              <a:t>Forgers: </a:t>
            </a:r>
            <a:r>
              <a:rPr lang="en"/>
              <a:t>This component will be formatted similar to the Miner subsystem as they have similar responsibilities within the system, and will function to represent the participating transactions and coins within the PoS algorithm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Interaction Breakdown (SAAM)</a:t>
            </a:r>
            <a:endParaRPr/>
          </a:p>
        </p:txBody>
      </p:sp>
      <p:sp>
        <p:nvSpPr>
          <p:cNvPr id="111" name="Google Shape;111;p20"/>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t>Developers:</a:t>
            </a:r>
            <a:endParaRPr b="1" sz="1200"/>
          </a:p>
          <a:p>
            <a:pPr indent="0" lvl="0" marL="0" rtl="0" algn="l">
              <a:spcBef>
                <a:spcPts val="0"/>
              </a:spcBef>
              <a:spcAft>
                <a:spcPts val="0"/>
              </a:spcAft>
              <a:buNone/>
            </a:pPr>
            <a:r>
              <a:rPr lang="en" sz="1200"/>
              <a:t>Maintainability:  This refers to the ability of developers to easily troubleshoot the system, identify and fix issues and in general maintain the codebase efficiently </a:t>
            </a:r>
            <a:endParaRPr sz="1200"/>
          </a:p>
          <a:p>
            <a:pPr indent="0" lvl="0" marL="0" rtl="0" algn="l">
              <a:spcBef>
                <a:spcPts val="0"/>
              </a:spcBef>
              <a:spcAft>
                <a:spcPts val="0"/>
              </a:spcAft>
              <a:buNone/>
            </a:pPr>
            <a:r>
              <a:rPr lang="en" sz="1200"/>
              <a:t>Modifiability: This refers to the ability to easily change certain components within the system</a:t>
            </a:r>
            <a:endParaRPr sz="1200"/>
          </a:p>
          <a:p>
            <a:pPr indent="0" lvl="0" marL="0" rtl="0" algn="l">
              <a:spcBef>
                <a:spcPts val="0"/>
              </a:spcBef>
              <a:spcAft>
                <a:spcPts val="0"/>
              </a:spcAft>
              <a:buNone/>
            </a:pPr>
            <a:r>
              <a:rPr b="1" lang="en" sz="1200"/>
              <a:t>Users:</a:t>
            </a:r>
            <a:endParaRPr b="1" sz="1200"/>
          </a:p>
          <a:p>
            <a:pPr indent="0" lvl="0" marL="0" rtl="0" algn="l">
              <a:spcBef>
                <a:spcPts val="0"/>
              </a:spcBef>
              <a:spcAft>
                <a:spcPts val="0"/>
              </a:spcAft>
              <a:buNone/>
            </a:pPr>
            <a:r>
              <a:rPr lang="en" sz="1200"/>
              <a:t>Security: This refers to the protection of user data, transactions and assets from unauthorized access, tampering or attack</a:t>
            </a:r>
            <a:endParaRPr sz="1200"/>
          </a:p>
          <a:p>
            <a:pPr indent="0" lvl="0" marL="0" rtl="0" algn="l">
              <a:spcBef>
                <a:spcPts val="0"/>
              </a:spcBef>
              <a:spcAft>
                <a:spcPts val="0"/>
              </a:spcAft>
              <a:buNone/>
            </a:pPr>
            <a:r>
              <a:rPr lang="en" sz="1200"/>
              <a:t>Reliability: This refers to the dependability and availability of the Bitcoin network for users given the introduction PoS</a:t>
            </a:r>
            <a:endParaRPr sz="1200"/>
          </a:p>
          <a:p>
            <a:pPr indent="0" lvl="0" marL="0" rtl="0" algn="l">
              <a:spcBef>
                <a:spcPts val="0"/>
              </a:spcBef>
              <a:spcAft>
                <a:spcPts val="0"/>
              </a:spcAft>
              <a:buNone/>
            </a:pPr>
            <a:r>
              <a:rPr lang="en" sz="1200"/>
              <a:t>Performance: This refers to the speed, efficiency and responsiveness of the Bitcoin network ins processing transactions</a:t>
            </a:r>
            <a:endParaRPr sz="1200"/>
          </a:p>
          <a:p>
            <a:pPr indent="0" lvl="0" marL="0" rtl="0" algn="l">
              <a:spcBef>
                <a:spcPts val="0"/>
              </a:spcBef>
              <a:spcAft>
                <a:spcPts val="0"/>
              </a:spcAft>
              <a:buNone/>
            </a:pPr>
            <a:r>
              <a:rPr b="1" lang="en" sz="1200"/>
              <a:t>PoS participants: </a:t>
            </a:r>
            <a:endParaRPr b="1" sz="1200"/>
          </a:p>
          <a:p>
            <a:pPr indent="0" lvl="0" marL="0" rtl="0" algn="l">
              <a:spcBef>
                <a:spcPts val="0"/>
              </a:spcBef>
              <a:spcAft>
                <a:spcPts val="0"/>
              </a:spcAft>
              <a:buNone/>
            </a:pPr>
            <a:r>
              <a:rPr lang="en" sz="1200"/>
              <a:t>Security: This refers to the protection of stakers assets from risks such as theft, fraud or malicious attacks</a:t>
            </a:r>
            <a:endParaRPr sz="1200"/>
          </a:p>
          <a:p>
            <a:pPr indent="0" lvl="0" marL="0" rtl="0" algn="l">
              <a:spcBef>
                <a:spcPts val="0"/>
              </a:spcBef>
              <a:spcAft>
                <a:spcPts val="0"/>
              </a:spcAft>
              <a:buNone/>
            </a:pPr>
            <a:r>
              <a:rPr lang="en" sz="1200"/>
              <a:t>Usability: This refers to the ease of use and convenience of the PoS process for stakers</a:t>
            </a:r>
            <a:endParaRPr sz="1200"/>
          </a:p>
          <a:p>
            <a:pPr indent="0" lvl="0" marL="0" rtl="0" algn="l">
              <a:spcBef>
                <a:spcPts val="0"/>
              </a:spcBef>
              <a:spcAft>
                <a:spcPts val="0"/>
              </a:spcAft>
              <a:buNone/>
            </a:pPr>
            <a:r>
              <a:rPr lang="en" sz="1200"/>
              <a:t>Performance: This refers to the efficiency and effectiveness of the PoS algorithm in generating rewards and processing transactions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Interaction Breakdown (SAAM) Cont.</a:t>
            </a:r>
            <a:endParaRPr/>
          </a:p>
        </p:txBody>
      </p:sp>
      <p:sp>
        <p:nvSpPr>
          <p:cNvPr id="117" name="Google Shape;117;p21"/>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Approach One: </a:t>
            </a:r>
            <a:r>
              <a:rPr lang="en"/>
              <a:t>This approach prioritizes maintaining the current structure of the Bitcoin Core system, and thus risks a lot of NFRs from the prominent stakeholders</a:t>
            </a:r>
            <a:endParaRPr/>
          </a:p>
          <a:p>
            <a:pPr indent="0" lvl="0" marL="0" rtl="0" algn="l">
              <a:spcBef>
                <a:spcPts val="1200"/>
              </a:spcBef>
              <a:spcAft>
                <a:spcPts val="1200"/>
              </a:spcAft>
              <a:buNone/>
            </a:pPr>
            <a:r>
              <a:rPr b="1" lang="en"/>
              <a:t>Approach Two: </a:t>
            </a:r>
            <a:r>
              <a:rPr lang="en"/>
              <a:t>This approach is more practical in its implementation because it isolates the functionality of the PoS algorithm to the two </a:t>
            </a:r>
            <a:r>
              <a:rPr lang="en"/>
              <a:t>additional</a:t>
            </a:r>
            <a:r>
              <a:rPr lang="en"/>
              <a:t> modules, and it prioritizes maintainability and modifiability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