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5" r:id="rId8"/>
    <p:sldId id="266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10/10/2023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coindesk.com/v1/bpi/currentprice.js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40664-1E45-4B9A-9CBD-B4F742877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1400" dirty="0"/>
              <a:t>DR2.4</a:t>
            </a:r>
            <a:br>
              <a:rPr lang="en-IE" dirty="0"/>
            </a:br>
            <a:r>
              <a:rPr lang="en-IE" dirty="0"/>
              <a:t>JSON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5B478-DD2A-41DD-823E-6F42C089D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Data Representation</a:t>
            </a:r>
            <a:endParaRPr lang="en-IE" dirty="0">
              <a:hlinkClick r:id="rId2"/>
            </a:endParaRP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41510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D59D3-A52C-1EEE-590C-F6B31570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768" y="2384552"/>
            <a:ext cx="10058400" cy="1609344"/>
          </a:xfrm>
        </p:spPr>
        <p:txBody>
          <a:bodyPr/>
          <a:lstStyle/>
          <a:p>
            <a:r>
              <a:rPr lang="en-GB" dirty="0"/>
              <a:t>That it for this week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4232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7076-D674-428B-AECC-45BB5799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1CD1F-7676-49E9-8AB6-C296265CE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JavaScript Object Notation</a:t>
            </a:r>
          </a:p>
          <a:p>
            <a:pPr marL="548640" lvl="2" indent="0">
              <a:buNone/>
            </a:pPr>
            <a:r>
              <a:rPr lang="en-IE" dirty="0">
                <a:solidFill>
                  <a:srgbClr val="0070C0"/>
                </a:solidFill>
              </a:rPr>
              <a:t>JavaScript</a:t>
            </a:r>
            <a:r>
              <a:rPr lang="en-IE" dirty="0"/>
              <a:t> 	A scripting/programming language.</a:t>
            </a:r>
          </a:p>
          <a:p>
            <a:pPr marL="548640" lvl="2" indent="0">
              <a:buNone/>
            </a:pPr>
            <a:r>
              <a:rPr lang="en-IE" dirty="0">
                <a:solidFill>
                  <a:srgbClr val="0070C0"/>
                </a:solidFill>
              </a:rPr>
              <a:t>Object</a:t>
            </a:r>
            <a:r>
              <a:rPr lang="en-IE" dirty="0"/>
              <a:t> 	Groups of name-value pairs. </a:t>
            </a:r>
          </a:p>
          <a:p>
            <a:pPr marL="548640" lvl="2" indent="0">
              <a:buNone/>
            </a:pPr>
            <a:r>
              <a:rPr lang="en-IE" dirty="0">
                <a:solidFill>
                  <a:srgbClr val="0070C0"/>
                </a:solidFill>
              </a:rPr>
              <a:t>Notation</a:t>
            </a:r>
            <a:r>
              <a:rPr lang="en-IE" dirty="0"/>
              <a:t> 	Set of rules for representing objects.</a:t>
            </a:r>
          </a:p>
          <a:p>
            <a:r>
              <a:rPr lang="en-IE" dirty="0"/>
              <a:t>Human readable.</a:t>
            </a:r>
          </a:p>
          <a:p>
            <a:r>
              <a:rPr lang="en-IE" dirty="0"/>
              <a:t>Is just text.</a:t>
            </a:r>
          </a:p>
          <a:p>
            <a:r>
              <a:rPr lang="en-IE" dirty="0"/>
              <a:t>Open standard.</a:t>
            </a:r>
          </a:p>
          <a:p>
            <a:r>
              <a:rPr lang="en-IE" dirty="0"/>
              <a:t>Data interchange format.</a:t>
            </a:r>
          </a:p>
        </p:txBody>
      </p:sp>
    </p:spTree>
    <p:extLst>
      <p:ext uri="{BB962C8B-B14F-4D97-AF65-F5344CB8AC3E}">
        <p14:creationId xmlns:p14="http://schemas.microsoft.com/office/powerpoint/2010/main" val="406203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384CC-1227-4946-907D-E79377204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2800" dirty="0"/>
              <a:t>{ </a:t>
            </a:r>
          </a:p>
          <a:p>
            <a:pPr marL="274320" lvl="1" indent="0">
              <a:buNone/>
            </a:pPr>
            <a:r>
              <a:rPr lang="en-IE" sz="2800" dirty="0"/>
              <a:t>"employees": [ </a:t>
            </a:r>
          </a:p>
          <a:p>
            <a:pPr marL="548640" lvl="2" indent="0">
              <a:buNone/>
            </a:pPr>
            <a:r>
              <a:rPr lang="en-IE" sz="2800" dirty="0"/>
              <a:t>{"</a:t>
            </a:r>
            <a:r>
              <a:rPr lang="en-IE" sz="2800" dirty="0" err="1"/>
              <a:t>firstName</a:t>
            </a:r>
            <a:r>
              <a:rPr lang="en-IE" sz="2800" dirty="0"/>
              <a:t>":"John", "</a:t>
            </a:r>
            <a:r>
              <a:rPr lang="en-IE" sz="2800" dirty="0" err="1"/>
              <a:t>lastName</a:t>
            </a:r>
            <a:r>
              <a:rPr lang="en-IE" sz="2800" dirty="0"/>
              <a:t>":"Doe"}, </a:t>
            </a:r>
          </a:p>
          <a:p>
            <a:pPr marL="548640" lvl="2" indent="0">
              <a:buNone/>
            </a:pPr>
            <a:r>
              <a:rPr lang="en-IE" sz="2800" dirty="0"/>
              <a:t>{"</a:t>
            </a:r>
            <a:r>
              <a:rPr lang="en-IE" sz="2800" dirty="0" err="1"/>
              <a:t>firstName</a:t>
            </a:r>
            <a:r>
              <a:rPr lang="en-IE" sz="2800" dirty="0"/>
              <a:t>":"Anna", "</a:t>
            </a:r>
            <a:r>
              <a:rPr lang="en-IE" sz="2800" dirty="0" err="1"/>
              <a:t>lastName</a:t>
            </a:r>
            <a:r>
              <a:rPr lang="en-IE" sz="2800" dirty="0"/>
              <a:t>":"Smith"}, </a:t>
            </a:r>
          </a:p>
          <a:p>
            <a:pPr marL="548640" lvl="2" indent="0">
              <a:buNone/>
            </a:pPr>
            <a:r>
              <a:rPr lang="en-IE" sz="2800" dirty="0"/>
              <a:t>{"</a:t>
            </a:r>
            <a:r>
              <a:rPr lang="en-IE" sz="2800" dirty="0" err="1"/>
              <a:t>firstName</a:t>
            </a:r>
            <a:r>
              <a:rPr lang="en-IE" sz="2800" dirty="0"/>
              <a:t>":"Peter", "</a:t>
            </a:r>
            <a:r>
              <a:rPr lang="en-IE" sz="2800" dirty="0" err="1"/>
              <a:t>lastName</a:t>
            </a:r>
            <a:r>
              <a:rPr lang="en-IE" sz="2800" dirty="0"/>
              <a:t>":"Jones"} </a:t>
            </a:r>
          </a:p>
          <a:p>
            <a:pPr marL="274320" lvl="1" indent="0">
              <a:buNone/>
            </a:pPr>
            <a:r>
              <a:rPr lang="en-IE" sz="2800" dirty="0"/>
              <a:t>] </a:t>
            </a:r>
          </a:p>
          <a:p>
            <a:pPr marL="0" indent="0">
              <a:buNone/>
            </a:pPr>
            <a:r>
              <a:rPr lang="en-IE" sz="2800" dirty="0"/>
              <a:t>}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9476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9AEC-9803-4F6C-9442-0ADF4268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01839-8D2D-4C42-9BAF-8EBD8D0E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78128"/>
            <a:ext cx="10058400" cy="2165366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• Name/Value pairs separated by a colon. "name": "Martin"</a:t>
            </a:r>
          </a:p>
          <a:p>
            <a:pPr marL="0" indent="0">
              <a:buNone/>
            </a:pPr>
            <a:r>
              <a:rPr lang="en-IE" dirty="0"/>
              <a:t>• Objects identified by curly braces. { }</a:t>
            </a:r>
          </a:p>
          <a:p>
            <a:pPr marL="0" indent="0">
              <a:buNone/>
            </a:pPr>
            <a:r>
              <a:rPr lang="en-IE" dirty="0"/>
              <a:t>• Lists identified by square brackets. []</a:t>
            </a:r>
          </a:p>
          <a:p>
            <a:pPr marL="0" indent="0">
              <a:buNone/>
            </a:pPr>
            <a:r>
              <a:rPr lang="en-IE" dirty="0"/>
              <a:t>• All strings (names if space in it) use double quotes (not single). "Martin"</a:t>
            </a:r>
          </a:p>
          <a:p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09B75D-2BC4-49BF-8071-292CED525A51}"/>
              </a:ext>
            </a:extLst>
          </p:cNvPr>
          <p:cNvSpPr txBox="1"/>
          <p:nvPr/>
        </p:nvSpPr>
        <p:spPr>
          <a:xfrm>
            <a:off x="1063752" y="4422972"/>
            <a:ext cx="8363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• Numbers	123.456				• Strings 	"Hello, world!"</a:t>
            </a:r>
          </a:p>
          <a:p>
            <a:r>
              <a:rPr lang="en-IE" dirty="0"/>
              <a:t>• Boolean 	true					• Arrays 		[1,2,3]</a:t>
            </a:r>
          </a:p>
          <a:p>
            <a:r>
              <a:rPr lang="en-IE" dirty="0"/>
              <a:t>• Objects 	{"name": "Ian"}		• null </a:t>
            </a:r>
            <a:r>
              <a:rPr lang="en-IE" dirty="0" err="1"/>
              <a:t>null</a:t>
            </a:r>
            <a:endParaRPr lang="en-IE" dirty="0"/>
          </a:p>
          <a:p>
            <a:r>
              <a:rPr lang="en-IE" dirty="0"/>
              <a:t>• Functions 	function(){//commands}</a:t>
            </a:r>
          </a:p>
          <a:p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E9D8D-4D61-4A3A-B774-9D52FF3BFA26}"/>
              </a:ext>
            </a:extLst>
          </p:cNvPr>
          <p:cNvSpPr txBox="1"/>
          <p:nvPr/>
        </p:nvSpPr>
        <p:spPr>
          <a:xfrm>
            <a:off x="1063752" y="3812472"/>
            <a:ext cx="386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For Example</a:t>
            </a:r>
          </a:p>
        </p:txBody>
      </p:sp>
    </p:spTree>
    <p:extLst>
      <p:ext uri="{BB962C8B-B14F-4D97-AF65-F5344CB8AC3E}">
        <p14:creationId xmlns:p14="http://schemas.microsoft.com/office/powerpoint/2010/main" val="309829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2443F-A99D-43E3-8CAA-A0B5B3407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09944"/>
          </a:xfrm>
        </p:spPr>
        <p:txBody>
          <a:bodyPr/>
          <a:lstStyle/>
          <a:p>
            <a:r>
              <a:rPr lang="en-IE" dirty="0"/>
              <a:t>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EF52-8D06-4066-81E7-530CE255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"employees":[ </a:t>
            </a:r>
          </a:p>
          <a:p>
            <a:pPr marL="274320" lvl="1" indent="0">
              <a:buNone/>
            </a:pPr>
            <a:r>
              <a:rPr lang="en-IE" sz="2000" dirty="0"/>
              <a:t>{"</a:t>
            </a:r>
            <a:r>
              <a:rPr lang="en-IE" sz="2000" dirty="0" err="1"/>
              <a:t>firstName</a:t>
            </a:r>
            <a:r>
              <a:rPr lang="en-IE" sz="2000" dirty="0"/>
              <a:t>":"John", "</a:t>
            </a:r>
            <a:r>
              <a:rPr lang="en-IE" sz="2000" dirty="0" err="1"/>
              <a:t>lastName</a:t>
            </a:r>
            <a:r>
              <a:rPr lang="en-IE" sz="2000" dirty="0"/>
              <a:t>":"Doe"}, </a:t>
            </a:r>
          </a:p>
          <a:p>
            <a:pPr marL="274320" lvl="1" indent="0">
              <a:buNone/>
            </a:pPr>
            <a:r>
              <a:rPr lang="en-IE" sz="2000" dirty="0"/>
              <a:t>{"</a:t>
            </a:r>
            <a:r>
              <a:rPr lang="en-IE" sz="2000" dirty="0" err="1"/>
              <a:t>firstName</a:t>
            </a:r>
            <a:r>
              <a:rPr lang="en-IE" sz="2000" dirty="0"/>
              <a:t>":"Anna", "</a:t>
            </a:r>
            <a:r>
              <a:rPr lang="en-IE" sz="2000" dirty="0" err="1"/>
              <a:t>lastName</a:t>
            </a:r>
            <a:r>
              <a:rPr lang="en-IE" sz="2000" dirty="0"/>
              <a:t>":"Smith"}, </a:t>
            </a:r>
          </a:p>
          <a:p>
            <a:pPr marL="274320" lvl="1" indent="0">
              <a:buNone/>
            </a:pPr>
            <a:r>
              <a:rPr lang="en-IE" sz="2000" dirty="0"/>
              <a:t>{"</a:t>
            </a:r>
            <a:r>
              <a:rPr lang="en-IE" sz="2000" dirty="0" err="1"/>
              <a:t>firstName</a:t>
            </a:r>
            <a:r>
              <a:rPr lang="en-IE" sz="2000" dirty="0"/>
              <a:t>":"Peter", "</a:t>
            </a:r>
            <a:r>
              <a:rPr lang="en-IE" sz="2000" dirty="0" err="1"/>
              <a:t>lastName</a:t>
            </a:r>
            <a:r>
              <a:rPr lang="en-IE" sz="2000" dirty="0"/>
              <a:t>":"Jones"} </a:t>
            </a:r>
          </a:p>
          <a:p>
            <a:pPr marL="0" indent="0">
              <a:buNone/>
            </a:pPr>
            <a:r>
              <a:rPr lang="en-IE" dirty="0"/>
              <a:t>]</a:t>
            </a:r>
          </a:p>
          <a:p>
            <a:pPr marL="0" indent="0">
              <a:buNone/>
            </a:pPr>
            <a:r>
              <a:rPr lang="en-IE" dirty="0"/>
              <a:t>Exercise (not an assignment!): 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Add two New employees to the above JSON? 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Extend the JSON to include address? 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Extend the JSON object to include age?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4901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5F550-8EBF-49E6-9729-44FC4511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JSON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CD97F1-B285-4213-A8D6-CAD2BEE5A2D7}"/>
              </a:ext>
            </a:extLst>
          </p:cNvPr>
          <p:cNvSpPr txBox="1"/>
          <p:nvPr/>
        </p:nvSpPr>
        <p:spPr>
          <a:xfrm>
            <a:off x="5883387" y="1566160"/>
            <a:ext cx="5408590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{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name'</a:t>
            </a:r>
            <a:r>
              <a:rPr lang="en-IE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'joe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E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#print(data)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"simple.</a:t>
            </a:r>
            <a:r>
              <a:rPr lang="en-I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'w’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dirty="0">
                <a:solidFill>
                  <a:srgbClr val="7CA668"/>
                </a:solidFill>
                <a:latin typeface="Consolas" panose="020B0609020204030204" pitchFamily="49" charset="0"/>
              </a:rPr>
              <a:t>	</a:t>
            </a:r>
            <a:r>
              <a:rPr lang="en-IE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IE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(data,file, indent=4)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jsonString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E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dumps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jsonString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62E07F-8313-3281-D118-7CF7096DE1E4}"/>
              </a:ext>
            </a:extLst>
          </p:cNvPr>
          <p:cNvSpPr txBox="1"/>
          <p:nvPr/>
        </p:nvSpPr>
        <p:spPr>
          <a:xfrm>
            <a:off x="974785" y="1843810"/>
            <a:ext cx="4528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err="1"/>
              <a:t>Json</a:t>
            </a:r>
            <a:r>
              <a:rPr lang="en-IE" dirty="0"/>
              <a:t> package</a:t>
            </a:r>
          </a:p>
          <a:p>
            <a:pPr lvl="1"/>
            <a:r>
              <a:rPr lang="en-IE" dirty="0">
                <a:solidFill>
                  <a:srgbClr val="92D050"/>
                </a:solidFill>
                <a:highlight>
                  <a:srgbClr val="000000"/>
                </a:highlight>
              </a:rPr>
              <a:t>dump()</a:t>
            </a:r>
          </a:p>
          <a:p>
            <a:pPr lvl="1"/>
            <a:r>
              <a:rPr lang="en-IE" dirty="0">
                <a:solidFill>
                  <a:srgbClr val="92D050"/>
                </a:solidFill>
                <a:highlight>
                  <a:srgbClr val="000000"/>
                </a:highlight>
              </a:rPr>
              <a:t>dumps()</a:t>
            </a:r>
          </a:p>
          <a:p>
            <a:pPr lvl="1"/>
            <a:r>
              <a:rPr lang="en-IE" dirty="0">
                <a:solidFill>
                  <a:srgbClr val="92D050"/>
                </a:solidFill>
                <a:highlight>
                  <a:srgbClr val="000000"/>
                </a:highlight>
              </a:rPr>
              <a:t>load()</a:t>
            </a:r>
          </a:p>
          <a:p>
            <a:pPr lvl="1"/>
            <a:r>
              <a:rPr lang="en-IE" dirty="0">
                <a:solidFill>
                  <a:srgbClr val="92D050"/>
                </a:solidFill>
                <a:highlight>
                  <a:srgbClr val="000000"/>
                </a:highlight>
              </a:rPr>
              <a:t>loads()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Loads and dumps into </a:t>
            </a:r>
            <a:r>
              <a:rPr lang="en-IE" dirty="0" err="1"/>
              <a:t>dict</a:t>
            </a:r>
            <a:r>
              <a:rPr lang="en-IE" dirty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226722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2E8C-D53A-F8A9-7802-3E0FC633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Read from a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84949F-F28F-AA3D-B406-0F1A2ED8F1D8}"/>
              </a:ext>
            </a:extLst>
          </p:cNvPr>
          <p:cNvSpPr txBox="1"/>
          <p:nvPr/>
        </p:nvSpPr>
        <p:spPr>
          <a:xfrm>
            <a:off x="1147485" y="1609292"/>
            <a:ext cx="5408590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"dr2.4-json.json"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fp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E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fp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#print (</a:t>
            </a:r>
            <a:r>
              <a:rPr lang="en-IE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IE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)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"employees"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391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8313C-A30D-212B-39CF-6B000E50B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Read from the </a:t>
            </a:r>
            <a:r>
              <a:rPr lang="en-IE" dirty="0" err="1"/>
              <a:t>cLoud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EFCFA-5535-0026-1AB4-9E82F1890822}"/>
              </a:ext>
            </a:extLst>
          </p:cNvPr>
          <p:cNvSpPr txBox="1"/>
          <p:nvPr/>
        </p:nvSpPr>
        <p:spPr>
          <a:xfrm>
            <a:off x="2156775" y="2635835"/>
            <a:ext cx="5408590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"https://someurl.com"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IE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E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453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669D-65F2-4819-AC4E-603BE321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JSOn</a:t>
            </a:r>
            <a:r>
              <a:rPr lang="en-IE" dirty="0"/>
              <a:t> in the wild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57B2-8798-4FBF-9B4C-0DE28C989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954" y="1836736"/>
            <a:ext cx="10058400" cy="974130"/>
          </a:xfrm>
        </p:spPr>
        <p:txBody>
          <a:bodyPr/>
          <a:lstStyle/>
          <a:p>
            <a:r>
              <a:rPr lang="en-IE" dirty="0"/>
              <a:t>Look at</a:t>
            </a:r>
          </a:p>
          <a:p>
            <a:pPr marL="0" indent="0">
              <a:buNone/>
            </a:pPr>
            <a:r>
              <a:rPr lang="en-IE" dirty="0">
                <a:hlinkClick r:id="rId2"/>
              </a:rPr>
              <a:t>https://api.coindesk.com/v1/bpi/currentprice.json</a:t>
            </a:r>
            <a:r>
              <a:rPr lang="en-IE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2F1141-CA4E-452C-A156-8338CB6B9FA4}"/>
              </a:ext>
            </a:extLst>
          </p:cNvPr>
          <p:cNvSpPr txBox="1"/>
          <p:nvPr/>
        </p:nvSpPr>
        <p:spPr>
          <a:xfrm>
            <a:off x="796954" y="2919368"/>
            <a:ext cx="10435905" cy="36317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1000" dirty="0"/>
              <a:t>{</a:t>
            </a:r>
          </a:p>
          <a:p>
            <a:r>
              <a:rPr lang="en-IE" sz="1000" dirty="0"/>
              <a:t>    "time": {</a:t>
            </a:r>
          </a:p>
          <a:p>
            <a:r>
              <a:rPr lang="en-IE" sz="1000" dirty="0"/>
              <a:t>        "updated": "Oct 16</a:t>
            </a:r>
            <a:r>
              <a:rPr lang="en-IE" sz="1000"/>
              <a:t>, 2023 </a:t>
            </a:r>
            <a:r>
              <a:rPr lang="en-IE" sz="1000" dirty="0"/>
              <a:t>15:03:00 UTC",</a:t>
            </a:r>
          </a:p>
          <a:p>
            <a:r>
              <a:rPr lang="en-IE" sz="1000" dirty="0"/>
              <a:t>     },</a:t>
            </a:r>
          </a:p>
          <a:p>
            <a:r>
              <a:rPr lang="en-IE" sz="1000" dirty="0"/>
              <a:t>    "disclaimer": "This data was produced from the CoinDesk Bitcoin Price Index (USD). ",</a:t>
            </a:r>
          </a:p>
          <a:p>
            <a:r>
              <a:rPr lang="en-IE" sz="1000" dirty="0"/>
              <a:t>    "</a:t>
            </a:r>
            <a:r>
              <a:rPr lang="en-IE" sz="1000" dirty="0" err="1"/>
              <a:t>chartName</a:t>
            </a:r>
            <a:r>
              <a:rPr lang="en-IE" sz="1000" dirty="0"/>
              <a:t>": "Bitcoin",</a:t>
            </a:r>
          </a:p>
          <a:p>
            <a:r>
              <a:rPr lang="en-IE" sz="1000" dirty="0"/>
              <a:t>    "bpi": {</a:t>
            </a:r>
          </a:p>
          <a:p>
            <a:r>
              <a:rPr lang="en-IE" sz="1000" dirty="0"/>
              <a:t>        "USD": {</a:t>
            </a:r>
          </a:p>
          <a:p>
            <a:r>
              <a:rPr lang="en-IE" sz="1000" dirty="0"/>
              <a:t>            "code": "USD",</a:t>
            </a:r>
          </a:p>
          <a:p>
            <a:r>
              <a:rPr lang="en-IE" sz="1000" dirty="0"/>
              <a:t>            "symbol": "&amp;#36;",</a:t>
            </a:r>
          </a:p>
          <a:p>
            <a:r>
              <a:rPr lang="en-IE" sz="1000" dirty="0"/>
              <a:t>            "rate": "7,968.2517",</a:t>
            </a:r>
          </a:p>
          <a:p>
            <a:r>
              <a:rPr lang="en-IE" sz="1000" dirty="0"/>
              <a:t>            "description": "United States Dollar",</a:t>
            </a:r>
          </a:p>
          <a:p>
            <a:r>
              <a:rPr lang="en-IE" sz="1000" dirty="0"/>
              <a:t>            "</a:t>
            </a:r>
            <a:r>
              <a:rPr lang="en-IE" sz="1000" dirty="0" err="1"/>
              <a:t>rate_float</a:t>
            </a:r>
            <a:r>
              <a:rPr lang="en-IE" sz="1000" dirty="0"/>
              <a:t>": 7968.2517</a:t>
            </a:r>
          </a:p>
          <a:p>
            <a:r>
              <a:rPr lang="en-IE" sz="1000" dirty="0"/>
              <a:t>        },</a:t>
            </a:r>
          </a:p>
          <a:p>
            <a:r>
              <a:rPr lang="en-IE" sz="1000" dirty="0"/>
              <a:t>             "EUR": {</a:t>
            </a:r>
          </a:p>
          <a:p>
            <a:r>
              <a:rPr lang="en-IE" sz="1000" dirty="0"/>
              <a:t>            "code": "EUR",</a:t>
            </a:r>
          </a:p>
          <a:p>
            <a:r>
              <a:rPr lang="en-IE" sz="1000" dirty="0"/>
              <a:t>            "symbol": "&amp;euro;",</a:t>
            </a:r>
          </a:p>
          <a:p>
            <a:r>
              <a:rPr lang="en-IE" sz="1000" dirty="0"/>
              <a:t>            "rate": "7,209.3474",</a:t>
            </a:r>
          </a:p>
          <a:p>
            <a:r>
              <a:rPr lang="en-IE" sz="1000" dirty="0"/>
              <a:t>            "description": "Euro",</a:t>
            </a:r>
          </a:p>
          <a:p>
            <a:r>
              <a:rPr lang="en-IE" sz="1000" dirty="0"/>
              <a:t>            "</a:t>
            </a:r>
            <a:r>
              <a:rPr lang="en-IE" sz="1000" dirty="0" err="1"/>
              <a:t>rate_float</a:t>
            </a:r>
            <a:r>
              <a:rPr lang="en-IE" sz="1000" dirty="0"/>
              <a:t>": 7209.3474</a:t>
            </a:r>
          </a:p>
          <a:p>
            <a:r>
              <a:rPr lang="en-IE" sz="1000" dirty="0"/>
              <a:t>        }</a:t>
            </a:r>
          </a:p>
          <a:p>
            <a:r>
              <a:rPr lang="en-IE" sz="1000" dirty="0"/>
              <a:t>    }</a:t>
            </a:r>
          </a:p>
          <a:p>
            <a:r>
              <a:rPr lang="en-IE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8054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145</TotalTime>
  <Words>599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Consolas</vt:lpstr>
      <vt:lpstr>Courier New</vt:lpstr>
      <vt:lpstr>Rockwell</vt:lpstr>
      <vt:lpstr>Rockwell Condensed</vt:lpstr>
      <vt:lpstr>Wingdings</vt:lpstr>
      <vt:lpstr>Wood Type</vt:lpstr>
      <vt:lpstr>DR2.4 JSON</vt:lpstr>
      <vt:lpstr>JSON</vt:lpstr>
      <vt:lpstr>PowerPoint Presentation</vt:lpstr>
      <vt:lpstr>Syntax</vt:lpstr>
      <vt:lpstr>Consider</vt:lpstr>
      <vt:lpstr>JSON in Python</vt:lpstr>
      <vt:lpstr>Read from a file</vt:lpstr>
      <vt:lpstr>Read from the cLoud</vt:lpstr>
      <vt:lpstr>JSOn in the wild</vt:lpstr>
      <vt:lpstr>That it for this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</dc:title>
  <dc:creator>Andrew Beatty</dc:creator>
  <cp:lastModifiedBy>V</cp:lastModifiedBy>
  <cp:revision>6</cp:revision>
  <dcterms:created xsi:type="dcterms:W3CDTF">2019-10-16T11:42:39Z</dcterms:created>
  <dcterms:modified xsi:type="dcterms:W3CDTF">2023-10-10T14:56:43Z</dcterms:modified>
</cp:coreProperties>
</file>