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8" d="100"/>
          <a:sy n="88" d="100"/>
        </p:scale>
        <p:origin x="135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14-06-2022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400" b="1" u="sng" dirty="0"/>
              <a:t>HARDWARE REQUIREMENTS</a:t>
            </a:r>
            <a:r>
              <a:rPr lang="en-IN" sz="2400" dirty="0" smtClean="0"/>
              <a:t>:</a:t>
            </a:r>
          </a:p>
          <a:p>
            <a:pPr>
              <a:buFont typeface="Wingdings" panose="05000000000000000000" pitchFamily="2" charset="2"/>
              <a:buChar char="Ø"/>
            </a:pPr>
            <a:r>
              <a:rPr lang="en-IN" sz="2400" dirty="0" smtClean="0"/>
              <a:t>Cameras </a:t>
            </a:r>
            <a:endParaRPr lang="en-IN" sz="2400" dirty="0"/>
          </a:p>
          <a:p>
            <a:pPr>
              <a:buFont typeface="Wingdings" panose="05000000000000000000" pitchFamily="2" charset="2"/>
              <a:buChar char="Ø"/>
            </a:pPr>
            <a:r>
              <a:rPr lang="en-IN" sz="2400" dirty="0"/>
              <a:t>System: i3</a:t>
            </a:r>
          </a:p>
          <a:p>
            <a:pPr>
              <a:buFont typeface="Wingdings" panose="05000000000000000000" pitchFamily="2" charset="2"/>
              <a:buChar char="Ø"/>
            </a:pPr>
            <a:r>
              <a:rPr lang="en-IN" sz="2400" dirty="0"/>
              <a:t>Hard disk: 500GB</a:t>
            </a:r>
          </a:p>
          <a:p>
            <a:pPr>
              <a:buFont typeface="Wingdings" panose="05000000000000000000" pitchFamily="2" charset="2"/>
              <a:buChar char="Ø"/>
            </a:pPr>
            <a:r>
              <a:rPr lang="en-IN" sz="2400" dirty="0"/>
              <a:t>RAM: 4GB</a:t>
            </a:r>
          </a:p>
          <a:p>
            <a:pPr marL="0" indent="0">
              <a:buNone/>
            </a:pPr>
            <a:endParaRPr lang="en-IN" sz="2400" dirty="0"/>
          </a:p>
          <a:p>
            <a:pPr marL="0" indent="0">
              <a:buNone/>
            </a:pPr>
            <a:r>
              <a:rPr lang="en-IN" sz="2400" b="1" u="sng" dirty="0"/>
              <a:t>SOFTWARE REQUIREMENTS</a:t>
            </a:r>
            <a:r>
              <a:rPr lang="en-IN" sz="2400" dirty="0"/>
              <a:t>:</a:t>
            </a:r>
          </a:p>
          <a:p>
            <a:pPr>
              <a:buFont typeface="Wingdings" panose="05000000000000000000" pitchFamily="2" charset="2"/>
              <a:buChar char="Ø"/>
            </a:pPr>
            <a:r>
              <a:rPr lang="en-IN" sz="24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lnSpc>
                <a:spcPct val="150000"/>
              </a:lnSpc>
              <a:buFont typeface="Wingdings" panose="05000000000000000000" pitchFamily="2" charset="2"/>
              <a:buChar char="Ø"/>
            </a:pPr>
            <a:r>
              <a:rPr lang="en-IN" sz="2400" dirty="0" smtClean="0"/>
              <a:t>Input Video</a:t>
            </a:r>
          </a:p>
          <a:p>
            <a:pPr>
              <a:lnSpc>
                <a:spcPct val="150000"/>
              </a:lnSpc>
              <a:buFont typeface="Wingdings" panose="05000000000000000000" pitchFamily="2" charset="2"/>
              <a:buChar char="Ø"/>
            </a:pPr>
            <a:r>
              <a:rPr lang="en-IN" sz="2400" dirty="0" smtClean="0"/>
              <a:t>Background Learning</a:t>
            </a:r>
          </a:p>
          <a:p>
            <a:pPr>
              <a:lnSpc>
                <a:spcPct val="150000"/>
              </a:lnSpc>
              <a:buFont typeface="Wingdings" panose="05000000000000000000" pitchFamily="2" charset="2"/>
              <a:buChar char="Ø"/>
            </a:pPr>
            <a:r>
              <a:rPr lang="en-IN" sz="2400" dirty="0"/>
              <a:t>Foreground </a:t>
            </a:r>
            <a:r>
              <a:rPr lang="en-IN" sz="2400" dirty="0" smtClean="0"/>
              <a:t>Extraction</a:t>
            </a:r>
          </a:p>
          <a:p>
            <a:pPr>
              <a:lnSpc>
                <a:spcPct val="150000"/>
              </a:lnSpc>
              <a:buFont typeface="Wingdings" panose="05000000000000000000" pitchFamily="2" charset="2"/>
              <a:buChar char="Ø"/>
            </a:pPr>
            <a:r>
              <a:rPr lang="en-IN" sz="2400" dirty="0" smtClean="0"/>
              <a:t>Vehicle Detection</a:t>
            </a:r>
          </a:p>
          <a:p>
            <a:pPr>
              <a:lnSpc>
                <a:spcPct val="150000"/>
              </a:lnSpc>
              <a:buFont typeface="Wingdings" panose="05000000000000000000" pitchFamily="2" charset="2"/>
              <a:buChar char="Ø"/>
            </a:pPr>
            <a:r>
              <a:rPr lang="en-IN" sz="2400" dirty="0" smtClean="0"/>
              <a:t>Vehicle Counting</a:t>
            </a:r>
          </a:p>
          <a:p>
            <a:pPr>
              <a:lnSpc>
                <a:spcPct val="150000"/>
              </a:lnSpc>
              <a:buFont typeface="Wingdings" panose="05000000000000000000" pitchFamily="2" charset="2"/>
              <a:buChar char="Ø"/>
            </a:pPr>
            <a:endParaRPr lang="en-IN" sz="2400"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472764"/>
            <a:ext cx="8246070" cy="3055694"/>
          </a:xfrm>
        </p:spPr>
        <p:txBody>
          <a:bodyPr>
            <a:normAutofit/>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lgn="just">
              <a:lnSpc>
                <a:spcPct val="110000"/>
              </a:lnSpc>
              <a:buNone/>
            </a:pPr>
            <a:r>
              <a:rPr lang="en-IN" dirty="0" smtClean="0"/>
              <a:t>         </a:t>
            </a:r>
            <a:r>
              <a:rPr lang="en-US" sz="24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4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6231" y="4302034"/>
            <a:ext cx="3120100" cy="214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779" y="1418719"/>
            <a:ext cx="8246070" cy="2639476"/>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lgn="just">
              <a:lnSpc>
                <a:spcPct val="110000"/>
              </a:lnSpc>
              <a:buNone/>
            </a:pPr>
            <a:r>
              <a:rPr lang="en-US" sz="2400" dirty="0" smtClean="0"/>
              <a:t>             In this module the main </a:t>
            </a:r>
            <a:r>
              <a:rPr lang="en-US" sz="2400" dirty="0"/>
              <a:t>purpose is to learn about the background in a sense that how it is different from the foreground. Furthermore as proposed system works on a video feed, this module extracts the frames from it and learns about the background. </a:t>
            </a:r>
            <a:endParaRPr lang="en-IN" sz="2400" dirty="0"/>
          </a:p>
        </p:txBody>
      </p:sp>
      <p:pic>
        <p:nvPicPr>
          <p:cNvPr id="1026" name="Picture 2" descr="Tutorial: Making Road Traffic Counting App based on Computer Vision and  OpenCV | by Andrey Nikishaev | Machine Learning World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1576" y="4284618"/>
            <a:ext cx="3695609" cy="233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3399171"/>
          </a:xfrm>
        </p:spPr>
        <p:txBody>
          <a:bodyPr>
            <a:normAutofit lnSpcReduction="10000"/>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lgn="just">
              <a:lnSpc>
                <a:spcPct val="110000"/>
              </a:lnSpc>
              <a:buNone/>
            </a:pPr>
            <a:r>
              <a:rPr lang="en-IN" dirty="0" smtClean="0"/>
              <a:t>         </a:t>
            </a:r>
            <a:r>
              <a:rPr lang="en-US" sz="2400" dirty="0"/>
              <a:t>This module consists of three steps, background </a:t>
            </a:r>
            <a:r>
              <a:rPr lang="en-US" sz="2400" dirty="0" smtClean="0"/>
              <a:t>subtraction using GMM, </a:t>
            </a:r>
            <a:r>
              <a:rPr lang="en-US" sz="2400" dirty="0"/>
              <a:t>image enhancement and foreground extraction. Background is subtracted so that foreground objects are </a:t>
            </a:r>
            <a:r>
              <a:rPr lang="en-US" sz="2400" dirty="0" smtClean="0"/>
              <a:t>visible. After </a:t>
            </a:r>
            <a:r>
              <a:rPr lang="en-US" sz="2400" dirty="0"/>
              <a:t>background subtraction image enhancement techniques such </a:t>
            </a:r>
            <a:r>
              <a:rPr lang="en-US" sz="2400" dirty="0" smtClean="0"/>
              <a:t>as </a:t>
            </a:r>
            <a:r>
              <a:rPr lang="en-US" sz="2400" dirty="0"/>
              <a:t>dilation and erosion are used to get proper contours of the foreground objects. The final result obtained from this module is the foreground.</a:t>
            </a:r>
            <a:endParaRPr lang="en-IN" sz="24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869" y="4720046"/>
            <a:ext cx="3239588" cy="203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9006" y="1720046"/>
            <a:ext cx="8717279" cy="4271451"/>
          </a:xfrm>
        </p:spPr>
        <p:txBody>
          <a:bodyPr>
            <a:noAutofit/>
          </a:bodyPr>
          <a:lstStyle/>
          <a:p>
            <a:pPr>
              <a:buFont typeface="Wingdings" panose="05000000000000000000" pitchFamily="2" charset="2"/>
              <a:buChar char="Ø"/>
            </a:pPr>
            <a:r>
              <a:rPr lang="en-US" sz="2400" dirty="0"/>
              <a:t>This project describes about the system to count the number of vehicles on roads and highways by using adaptive background subtraction</a:t>
            </a:r>
            <a:r>
              <a:rPr lang="en-US" sz="2400" dirty="0" smtClean="0"/>
              <a:t>.</a:t>
            </a:r>
          </a:p>
          <a:p>
            <a:pPr marL="0" indent="0">
              <a:buNone/>
            </a:pPr>
            <a:endParaRPr lang="en-US" sz="2400" dirty="0"/>
          </a:p>
          <a:p>
            <a:pPr>
              <a:buFont typeface="Wingdings" panose="05000000000000000000" pitchFamily="2" charset="2"/>
              <a:buChar char="Ø"/>
            </a:pPr>
            <a:r>
              <a:rPr lang="en-US" sz="2400" dirty="0"/>
              <a:t>Overall, system requires a video stream captured from static cameras installed on roads and highways </a:t>
            </a:r>
            <a:r>
              <a:rPr lang="en-US" sz="2400" dirty="0" smtClean="0"/>
              <a:t>.</a:t>
            </a:r>
          </a:p>
          <a:p>
            <a:pPr marL="0" indent="0">
              <a:buNone/>
            </a:pPr>
            <a:endParaRPr lang="en-US" sz="2400" dirty="0"/>
          </a:p>
          <a:p>
            <a:pPr>
              <a:buFont typeface="Wingdings" panose="05000000000000000000" pitchFamily="2" charset="2"/>
              <a:buChar char="Ø"/>
            </a:pPr>
            <a:r>
              <a:rPr lang="en-US" sz="2400" dirty="0" smtClean="0"/>
              <a:t>The </a:t>
            </a:r>
            <a:r>
              <a:rPr lang="en-US" sz="2400" dirty="0"/>
              <a:t>necessity of </a:t>
            </a:r>
            <a:r>
              <a:rPr lang="en-US" sz="2400" dirty="0" smtClean="0"/>
              <a:t>detecting </a:t>
            </a:r>
            <a:r>
              <a:rPr lang="en-US" sz="2400" dirty="0"/>
              <a:t>and counting the vehicles is helpful for traffic surveillance. </a:t>
            </a:r>
          </a:p>
        </p:txBody>
      </p:sp>
    </p:spTree>
    <p:extLst>
      <p:ext uri="{BB962C8B-B14F-4D97-AF65-F5344CB8AC3E}">
        <p14:creationId xmlns:p14="http://schemas.microsoft.com/office/powerpoint/2010/main" val="142199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normAutofit lnSpcReduction="10000"/>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lgn="just">
              <a:lnSpc>
                <a:spcPct val="110000"/>
              </a:lnSpc>
              <a:buNone/>
            </a:pPr>
            <a:r>
              <a:rPr lang="en-IN" sz="2400" dirty="0" smtClean="0"/>
              <a:t>               </a:t>
            </a:r>
            <a:r>
              <a:rPr lang="en-US" sz="24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4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0" y="4658063"/>
            <a:ext cx="6046507" cy="206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5"/>
            <a:ext cx="8246070" cy="2689414"/>
          </a:xfrm>
        </p:spPr>
        <p:txBody>
          <a:bodyPr>
            <a:normAutofit/>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lgn="just">
              <a:lnSpc>
                <a:spcPct val="110000"/>
              </a:lnSpc>
              <a:buNone/>
            </a:pPr>
            <a:r>
              <a:rPr lang="en-IN" sz="2500" dirty="0" smtClean="0"/>
              <a:t>               </a:t>
            </a:r>
            <a:r>
              <a:rPr lang="en-US" sz="2400" dirty="0" smtClean="0"/>
              <a:t>In counting step, a counter is used to store the sum value of them. </a:t>
            </a:r>
            <a:r>
              <a:rPr lang="en-US" sz="2400" dirty="0" smtClean="0"/>
              <a:t>It</a:t>
            </a:r>
            <a:r>
              <a:rPr lang="en-US" sz="2400" dirty="0" smtClean="0"/>
              <a:t> counts </a:t>
            </a:r>
            <a:r>
              <a:rPr lang="en-US" sz="2400" dirty="0" smtClean="0"/>
              <a:t>the vehicles which are passing in the specific direction. </a:t>
            </a:r>
            <a:r>
              <a:rPr lang="en-US" sz="2400" dirty="0" smtClean="0"/>
              <a:t>In </a:t>
            </a:r>
            <a:r>
              <a:rPr lang="en-US" sz="2400" dirty="0" smtClean="0"/>
              <a:t>this technique, counting is according to the number of moving vehicles detected in the detection zone.</a:t>
            </a:r>
            <a:endParaRPr lang="en-IN" sz="24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2" y="4222379"/>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dirty="0" smtClean="0"/>
              <a:t>       This </a:t>
            </a:r>
            <a:r>
              <a:rPr lang="en-US" sz="2400" dirty="0"/>
              <a:t>dataset was used in project for detecting vehicles </a:t>
            </a:r>
            <a:r>
              <a:rPr lang="en-US" sz="2400" dirty="0" smtClean="0"/>
              <a:t>in </a:t>
            </a:r>
            <a:r>
              <a:rPr lang="en-US" sz="2400" dirty="0"/>
              <a:t>an video. This dataset contain 556 images for each class of vehicle</a:t>
            </a:r>
            <a:r>
              <a:rPr lang="en-US" sz="2400" dirty="0" smtClean="0"/>
              <a:t>.</a:t>
            </a:r>
            <a:r>
              <a:rPr lang="en-US" sz="2400" dirty="0"/>
              <a:t> The classes in this dataset is</a:t>
            </a:r>
            <a:r>
              <a:rPr lang="en-US" sz="2400" dirty="0" smtClean="0"/>
              <a:t>:</a:t>
            </a:r>
            <a:endParaRPr lang="en-US" sz="2400" dirty="0"/>
          </a:p>
          <a:p>
            <a:pPr fontAlgn="base">
              <a:buFont typeface="Wingdings" panose="05000000000000000000" pitchFamily="2" charset="2"/>
              <a:buChar char="Ø"/>
            </a:pPr>
            <a:r>
              <a:rPr lang="en-US" sz="2400" dirty="0"/>
              <a:t>Bus</a:t>
            </a:r>
          </a:p>
          <a:p>
            <a:pPr fontAlgn="base">
              <a:buFont typeface="Wingdings" panose="05000000000000000000" pitchFamily="2" charset="2"/>
              <a:buChar char="Ø"/>
            </a:pPr>
            <a:r>
              <a:rPr lang="en-US" sz="2400" dirty="0" smtClean="0"/>
              <a:t>Car</a:t>
            </a:r>
            <a:endParaRPr lang="en-US" sz="2400" dirty="0"/>
          </a:p>
          <a:p>
            <a:pPr fontAlgn="base">
              <a:buFont typeface="Wingdings" panose="05000000000000000000" pitchFamily="2" charset="2"/>
              <a:buChar char="Ø"/>
            </a:pPr>
            <a:r>
              <a:rPr lang="en-US" sz="2400" dirty="0" smtClean="0"/>
              <a:t>Truck</a:t>
            </a:r>
          </a:p>
          <a:p>
            <a:pPr fontAlgn="base">
              <a:buFont typeface="Wingdings" panose="05000000000000000000" pitchFamily="2" charset="2"/>
              <a:buChar char="Ø"/>
            </a:pPr>
            <a:r>
              <a:rPr lang="en-US" sz="24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859432"/>
              </p:ext>
            </p:extLst>
          </p:nvPr>
        </p:nvGraphicFramePr>
        <p:xfrm>
          <a:off x="486694" y="1489165"/>
          <a:ext cx="8259097" cy="5294814"/>
        </p:xfrm>
        <a:graphic>
          <a:graphicData uri="http://schemas.openxmlformats.org/drawingml/2006/table">
            <a:tbl>
              <a:tblPr firstRow="1" firstCol="1" lastRow="1" lastCol="1" bandRow="1" bandCol="1">
                <a:tableStyleId>{5940675A-B579-460E-94D1-54222C63F5DA}</a:tableStyleId>
              </a:tblPr>
              <a:tblGrid>
                <a:gridCol w="1307807">
                  <a:extLst>
                    <a:ext uri="{9D8B030D-6E8A-4147-A177-3AD203B41FA5}">
                      <a16:colId xmlns:a16="http://schemas.microsoft.com/office/drawing/2014/main" val="854161380"/>
                    </a:ext>
                  </a:extLst>
                </a:gridCol>
                <a:gridCol w="1213811">
                  <a:extLst>
                    <a:ext uri="{9D8B030D-6E8A-4147-A177-3AD203B41FA5}">
                      <a16:colId xmlns:a16="http://schemas.microsoft.com/office/drawing/2014/main" val="2839825454"/>
                    </a:ext>
                  </a:extLst>
                </a:gridCol>
                <a:gridCol w="1817017">
                  <a:extLst>
                    <a:ext uri="{9D8B030D-6E8A-4147-A177-3AD203B41FA5}">
                      <a16:colId xmlns:a16="http://schemas.microsoft.com/office/drawing/2014/main" val="109665967"/>
                    </a:ext>
                  </a:extLst>
                </a:gridCol>
                <a:gridCol w="1467676">
                  <a:extLst>
                    <a:ext uri="{9D8B030D-6E8A-4147-A177-3AD203B41FA5}">
                      <a16:colId xmlns:a16="http://schemas.microsoft.com/office/drawing/2014/main" val="4019596019"/>
                    </a:ext>
                  </a:extLst>
                </a:gridCol>
                <a:gridCol w="1226393">
                  <a:extLst>
                    <a:ext uri="{9D8B030D-6E8A-4147-A177-3AD203B41FA5}">
                      <a16:colId xmlns:a16="http://schemas.microsoft.com/office/drawing/2014/main" val="1091868202"/>
                    </a:ext>
                  </a:extLst>
                </a:gridCol>
                <a:gridCol w="1226393">
                  <a:extLst>
                    <a:ext uri="{9D8B030D-6E8A-4147-A177-3AD203B41FA5}">
                      <a16:colId xmlns:a16="http://schemas.microsoft.com/office/drawing/2014/main" val="3735029009"/>
                    </a:ext>
                  </a:extLst>
                </a:gridCol>
              </a:tblGrid>
              <a:tr h="617207">
                <a:tc>
                  <a:txBody>
                    <a:bodyPr/>
                    <a:lstStyle/>
                    <a:p>
                      <a:pPr marL="67945" marR="61595">
                        <a:lnSpc>
                          <a:spcPct val="100000"/>
                        </a:lnSpc>
                        <a:spcAft>
                          <a:spcPts val="0"/>
                        </a:spcAft>
                      </a:pPr>
                      <a:r>
                        <a:rPr lang="en-US" sz="1600" b="1" dirty="0">
                          <a:effectLst/>
                        </a:rPr>
                        <a:t>TEST CASE ID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1000">
                        <a:lnSpc>
                          <a:spcPct val="100000"/>
                        </a:lnSpc>
                        <a:spcAft>
                          <a:spcPts val="0"/>
                        </a:spcAft>
                      </a:pPr>
                      <a:r>
                        <a:rPr lang="en-US" sz="1600" b="1" dirty="0">
                          <a:effectLst/>
                        </a:rPr>
                        <a:t>TEST CASES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6855">
                        <a:lnSpc>
                          <a:spcPct val="100000"/>
                        </a:lnSpc>
                        <a:spcAft>
                          <a:spcPts val="0"/>
                        </a:spcAft>
                      </a:pPr>
                      <a:r>
                        <a:rPr lang="en-US" sz="1600" b="1" dirty="0">
                          <a:effectLst/>
                        </a:rPr>
                        <a:t>INPUT 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3835">
                        <a:lnSpc>
                          <a:spcPct val="100000"/>
                        </a:lnSpc>
                        <a:spcAft>
                          <a:spcPts val="0"/>
                        </a:spcAft>
                      </a:pPr>
                      <a:r>
                        <a:rPr lang="en-US" sz="1600" b="1" dirty="0">
                          <a:effectLst/>
                        </a:rPr>
                        <a:t>EXPECTED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13995">
                        <a:lnSpc>
                          <a:spcPct val="100000"/>
                        </a:lnSpc>
                        <a:spcAft>
                          <a:spcPts val="0"/>
                        </a:spcAft>
                      </a:pPr>
                      <a:r>
                        <a:rPr lang="en-US" sz="1600" b="1" dirty="0">
                          <a:effectLst/>
                        </a:rPr>
                        <a:t>ACTUAL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272415">
                        <a:lnSpc>
                          <a:spcPct val="100000"/>
                        </a:lnSpc>
                        <a:spcAft>
                          <a:spcPts val="0"/>
                        </a:spcAft>
                      </a:pPr>
                      <a:r>
                        <a:rPr lang="en-US" sz="1600" b="1" dirty="0">
                          <a:effectLst/>
                        </a:rPr>
                        <a:t>TEST STATUS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1325476"/>
                  </a:ext>
                </a:extLst>
              </a:tr>
              <a:tr h="883292">
                <a:tc>
                  <a:txBody>
                    <a:bodyPr/>
                    <a:lstStyle/>
                    <a:p>
                      <a:pPr marL="67945">
                        <a:lnSpc>
                          <a:spcPct val="100000"/>
                        </a:lnSpc>
                        <a:spcAft>
                          <a:spcPts val="0"/>
                        </a:spcAft>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0530">
                        <a:lnSpc>
                          <a:spcPct val="100000"/>
                        </a:lnSpc>
                        <a:spcAft>
                          <a:spcPts val="0"/>
                        </a:spcAft>
                      </a:pPr>
                      <a:r>
                        <a:rPr lang="en-US" sz="1600" dirty="0">
                          <a:effectLst/>
                        </a:rPr>
                        <a:t>Upload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600" dirty="0">
                          <a:effectLst/>
                        </a:rPr>
                        <a:t>The video is uploaded to detect and count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Video is successfully uploaded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Video successfully uploaded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7321772"/>
                  </a:ext>
                </a:extLst>
              </a:tr>
              <a:tr h="881646">
                <a:tc>
                  <a:txBody>
                    <a:bodyPr/>
                    <a:lstStyle/>
                    <a:p>
                      <a:pPr marL="67945">
                        <a:lnSpc>
                          <a:spcPct val="100000"/>
                        </a:lnSpc>
                        <a:spcAft>
                          <a:spcPts val="0"/>
                        </a:spcAft>
                      </a:pPr>
                      <a:r>
                        <a:rPr lang="en-US" sz="16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5090">
                        <a:lnSpc>
                          <a:spcPct val="100000"/>
                        </a:lnSpc>
                        <a:spcAft>
                          <a:spcPts val="0"/>
                        </a:spcAft>
                      </a:pPr>
                      <a:r>
                        <a:rPr lang="en-US" sz="1600" dirty="0">
                          <a:effectLst/>
                        </a:rPr>
                        <a:t>Background learning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0335" algn="just">
                        <a:lnSpc>
                          <a:spcPct val="100000"/>
                        </a:lnSpc>
                        <a:spcAft>
                          <a:spcPts val="0"/>
                        </a:spcAft>
                      </a:pPr>
                      <a:r>
                        <a:rPr lang="en-US" sz="1600" dirty="0">
                          <a:effectLst/>
                        </a:rPr>
                        <a:t>To learn about the environment in the given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7660">
                        <a:lnSpc>
                          <a:spcPct val="100000"/>
                        </a:lnSpc>
                        <a:spcAft>
                          <a:spcPts val="0"/>
                        </a:spcAft>
                      </a:pPr>
                      <a:r>
                        <a:rPr lang="en-US" sz="1600">
                          <a:effectLst/>
                        </a:rPr>
                        <a:t>Analyse the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6040">
                        <a:lnSpc>
                          <a:spcPct val="100000"/>
                        </a:lnSpc>
                        <a:spcAft>
                          <a:spcPts val="0"/>
                        </a:spcAft>
                      </a:pPr>
                      <a:r>
                        <a:rPr lang="en-US" sz="1600">
                          <a:effectLst/>
                        </a:rPr>
                        <a:t>Successfully analysed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88465"/>
                  </a:ext>
                </a:extLst>
              </a:tr>
              <a:tr h="1147731">
                <a:tc>
                  <a:txBody>
                    <a:bodyPr/>
                    <a:lstStyle/>
                    <a:p>
                      <a:pPr marL="67945">
                        <a:lnSpc>
                          <a:spcPct val="10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24460">
                        <a:lnSpc>
                          <a:spcPct val="100000"/>
                        </a:lnSpc>
                        <a:spcAft>
                          <a:spcPts val="0"/>
                        </a:spcAft>
                      </a:pPr>
                      <a:r>
                        <a:rPr lang="en-US" sz="1600" dirty="0">
                          <a:effectLst/>
                        </a:rPr>
                        <a:t>Foreground extraction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0365">
                        <a:lnSpc>
                          <a:spcPct val="100000"/>
                        </a:lnSpc>
                        <a:spcAft>
                          <a:spcPts val="0"/>
                        </a:spcAft>
                      </a:pPr>
                      <a:r>
                        <a:rPr lang="en-US" sz="1600" dirty="0">
                          <a:effectLst/>
                        </a:rPr>
                        <a:t>To extract the moving objects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The moving objects are extracted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Objects extracted successfully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7173089"/>
                  </a:ext>
                </a:extLst>
              </a:tr>
              <a:tr h="881646">
                <a:tc>
                  <a:txBody>
                    <a:bodyPr/>
                    <a:lstStyle/>
                    <a:p>
                      <a:pPr marL="67945">
                        <a:lnSpc>
                          <a:spcPct val="10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260">
                        <a:lnSpc>
                          <a:spcPct val="100000"/>
                        </a:lnSpc>
                        <a:spcAft>
                          <a:spcPts val="0"/>
                        </a:spcAft>
                      </a:pPr>
                      <a:r>
                        <a:rPr lang="en-US" sz="1600">
                          <a:effectLst/>
                        </a:rPr>
                        <a:t>Vehicle detection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0840">
                        <a:lnSpc>
                          <a:spcPct val="100000"/>
                        </a:lnSpc>
                        <a:spcAft>
                          <a:spcPts val="0"/>
                        </a:spcAft>
                      </a:pPr>
                      <a:r>
                        <a:rPr lang="en-US" sz="1600" dirty="0">
                          <a:effectLst/>
                        </a:rPr>
                        <a:t>To detect the moving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78765" algn="just">
                        <a:lnSpc>
                          <a:spcPct val="100000"/>
                        </a:lnSpc>
                        <a:spcAft>
                          <a:spcPts val="0"/>
                        </a:spcAft>
                      </a:pPr>
                      <a:r>
                        <a:rPr lang="en-US" sz="1600" dirty="0">
                          <a:effectLst/>
                        </a:rPr>
                        <a:t>The vehicles are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dirty="0">
                          <a:effectLst/>
                        </a:rPr>
                        <a:t>Vehicles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6792320"/>
                  </a:ext>
                </a:extLst>
              </a:tr>
              <a:tr h="883292">
                <a:tc>
                  <a:txBody>
                    <a:bodyPr/>
                    <a:lstStyle/>
                    <a:p>
                      <a:pPr marL="67945">
                        <a:lnSpc>
                          <a:spcPct val="10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32105">
                        <a:lnSpc>
                          <a:spcPct val="100000"/>
                        </a:lnSpc>
                        <a:spcAft>
                          <a:spcPts val="0"/>
                        </a:spcAft>
                      </a:pPr>
                      <a:r>
                        <a:rPr lang="en-US" sz="1600">
                          <a:effectLst/>
                        </a:rPr>
                        <a:t>Vehicle counting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16230">
                        <a:lnSpc>
                          <a:spcPct val="100000"/>
                        </a:lnSpc>
                        <a:spcAft>
                          <a:spcPts val="0"/>
                        </a:spcAft>
                      </a:pPr>
                      <a:r>
                        <a:rPr lang="en-US" sz="1600" dirty="0">
                          <a:effectLst/>
                        </a:rPr>
                        <a:t>To count the vehicles that are detected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2580">
                        <a:lnSpc>
                          <a:spcPct val="100000"/>
                        </a:lnSpc>
                        <a:spcAft>
                          <a:spcPts val="0"/>
                        </a:spcAft>
                      </a:pPr>
                      <a:r>
                        <a:rPr lang="en-US" sz="1600" dirty="0">
                          <a:effectLst/>
                        </a:rPr>
                        <a:t>Return the count of the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435">
                        <a:lnSpc>
                          <a:spcPct val="100000"/>
                        </a:lnSpc>
                        <a:spcAft>
                          <a:spcPts val="0"/>
                        </a:spcAft>
                      </a:pPr>
                      <a:r>
                        <a:rPr lang="en-US" sz="1600" dirty="0">
                          <a:effectLst/>
                        </a:rPr>
                        <a:t>Returned the count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2406228"/>
                  </a:ext>
                </a:extLst>
              </a:tr>
            </a:tbl>
          </a:graphicData>
        </a:graphic>
      </p:graphicFrame>
    </p:spTree>
    <p:extLst>
      <p:ext uri="{BB962C8B-B14F-4D97-AF65-F5344CB8AC3E}">
        <p14:creationId xmlns:p14="http://schemas.microsoft.com/office/powerpoint/2010/main" val="126620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1"/>
            <a:ext cx="7863857" cy="4375105"/>
          </a:xfrm>
        </p:spPr>
        <p:txBody>
          <a:bodyPr>
            <a:normAutofit/>
          </a:bodyPr>
          <a:lstStyle/>
          <a:p>
            <a:pPr marL="0" indent="0" algn="just">
              <a:buNone/>
            </a:pPr>
            <a:r>
              <a:rPr lang="en-US" sz="2400" dirty="0" smtClean="0"/>
              <a:t>     Therefore the proposed solution is implemented on python, using the </a:t>
            </a:r>
            <a:r>
              <a:rPr lang="en-US" sz="2400" dirty="0" err="1" smtClean="0"/>
              <a:t>OpenCV</a:t>
            </a:r>
            <a:r>
              <a:rPr lang="en-US" sz="2400" dirty="0" smtClean="0"/>
              <a:t> bindings. The traffic camera footages from variety of sources are in implementation. And it works with already captured videos. </a:t>
            </a:r>
            <a:r>
              <a:rPr lang="en-US" sz="2400" dirty="0"/>
              <a:t>Our proposed method performs excellently in traffic jams and various conditions, such as sunny, cloudy, and rainy </a:t>
            </a:r>
            <a:r>
              <a:rPr lang="en-US" sz="2400" dirty="0" smtClean="0"/>
              <a:t>days.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9049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3448593"/>
          </a:xfrm>
        </p:spPr>
        <p:txBody>
          <a:bodyPr/>
          <a:lstStyle/>
          <a:p>
            <a:pPr lvl="2">
              <a:buFont typeface="Wingdings" panose="05000000000000000000" pitchFamily="2" charset="2"/>
              <a:buChar char="Ø"/>
            </a:pPr>
            <a:r>
              <a:rPr lang="en-US" dirty="0" err="1" smtClean="0"/>
              <a:t>Hilal</a:t>
            </a:r>
            <a:r>
              <a:rPr lang="en-US" dirty="0" smtClean="0"/>
              <a:t> </a:t>
            </a:r>
            <a:r>
              <a:rPr lang="en-US" dirty="0" err="1" smtClean="0"/>
              <a:t>Tayara</a:t>
            </a:r>
            <a:r>
              <a:rPr lang="en-US" dirty="0" smtClean="0"/>
              <a:t>, Kim Gil Soo, </a:t>
            </a:r>
            <a:r>
              <a:rPr lang="en-US" dirty="0" err="1" smtClean="0"/>
              <a:t>Kil</a:t>
            </a:r>
            <a:r>
              <a:rPr lang="en-US" dirty="0" smtClean="0"/>
              <a:t> To Chong, Vehicle Detection and Counting in High-Resolution Aerial Images Using Convolutional Regression Neural Network, IEE, 2017 </a:t>
            </a:r>
          </a:p>
          <a:p>
            <a:pPr marL="914378" lvl="2" indent="0">
              <a:buNone/>
            </a:pPr>
            <a:endParaRPr lang="en-IN" dirty="0" smtClean="0"/>
          </a:p>
          <a:p>
            <a:pPr lvl="2">
              <a:buFont typeface="Wingdings" panose="05000000000000000000" pitchFamily="2" charset="2"/>
              <a:buChar char="Ø"/>
            </a:pPr>
            <a:r>
              <a:rPr lang="en-US" dirty="0" smtClean="0"/>
              <a:t>Wei </a:t>
            </a:r>
            <a:r>
              <a:rPr lang="en-US" dirty="0"/>
              <a:t>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a:t>
            </a:r>
            <a:r>
              <a:rPr lang="en-US" dirty="0" smtClean="0"/>
              <a:t>2019</a:t>
            </a:r>
            <a:r>
              <a:rPr lang="en-US" dirty="0"/>
              <a:t>.</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143414"/>
          </a:xfrm>
        </p:spPr>
        <p:txBody>
          <a:bodyPr>
            <a:noAutofit/>
          </a:bodyPr>
          <a:lstStyle/>
          <a:p>
            <a:r>
              <a:rPr lang="en-IN" sz="7000" dirty="0" smtClean="0"/>
              <a:t>THANK YOU!!!</a:t>
            </a:r>
            <a:endParaRPr lang="en-IN" sz="7000" dirty="0"/>
          </a:p>
        </p:txBody>
      </p:sp>
    </p:spTree>
    <p:extLst>
      <p:ext uri="{BB962C8B-B14F-4D97-AF65-F5344CB8AC3E}">
        <p14:creationId xmlns:p14="http://schemas.microsoft.com/office/powerpoint/2010/main" val="339705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342537" y="1954530"/>
            <a:ext cx="8366034" cy="3836670"/>
          </a:xfrm>
        </p:spPr>
        <p:txBody>
          <a:bodyPr>
            <a:noAutofit/>
          </a:bodyPr>
          <a:lstStyle/>
          <a:p>
            <a:pPr>
              <a:buFont typeface="Wingdings" panose="05000000000000000000" pitchFamily="2" charset="2"/>
              <a:buChar char="Ø"/>
            </a:pPr>
            <a:r>
              <a:rPr lang="en-US" sz="2400" dirty="0"/>
              <a:t>Our project describes the methodology used for video processing for traffic flow counting with real time videos using a programming language</a:t>
            </a:r>
            <a:r>
              <a:rPr lang="en-US" sz="2400" dirty="0" smtClean="0"/>
              <a:t>.</a:t>
            </a:r>
          </a:p>
          <a:p>
            <a:pPr marL="0" indent="0">
              <a:buNone/>
            </a:pPr>
            <a:endParaRPr lang="en-US" sz="2400" dirty="0" smtClean="0"/>
          </a:p>
          <a:p>
            <a:pPr>
              <a:buFont typeface="Wingdings" panose="05000000000000000000" pitchFamily="2" charset="2"/>
              <a:buChar char="Ø"/>
            </a:pPr>
            <a:r>
              <a:rPr lang="en-US" sz="2400" dirty="0" smtClean="0"/>
              <a:t>With </a:t>
            </a:r>
            <a:r>
              <a:rPr lang="en-US" sz="2400" dirty="0"/>
              <a:t>the rapid development of intelligent video analysis, traffic monitoring has become a key technique for collecting information about traffic conditions. </a:t>
            </a:r>
          </a:p>
        </p:txBody>
      </p:sp>
    </p:spTree>
    <p:extLst>
      <p:ext uri="{BB962C8B-B14F-4D97-AF65-F5344CB8AC3E}">
        <p14:creationId xmlns:p14="http://schemas.microsoft.com/office/powerpoint/2010/main" val="319152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3585025"/>
              </p:ext>
            </p:extLst>
          </p:nvPr>
        </p:nvGraphicFramePr>
        <p:xfrm>
          <a:off x="178495" y="1793966"/>
          <a:ext cx="8773916" cy="3935616"/>
        </p:xfrm>
        <a:graphic>
          <a:graphicData uri="http://schemas.openxmlformats.org/drawingml/2006/table">
            <a:tbl>
              <a:tblPr firstRow="1" bandRow="1">
                <a:tableStyleId>{C4B1156A-380E-4F78-BDF5-A606A8083BF9}</a:tableStyleId>
              </a:tblPr>
              <a:tblGrid>
                <a:gridCol w="1693848">
                  <a:extLst>
                    <a:ext uri="{9D8B030D-6E8A-4147-A177-3AD203B41FA5}">
                      <a16:colId xmlns:a16="http://schemas.microsoft.com/office/drawing/2014/main" val="449022721"/>
                    </a:ext>
                  </a:extLst>
                </a:gridCol>
                <a:gridCol w="2603406">
                  <a:extLst>
                    <a:ext uri="{9D8B030D-6E8A-4147-A177-3AD203B41FA5}">
                      <a16:colId xmlns:a16="http://schemas.microsoft.com/office/drawing/2014/main" val="1340051940"/>
                    </a:ext>
                  </a:extLst>
                </a:gridCol>
                <a:gridCol w="2110182">
                  <a:extLst>
                    <a:ext uri="{9D8B030D-6E8A-4147-A177-3AD203B41FA5}">
                      <a16:colId xmlns:a16="http://schemas.microsoft.com/office/drawing/2014/main" val="2137066779"/>
                    </a:ext>
                  </a:extLst>
                </a:gridCol>
                <a:gridCol w="2366480">
                  <a:extLst>
                    <a:ext uri="{9D8B030D-6E8A-4147-A177-3AD203B41FA5}">
                      <a16:colId xmlns:a16="http://schemas.microsoft.com/office/drawing/2014/main" val="2229455275"/>
                    </a:ext>
                  </a:extLst>
                </a:gridCol>
              </a:tblGrid>
              <a:tr h="93181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pPr>
                        <a:lnSpc>
                          <a:spcPct val="100000"/>
                        </a:lnSpc>
                      </a:pPr>
                      <a:endParaRPr lang="en-IN" sz="2000" dirty="0"/>
                    </a:p>
                  </a:txBody>
                  <a:tcPr/>
                </a:tc>
                <a:extLst>
                  <a:ext uri="{0D108BD9-81ED-4DB2-BD59-A6C34878D82A}">
                    <a16:rowId xmlns:a16="http://schemas.microsoft.com/office/drawing/2014/main" val="4226515398"/>
                  </a:ext>
                </a:extLst>
              </a:tr>
              <a:tr h="2929776">
                <a:tc>
                  <a:txBody>
                    <a:bodyPr/>
                    <a:lstStyle/>
                    <a:p>
                      <a:pPr>
                        <a:lnSpc>
                          <a:spcPct val="100000"/>
                        </a:lnSpc>
                      </a:pPr>
                      <a:r>
                        <a:rPr lang="en-IN" sz="2000" b="0" i="0" kern="1200" dirty="0" smtClean="0">
                          <a:solidFill>
                            <a:schemeClr val="dk1"/>
                          </a:solidFill>
                          <a:effectLst/>
                          <a:latin typeface="+mn-lt"/>
                          <a:ea typeface="+mn-ea"/>
                          <a:cs typeface="+mn-cs"/>
                        </a:rPr>
                        <a:t>01 July 2020</a:t>
                      </a:r>
                      <a:endParaRPr lang="en-IN" sz="2000" dirty="0"/>
                    </a:p>
                  </a:txBody>
                  <a:tcPr/>
                </a:tc>
                <a:tc>
                  <a:txBody>
                    <a:bodyPr/>
                    <a:lstStyle/>
                    <a:p>
                      <a:pPr>
                        <a:lnSpc>
                          <a:spcPct val="100000"/>
                        </a:lnSpc>
                      </a:pPr>
                      <a:r>
                        <a:rPr lang="en-IN" sz="2000" b="0" i="0" kern="1200" dirty="0" err="1" smtClean="0">
                          <a:solidFill>
                            <a:schemeClr val="dk1"/>
                          </a:solidFill>
                          <a:effectLst/>
                          <a:latin typeface="+mn-lt"/>
                          <a:ea typeface="+mn-ea"/>
                          <a:cs typeface="+mn-cs"/>
                        </a:rPr>
                        <a:t>Chenghuan</a:t>
                      </a:r>
                      <a:r>
                        <a:rPr lang="en-IN" sz="2000" b="0" i="0" kern="1200" dirty="0" smtClean="0">
                          <a:solidFill>
                            <a:schemeClr val="dk1"/>
                          </a:solidFill>
                          <a:effectLst/>
                          <a:latin typeface="+mn-lt"/>
                          <a:ea typeface="+mn-ea"/>
                          <a:cs typeface="+mn-cs"/>
                        </a:rPr>
                        <a:t> Liu , Du Q. Huynh, </a:t>
                      </a:r>
                      <a:r>
                        <a:rPr lang="en-IN" sz="2000" b="0" i="0" kern="1200" dirty="0" err="1" smtClean="0">
                          <a:solidFill>
                            <a:schemeClr val="dk1"/>
                          </a:solidFill>
                          <a:effectLst/>
                          <a:latin typeface="+mn-lt"/>
                          <a:ea typeface="+mn-ea"/>
                          <a:cs typeface="+mn-cs"/>
                        </a:rPr>
                        <a:t>Yuchao</a:t>
                      </a:r>
                      <a:r>
                        <a:rPr lang="en-IN" sz="2000" b="0" i="0" kern="1200" dirty="0" smtClean="0">
                          <a:solidFill>
                            <a:schemeClr val="dk1"/>
                          </a:solidFill>
                          <a:effectLst/>
                          <a:latin typeface="+mn-lt"/>
                          <a:ea typeface="+mn-ea"/>
                          <a:cs typeface="+mn-cs"/>
                        </a:rPr>
                        <a:t> Sun, Mark Reynolds,</a:t>
                      </a:r>
                      <a:r>
                        <a:rPr lang="en-IN" sz="2000" b="0" i="0" kern="1200" baseline="0" dirty="0" smtClean="0">
                          <a:solidFill>
                            <a:schemeClr val="dk1"/>
                          </a:solidFill>
                          <a:effectLst/>
                          <a:latin typeface="+mn-lt"/>
                          <a:ea typeface="+mn-ea"/>
                          <a:cs typeface="+mn-cs"/>
                        </a:rPr>
                        <a:t> </a:t>
                      </a:r>
                      <a:r>
                        <a:rPr lang="en-IN" sz="2000" b="0" i="0" kern="1200" dirty="0" smtClean="0">
                          <a:solidFill>
                            <a:schemeClr val="dk1"/>
                          </a:solidFill>
                          <a:effectLst/>
                          <a:latin typeface="+mn-lt"/>
                          <a:ea typeface="+mn-ea"/>
                          <a:cs typeface="+mn-cs"/>
                        </a:rPr>
                        <a:t>Steve Atkinson</a:t>
                      </a: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A Vision-Based Pipeline for Vehicle Counting, Speed Estimation, and Classification</a:t>
                      </a:r>
                    </a:p>
                    <a:p>
                      <a:pPr>
                        <a:lnSpc>
                          <a:spcPct val="100000"/>
                        </a:lnSpc>
                      </a:pPr>
                      <a:endParaRPr lang="en-IN" sz="2000" b="0" i="0" dirty="0"/>
                    </a:p>
                  </a:txBody>
                  <a:tcPr/>
                </a:tc>
                <a:tc>
                  <a:txBody>
                    <a:bodyPr/>
                    <a:lstStyle/>
                    <a:p>
                      <a:pPr>
                        <a:lnSpc>
                          <a:spcPct val="100000"/>
                        </a:lnSpc>
                      </a:pPr>
                      <a:r>
                        <a:rPr lang="en-US" sz="2000" b="0" i="0" kern="1200" dirty="0" smtClean="0">
                          <a:solidFill>
                            <a:schemeClr val="dk1"/>
                          </a:solidFill>
                          <a:effectLst/>
                          <a:latin typeface="+mn-lt"/>
                          <a:ea typeface="+mn-ea"/>
                          <a:cs typeface="+mn-cs"/>
                        </a:rPr>
                        <a:t>It</a:t>
                      </a:r>
                      <a:r>
                        <a:rPr lang="en-US" sz="2000" b="0" i="0" kern="1200" baseline="0" dirty="0" smtClean="0">
                          <a:solidFill>
                            <a:schemeClr val="dk1"/>
                          </a:solidFill>
                          <a:effectLst/>
                          <a:latin typeface="+mn-lt"/>
                          <a:ea typeface="+mn-ea"/>
                          <a:cs typeface="+mn-cs"/>
                        </a:rPr>
                        <a:t> uses Convolutional Neural Network.</a:t>
                      </a:r>
                      <a:endParaRPr lang="en-IN" sz="20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479528"/>
              </p:ext>
            </p:extLst>
          </p:nvPr>
        </p:nvGraphicFramePr>
        <p:xfrm>
          <a:off x="313507" y="1870165"/>
          <a:ext cx="8534400" cy="4121333"/>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1888922411"/>
                    </a:ext>
                  </a:extLst>
                </a:gridCol>
                <a:gridCol w="2133600">
                  <a:extLst>
                    <a:ext uri="{9D8B030D-6E8A-4147-A177-3AD203B41FA5}">
                      <a16:colId xmlns:a16="http://schemas.microsoft.com/office/drawing/2014/main" val="625593310"/>
                    </a:ext>
                  </a:extLst>
                </a:gridCol>
                <a:gridCol w="2133600">
                  <a:extLst>
                    <a:ext uri="{9D8B030D-6E8A-4147-A177-3AD203B41FA5}">
                      <a16:colId xmlns:a16="http://schemas.microsoft.com/office/drawing/2014/main" val="1680154421"/>
                    </a:ext>
                  </a:extLst>
                </a:gridCol>
                <a:gridCol w="2133600">
                  <a:extLst>
                    <a:ext uri="{9D8B030D-6E8A-4147-A177-3AD203B41FA5}">
                      <a16:colId xmlns:a16="http://schemas.microsoft.com/office/drawing/2014/main" val="433035758"/>
                    </a:ext>
                  </a:extLst>
                </a:gridCol>
              </a:tblGrid>
              <a:tr h="7353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386028">
                <a:tc>
                  <a:txBody>
                    <a:bodyPr/>
                    <a:lstStyle/>
                    <a:p>
                      <a:pPr>
                        <a:lnSpc>
                          <a:spcPct val="100000"/>
                        </a:lnSpc>
                      </a:pPr>
                      <a:r>
                        <a:rPr lang="en-IN" sz="2000" dirty="0" smtClean="0"/>
                        <a:t>01 May 2019 </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dk1"/>
                          </a:solidFill>
                          <a:latin typeface="+mn-lt"/>
                          <a:ea typeface="+mn-ea"/>
                          <a:cs typeface="+mn-cs"/>
                        </a:rPr>
                        <a:t>Zhe</a:t>
                      </a:r>
                      <a:r>
                        <a:rPr lang="en-IN" sz="2000" kern="1200" dirty="0" smtClean="0">
                          <a:solidFill>
                            <a:schemeClr val="dk1"/>
                          </a:solidFill>
                          <a:latin typeface="+mn-lt"/>
                          <a:ea typeface="+mn-ea"/>
                          <a:cs typeface="+mn-cs"/>
                        </a:rPr>
                        <a:t> Dai, </a:t>
                      </a:r>
                      <a:r>
                        <a:rPr lang="en-IN" sz="2000" kern="1200" dirty="0" err="1" smtClean="0">
                          <a:solidFill>
                            <a:schemeClr val="dk1"/>
                          </a:solidFill>
                          <a:latin typeface="+mn-lt"/>
                          <a:ea typeface="+mn-ea"/>
                          <a:cs typeface="+mn-cs"/>
                        </a:rPr>
                        <a:t>Huansheng</a:t>
                      </a:r>
                      <a:r>
                        <a:rPr lang="en-IN" sz="2000" kern="1200" dirty="0" smtClean="0">
                          <a:solidFill>
                            <a:schemeClr val="dk1"/>
                          </a:solidFill>
                          <a:latin typeface="+mn-lt"/>
                          <a:ea typeface="+mn-ea"/>
                          <a:cs typeface="+mn-cs"/>
                        </a:rPr>
                        <a:t> Song, Xuan Wang, Yong Fang, Xu </a:t>
                      </a:r>
                      <a:r>
                        <a:rPr lang="en-IN" sz="2000" kern="1200" dirty="0" err="1" smtClean="0">
                          <a:solidFill>
                            <a:schemeClr val="dk1"/>
                          </a:solidFill>
                          <a:latin typeface="+mn-lt"/>
                          <a:ea typeface="+mn-ea"/>
                          <a:cs typeface="+mn-cs"/>
                        </a:rPr>
                        <a:t>Yun,Zhaoyang</a:t>
                      </a:r>
                      <a:r>
                        <a:rPr lang="en-IN" sz="2000" kern="1200" dirty="0" smtClean="0">
                          <a:solidFill>
                            <a:schemeClr val="dk1"/>
                          </a:solidFill>
                          <a:latin typeface="+mn-lt"/>
                          <a:ea typeface="+mn-ea"/>
                          <a:cs typeface="+mn-cs"/>
                        </a:rPr>
                        <a:t> Zhang, </a:t>
                      </a:r>
                      <a:r>
                        <a:rPr lang="en-IN" sz="2000" kern="1200" dirty="0" err="1" smtClean="0">
                          <a:solidFill>
                            <a:schemeClr val="dk1"/>
                          </a:solidFill>
                          <a:latin typeface="+mn-lt"/>
                          <a:ea typeface="+mn-ea"/>
                          <a:cs typeface="+mn-cs"/>
                        </a:rPr>
                        <a:t>Huaiyu</a:t>
                      </a:r>
                      <a:r>
                        <a:rPr lang="en-IN" sz="2000" kern="1200" dirty="0" smtClean="0">
                          <a:solidFill>
                            <a:schemeClr val="dk1"/>
                          </a:solidFill>
                          <a:latin typeface="+mn-lt"/>
                          <a:ea typeface="+mn-ea"/>
                          <a:cs typeface="+mn-cs"/>
                        </a:rPr>
                        <a:t> Li</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u="none" kern="1200" dirty="0" smtClean="0">
                          <a:solidFill>
                            <a:schemeClr val="dk1"/>
                          </a:solidFill>
                          <a:latin typeface="+mn-lt"/>
                          <a:ea typeface="+mn-ea"/>
                          <a:cs typeface="+mn-cs"/>
                        </a:rPr>
                        <a:t>Video-Based Vehicle Counting Framework</a:t>
                      </a:r>
                    </a:p>
                    <a:p>
                      <a:pPr>
                        <a:lnSpc>
                          <a:spcPct val="100000"/>
                        </a:lnSpc>
                      </a:pP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It uses YOLOV3 for detecting an object.</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95268"/>
              </p:ext>
            </p:extLst>
          </p:nvPr>
        </p:nvGraphicFramePr>
        <p:xfrm>
          <a:off x="315192" y="1628503"/>
          <a:ext cx="8445348" cy="4403615"/>
        </p:xfrm>
        <a:graphic>
          <a:graphicData uri="http://schemas.openxmlformats.org/drawingml/2006/table">
            <a:tbl>
              <a:tblPr firstRow="1" bandRow="1">
                <a:tableStyleId>{C4B1156A-380E-4F78-BDF5-A606A8083BF9}</a:tableStyleId>
              </a:tblPr>
              <a:tblGrid>
                <a:gridCol w="1809700">
                  <a:extLst>
                    <a:ext uri="{9D8B030D-6E8A-4147-A177-3AD203B41FA5}">
                      <a16:colId xmlns:a16="http://schemas.microsoft.com/office/drawing/2014/main" val="1888922411"/>
                    </a:ext>
                  </a:extLst>
                </a:gridCol>
                <a:gridCol w="2220685">
                  <a:extLst>
                    <a:ext uri="{9D8B030D-6E8A-4147-A177-3AD203B41FA5}">
                      <a16:colId xmlns:a16="http://schemas.microsoft.com/office/drawing/2014/main" val="625593310"/>
                    </a:ext>
                  </a:extLst>
                </a:gridCol>
                <a:gridCol w="1985555">
                  <a:extLst>
                    <a:ext uri="{9D8B030D-6E8A-4147-A177-3AD203B41FA5}">
                      <a16:colId xmlns:a16="http://schemas.microsoft.com/office/drawing/2014/main" val="1680154421"/>
                    </a:ext>
                  </a:extLst>
                </a:gridCol>
                <a:gridCol w="2429408">
                  <a:extLst>
                    <a:ext uri="{9D8B030D-6E8A-4147-A177-3AD203B41FA5}">
                      <a16:colId xmlns:a16="http://schemas.microsoft.com/office/drawing/2014/main" val="433035758"/>
                    </a:ext>
                  </a:extLst>
                </a:gridCol>
              </a:tblGrid>
              <a:tr h="8534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420635">
                <a:tc>
                  <a:txBody>
                    <a:bodyPr/>
                    <a:lstStyle/>
                    <a:p>
                      <a:pPr>
                        <a:lnSpc>
                          <a:spcPct val="100000"/>
                        </a:lnSpc>
                      </a:pPr>
                      <a:r>
                        <a:rPr lang="en-IN" sz="2000" dirty="0" smtClean="0"/>
                        <a:t>11 December 2017 </a:t>
                      </a:r>
                      <a:endParaRPr lang="en-IN" sz="2000" dirty="0"/>
                    </a:p>
                  </a:txBody>
                  <a:tcPr marL="68580" marR="68580" marT="34290" marB="34290"/>
                </a:tc>
                <a:tc>
                  <a:txBody>
                    <a:bodyPr/>
                    <a:lstStyle/>
                    <a:p>
                      <a:pPr>
                        <a:lnSpc>
                          <a:spcPct val="100000"/>
                        </a:lnSpc>
                      </a:pPr>
                      <a:r>
                        <a:rPr lang="en-US" sz="2000" dirty="0" err="1" smtClean="0"/>
                        <a:t>Hilal</a:t>
                      </a:r>
                      <a:r>
                        <a:rPr lang="en-US" sz="2000" dirty="0" smtClean="0"/>
                        <a:t> </a:t>
                      </a:r>
                      <a:r>
                        <a:rPr lang="en-US" sz="2000" dirty="0" err="1" smtClean="0"/>
                        <a:t>Tayara</a:t>
                      </a:r>
                      <a:r>
                        <a:rPr lang="en-US" sz="2000" dirty="0" smtClean="0"/>
                        <a:t>, Kim Gil Soo, </a:t>
                      </a:r>
                      <a:r>
                        <a:rPr lang="en-US" sz="2000" dirty="0" err="1" smtClean="0"/>
                        <a:t>Kil</a:t>
                      </a:r>
                      <a:r>
                        <a:rPr lang="en-US" sz="2000" dirty="0" smtClean="0"/>
                        <a:t> To Chong</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u="none" kern="1200" dirty="0" smtClean="0">
                          <a:solidFill>
                            <a:schemeClr val="dk1"/>
                          </a:solidFill>
                          <a:latin typeface="+mn-lt"/>
                          <a:ea typeface="+mn-ea"/>
                          <a:cs typeface="+mn-cs"/>
                        </a:rPr>
                        <a:t>Vehicle Detection and Counting in High-Resolution Aerial Images Using Convolutional Regression Neural Network</a:t>
                      </a: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The method used is Convolutional Regression Neural Network</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492743"/>
              </p:ext>
            </p:extLst>
          </p:nvPr>
        </p:nvGraphicFramePr>
        <p:xfrm>
          <a:off x="256901" y="1910986"/>
          <a:ext cx="8641084" cy="3645948"/>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9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2967768">
                <a:tc>
                  <a:txBody>
                    <a:bodyPr/>
                    <a:lstStyle/>
                    <a:p>
                      <a:r>
                        <a:rPr lang="en-IN" sz="2000" b="0" i="0" kern="1200" dirty="0" smtClean="0">
                          <a:solidFill>
                            <a:schemeClr val="dk1"/>
                          </a:solidFill>
                          <a:effectLst/>
                          <a:latin typeface="+mn-lt"/>
                          <a:ea typeface="+mn-ea"/>
                          <a:cs typeface="+mn-cs"/>
                        </a:rPr>
                        <a:t>21 February </a:t>
                      </a:r>
                      <a:r>
                        <a:rPr lang="en-IN" sz="2000" dirty="0" smtClean="0"/>
                        <a:t>2019</a:t>
                      </a:r>
                      <a:endParaRPr lang="en-IN" sz="2000" dirty="0"/>
                    </a:p>
                  </a:txBody>
                  <a:tcPr marL="68580" marR="68580" marT="34290" marB="34290"/>
                </a:tc>
                <a:tc>
                  <a:txBody>
                    <a:bodyPr/>
                    <a:lstStyle/>
                    <a:p>
                      <a:r>
                        <a:rPr lang="en-US" sz="2000" b="0" kern="1200" dirty="0" smtClean="0">
                          <a:solidFill>
                            <a:schemeClr val="dk1"/>
                          </a:solidFill>
                          <a:effectLst/>
                          <a:latin typeface="+mn-lt"/>
                          <a:ea typeface="+mn-ea"/>
                          <a:cs typeface="+mn-cs"/>
                        </a:rPr>
                        <a:t>Wei Li, </a:t>
                      </a:r>
                      <a:r>
                        <a:rPr lang="en-US" sz="2000" b="0" kern="1200" dirty="0" err="1" smtClean="0">
                          <a:solidFill>
                            <a:schemeClr val="dk1"/>
                          </a:solidFill>
                          <a:effectLst/>
                          <a:latin typeface="+mn-lt"/>
                          <a:ea typeface="+mn-ea"/>
                          <a:cs typeface="+mn-cs"/>
                        </a:rPr>
                        <a:t>Hongliang</a:t>
                      </a:r>
                      <a:r>
                        <a:rPr lang="en-US" sz="2000" b="0" kern="1200" dirty="0" smtClean="0">
                          <a:solidFill>
                            <a:schemeClr val="dk1"/>
                          </a:solidFill>
                          <a:effectLst/>
                          <a:latin typeface="+mn-lt"/>
                          <a:ea typeface="+mn-ea"/>
                          <a:cs typeface="+mn-cs"/>
                        </a:rPr>
                        <a:t> Li, </a:t>
                      </a:r>
                      <a:r>
                        <a:rPr lang="en-US" sz="2000" b="0" kern="1200" dirty="0" err="1" smtClean="0">
                          <a:solidFill>
                            <a:schemeClr val="dk1"/>
                          </a:solidFill>
                          <a:effectLst/>
                          <a:latin typeface="+mn-lt"/>
                          <a:ea typeface="+mn-ea"/>
                          <a:cs typeface="+mn-cs"/>
                        </a:rPr>
                        <a:t>Qingbo</a:t>
                      </a:r>
                      <a:r>
                        <a:rPr lang="en-US" sz="2000" b="0" kern="1200" dirty="0" smtClean="0">
                          <a:solidFill>
                            <a:schemeClr val="dk1"/>
                          </a:solidFill>
                          <a:effectLst/>
                          <a:latin typeface="+mn-lt"/>
                          <a:ea typeface="+mn-ea"/>
                          <a:cs typeface="+mn-cs"/>
                        </a:rPr>
                        <a:t> Wu</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Xiaoyu</a:t>
                      </a:r>
                      <a:r>
                        <a:rPr lang="en-IN" sz="2000" b="0" kern="1200" dirty="0" smtClean="0">
                          <a:solidFill>
                            <a:schemeClr val="dk1"/>
                          </a:solidFill>
                          <a:effectLst/>
                          <a:latin typeface="+mn-lt"/>
                          <a:ea typeface="+mn-ea"/>
                          <a:cs typeface="+mn-cs"/>
                        </a:rPr>
                        <a:t> Chen, King </a:t>
                      </a:r>
                      <a:r>
                        <a:rPr lang="en-IN" sz="2000" b="0" kern="1200" dirty="0" err="1" smtClean="0">
                          <a:solidFill>
                            <a:schemeClr val="dk1"/>
                          </a:solidFill>
                          <a:effectLst/>
                          <a:latin typeface="+mn-lt"/>
                          <a:ea typeface="+mn-ea"/>
                          <a:cs typeface="+mn-cs"/>
                        </a:rPr>
                        <a:t>Ngi</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Ngan</a:t>
                      </a:r>
                      <a:endParaRPr lang="en-IN" sz="2000" b="0" kern="1200" dirty="0">
                        <a:solidFill>
                          <a:schemeClr val="dk1"/>
                        </a:solidFill>
                        <a:effectLst/>
                        <a:latin typeface="+mn-lt"/>
                        <a:ea typeface="+mn-ea"/>
                        <a:cs typeface="+mn-cs"/>
                      </a:endParaRPr>
                    </a:p>
                  </a:txBody>
                  <a:tcPr marL="68580" marR="68580" marT="34290" marB="34290"/>
                </a:tc>
                <a:tc>
                  <a:txBody>
                    <a:bodyPr/>
                    <a:lstStyle/>
                    <a:p>
                      <a:r>
                        <a:rPr lang="en-IN" sz="2000" b="0" kern="1200" dirty="0" smtClean="0">
                          <a:solidFill>
                            <a:schemeClr val="dk1"/>
                          </a:solidFill>
                          <a:effectLst/>
                          <a:latin typeface="+mn-lt"/>
                          <a:ea typeface="+mn-ea"/>
                          <a:cs typeface="+mn-cs"/>
                        </a:rPr>
                        <a:t>Simultaneously Detecting and Counting Dense Vehicles From Drone Images</a:t>
                      </a:r>
                      <a:endParaRPr lang="en-IN" sz="2000" b="0" kern="1200" dirty="0">
                        <a:solidFill>
                          <a:schemeClr val="dk1"/>
                        </a:solidFill>
                        <a:effectLst/>
                        <a:latin typeface="+mn-lt"/>
                        <a:ea typeface="+mn-ea"/>
                        <a:cs typeface="+mn-cs"/>
                      </a:endParaRPr>
                    </a:p>
                  </a:txBody>
                  <a:tcPr marL="68580" marR="68580" marT="34290" marB="34290"/>
                </a:tc>
                <a:tc>
                  <a:txBody>
                    <a:bodyPr/>
                    <a:lstStyle/>
                    <a:p>
                      <a:r>
                        <a:rPr lang="en-US" sz="2000" dirty="0" smtClean="0"/>
                        <a:t> </a:t>
                      </a:r>
                      <a:r>
                        <a:rPr lang="en-US" sz="2000" kern="1200" dirty="0" smtClean="0">
                          <a:solidFill>
                            <a:schemeClr val="dk1"/>
                          </a:solidFill>
                          <a:effectLst/>
                          <a:latin typeface="+mn-lt"/>
                          <a:ea typeface="+mn-ea"/>
                          <a:cs typeface="+mn-cs"/>
                        </a:rPr>
                        <a:t>It uses Drone based images.</a:t>
                      </a:r>
                      <a:endParaRPr lang="en-IN" sz="20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261354"/>
              </p:ext>
            </p:extLst>
          </p:nvPr>
        </p:nvGraphicFramePr>
        <p:xfrm>
          <a:off x="191588" y="1973388"/>
          <a:ext cx="8856620" cy="4053465"/>
        </p:xfrm>
        <a:graphic>
          <a:graphicData uri="http://schemas.openxmlformats.org/drawingml/2006/table">
            <a:tbl>
              <a:tblPr firstRow="1" bandRow="1">
                <a:tableStyleId>{C4B1156A-380E-4F78-BDF5-A606A8083BF9}</a:tableStyleId>
              </a:tblPr>
              <a:tblGrid>
                <a:gridCol w="2214155">
                  <a:extLst>
                    <a:ext uri="{9D8B030D-6E8A-4147-A177-3AD203B41FA5}">
                      <a16:colId xmlns:a16="http://schemas.microsoft.com/office/drawing/2014/main" val="449022721"/>
                    </a:ext>
                  </a:extLst>
                </a:gridCol>
                <a:gridCol w="2214155">
                  <a:extLst>
                    <a:ext uri="{9D8B030D-6E8A-4147-A177-3AD203B41FA5}">
                      <a16:colId xmlns:a16="http://schemas.microsoft.com/office/drawing/2014/main" val="1340051940"/>
                    </a:ext>
                  </a:extLst>
                </a:gridCol>
                <a:gridCol w="2214155">
                  <a:extLst>
                    <a:ext uri="{9D8B030D-6E8A-4147-A177-3AD203B41FA5}">
                      <a16:colId xmlns:a16="http://schemas.microsoft.com/office/drawing/2014/main" val="2137066779"/>
                    </a:ext>
                  </a:extLst>
                </a:gridCol>
                <a:gridCol w="2214155">
                  <a:extLst>
                    <a:ext uri="{9D8B030D-6E8A-4147-A177-3AD203B41FA5}">
                      <a16:colId xmlns:a16="http://schemas.microsoft.com/office/drawing/2014/main" val="2229455275"/>
                    </a:ext>
                  </a:extLst>
                </a:gridCol>
              </a:tblGrid>
              <a:tr h="56118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endParaRPr lang="en-IN" sz="2000" dirty="0"/>
                    </a:p>
                  </a:txBody>
                  <a:tcPr/>
                </a:tc>
                <a:extLst>
                  <a:ext uri="{0D108BD9-81ED-4DB2-BD59-A6C34878D82A}">
                    <a16:rowId xmlns:a16="http://schemas.microsoft.com/office/drawing/2014/main" val="4226515398"/>
                  </a:ext>
                </a:extLst>
              </a:tr>
              <a:tr h="3047625">
                <a:tc>
                  <a:txBody>
                    <a:bodyPr/>
                    <a:lstStyle/>
                    <a:p>
                      <a:r>
                        <a:rPr lang="en-IN" sz="2000" b="0" i="0" kern="1200" dirty="0" smtClean="0">
                          <a:solidFill>
                            <a:schemeClr val="dk1"/>
                          </a:solidFill>
                          <a:effectLst/>
                          <a:latin typeface="+mn-lt"/>
                          <a:ea typeface="+mn-ea"/>
                          <a:cs typeface="+mn-cs"/>
                        </a:rPr>
                        <a:t>22 February 2012 </a:t>
                      </a:r>
                      <a:r>
                        <a:rPr lang="en-IN" sz="2000" u="none" strike="noStrike" kern="1200" dirty="0" smtClean="0">
                          <a:solidFill>
                            <a:schemeClr val="dk1"/>
                          </a:solidFill>
                          <a:effectLst/>
                          <a:latin typeface="+mn-lt"/>
                          <a:ea typeface="+mn-ea"/>
                          <a:cs typeface="+mn-cs"/>
                          <a:hlinkClick r:id="rId2"/>
                        </a:rPr>
                        <a:t/>
                      </a:r>
                      <a:br>
                        <a:rPr lang="en-IN" sz="2000" u="none" strike="noStrike" kern="1200" dirty="0" smtClean="0">
                          <a:solidFill>
                            <a:schemeClr val="dk1"/>
                          </a:solidFill>
                          <a:effectLst/>
                          <a:latin typeface="+mn-lt"/>
                          <a:ea typeface="+mn-ea"/>
                          <a:cs typeface="+mn-cs"/>
                          <a:hlinkClick r:id="rId2"/>
                        </a:rPr>
                      </a:br>
                      <a:endParaRPr lang="en-IN" sz="2000" dirty="0"/>
                    </a:p>
                  </a:txBody>
                  <a:tcPr/>
                </a:tc>
                <a:tc>
                  <a:txBody>
                    <a:bodyPr/>
                    <a:lstStyle/>
                    <a:p>
                      <a:r>
                        <a:rPr lang="en-US" sz="2000" b="0" kern="1200" dirty="0" err="1" smtClean="0">
                          <a:solidFill>
                            <a:schemeClr val="dk1"/>
                          </a:solidFill>
                          <a:effectLst/>
                          <a:latin typeface="+mn-lt"/>
                          <a:ea typeface="+mn-ea"/>
                          <a:cs typeface="+mn-cs"/>
                        </a:rPr>
                        <a:t>Niluthpol</a:t>
                      </a:r>
                      <a:r>
                        <a:rPr lang="en-US" sz="2000" b="0" kern="1200" dirty="0" smtClean="0">
                          <a:solidFill>
                            <a:schemeClr val="dk1"/>
                          </a:solidFill>
                          <a:effectLst/>
                          <a:latin typeface="+mn-lt"/>
                          <a:ea typeface="+mn-ea"/>
                          <a:cs typeface="+mn-cs"/>
                        </a:rPr>
                        <a:t> Chowdhury </a:t>
                      </a:r>
                      <a:r>
                        <a:rPr lang="en-US" sz="2000" b="0" kern="1200" dirty="0" err="1" smtClean="0">
                          <a:solidFill>
                            <a:schemeClr val="dk1"/>
                          </a:solidFill>
                          <a:effectLst/>
                          <a:latin typeface="+mn-lt"/>
                          <a:ea typeface="+mn-ea"/>
                          <a:cs typeface="+mn-cs"/>
                        </a:rPr>
                        <a:t>Mithun</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Nafi</a:t>
                      </a:r>
                      <a:r>
                        <a:rPr lang="en-IN" sz="2000" b="0" kern="1200" dirty="0" smtClean="0">
                          <a:solidFill>
                            <a:schemeClr val="dk1"/>
                          </a:solidFill>
                          <a:effectLst/>
                          <a:latin typeface="+mn-lt"/>
                          <a:ea typeface="+mn-ea"/>
                          <a:cs typeface="+mn-cs"/>
                        </a:rPr>
                        <a:t> Ur Rashid, S. M. </a:t>
                      </a:r>
                      <a:r>
                        <a:rPr lang="en-IN" sz="2000" b="0" kern="1200" dirty="0" err="1" smtClean="0">
                          <a:solidFill>
                            <a:schemeClr val="dk1"/>
                          </a:solidFill>
                          <a:effectLst/>
                          <a:latin typeface="+mn-lt"/>
                          <a:ea typeface="+mn-ea"/>
                          <a:cs typeface="+mn-cs"/>
                        </a:rPr>
                        <a:t>Mahbubur</a:t>
                      </a:r>
                      <a:r>
                        <a:rPr lang="en-IN" sz="2000" b="0" kern="1200" dirty="0" smtClean="0">
                          <a:solidFill>
                            <a:schemeClr val="dk1"/>
                          </a:solidFill>
                          <a:effectLst/>
                          <a:latin typeface="+mn-lt"/>
                          <a:ea typeface="+mn-ea"/>
                          <a:cs typeface="+mn-cs"/>
                        </a:rPr>
                        <a:t> Rahman</a:t>
                      </a:r>
                      <a:r>
                        <a:rPr lang="en-US" sz="2000" b="0" kern="1200" dirty="0" smtClean="0">
                          <a:solidFill>
                            <a:schemeClr val="dk1"/>
                          </a:solidFill>
                          <a:effectLst/>
                          <a:latin typeface="+mn-lt"/>
                          <a:ea typeface="+mn-ea"/>
                          <a:cs typeface="+mn-cs"/>
                        </a:rPr>
                        <a:t> </a:t>
                      </a:r>
                      <a:endParaRPr lang="en-IN" sz="2000" b="0" kern="1200" dirty="0">
                        <a:solidFill>
                          <a:schemeClr val="dk1"/>
                        </a:solidFill>
                        <a:effectLst/>
                        <a:latin typeface="+mn-lt"/>
                        <a:ea typeface="+mn-ea"/>
                        <a:cs typeface="+mn-cs"/>
                      </a:endParaRPr>
                    </a:p>
                  </a:txBody>
                  <a:tcPr/>
                </a:tc>
                <a:tc>
                  <a:txBody>
                    <a:bodyPr/>
                    <a:lstStyle/>
                    <a:p>
                      <a:r>
                        <a:rPr lang="en-IN" sz="2000" b="0" kern="1200" dirty="0" smtClean="0">
                          <a:solidFill>
                            <a:schemeClr val="dk1"/>
                          </a:solidFill>
                          <a:effectLst/>
                          <a:latin typeface="+mn-lt"/>
                          <a:ea typeface="+mn-ea"/>
                          <a:cs typeface="+mn-cs"/>
                        </a:rPr>
                        <a:t>Detection and Classification of Vehicles From Video Using Multiple Time-Spatial Images</a:t>
                      </a:r>
                      <a:endParaRPr lang="en-IN" sz="2000" b="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It uses multiple time spatial images to detect vehicles.</a:t>
                      </a:r>
                      <a:endParaRPr lang="en-IN" sz="2000" kern="1200" dirty="0" smtClean="0">
                        <a:solidFill>
                          <a:schemeClr val="dk1"/>
                        </a:solidFill>
                        <a:effectLst/>
                        <a:latin typeface="+mn-lt"/>
                        <a:ea typeface="+mn-ea"/>
                        <a:cs typeface="+mn-cs"/>
                      </a:endParaRPr>
                    </a:p>
                    <a:p>
                      <a:endParaRPr lang="en-IN" sz="20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212035" y="1860561"/>
            <a:ext cx="8582980" cy="4200604"/>
          </a:xfrm>
        </p:spPr>
        <p:txBody>
          <a:bodyPr>
            <a:noAutofit/>
          </a:bodyPr>
          <a:lstStyle/>
          <a:p>
            <a:pPr marL="0" indent="0" algn="just">
              <a:buNone/>
            </a:pPr>
            <a:r>
              <a:rPr lang="en-IN" sz="2400" dirty="0" smtClean="0"/>
              <a:t>     Current approaches of monitoring traffic include manual counting of vehicles, or counting vehicles using magnetic loops on the road. The main drawback of these approaches, is that it is not that much accurate. It </a:t>
            </a:r>
            <a:r>
              <a:rPr lang="en-US" sz="2400" dirty="0" smtClean="0"/>
              <a:t>is </a:t>
            </a:r>
            <a:r>
              <a:rPr lang="en-US" sz="2400" dirty="0"/>
              <a:t>a challenging task due to many reasons such as, small size of the vehicles, different types and orientations</a:t>
            </a:r>
            <a:r>
              <a:rPr lang="en-US" sz="2400" dirty="0" smtClean="0"/>
              <a:t>.</a:t>
            </a:r>
            <a:r>
              <a:rPr lang="en-US" sz="2400" dirty="0"/>
              <a:t> </a:t>
            </a:r>
            <a:r>
              <a:rPr lang="en-US" sz="2400" dirty="0" smtClean="0"/>
              <a:t>This </a:t>
            </a:r>
            <a:r>
              <a:rPr lang="en-US" sz="2400" dirty="0"/>
              <a:t>technology is increasing the number of applications such as traffic control, traffic monitoring, traffic flow, security etc. </a:t>
            </a:r>
            <a:endParaRPr lang="en-IN" sz="2400" dirty="0"/>
          </a:p>
        </p:txBody>
      </p:sp>
    </p:spTree>
    <p:extLst>
      <p:ext uri="{BB962C8B-B14F-4D97-AF65-F5344CB8AC3E}">
        <p14:creationId xmlns:p14="http://schemas.microsoft.com/office/powerpoint/2010/main" val="208141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15665</TotalTime>
  <Words>1081</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152</cp:revision>
  <cp:lastPrinted>2022-05-24T16:41:55Z</cp:lastPrinted>
  <dcterms:created xsi:type="dcterms:W3CDTF">2022-04-26T13:38:49Z</dcterms:created>
  <dcterms:modified xsi:type="dcterms:W3CDTF">2022-06-14T15:12:28Z</dcterms:modified>
</cp:coreProperties>
</file>