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14-06-2022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14-06-2022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14-06-2022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14-06-2022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14-06-2022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14-06-2022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6504986"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t>
            </a:r>
            <a:r>
              <a:rPr lang="en-IN" sz="1875" dirty="0" err="1" smtClean="0">
                <a:solidFill>
                  <a:schemeClr val="bg1"/>
                </a:solidFill>
              </a:rPr>
              <a:t>M.Tech</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3310586"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a:t>
            </a:r>
            <a:r>
              <a:rPr lang="en-IN" sz="1875" dirty="0" smtClean="0">
                <a:solidFill>
                  <a:schemeClr val="bg1"/>
                </a:solidFill>
              </a:rPr>
              <a:t>(211419104004)</a:t>
            </a:r>
            <a:endParaRPr lang="en-IN" sz="1875" dirty="0">
              <a:solidFill>
                <a:schemeClr val="bg1"/>
              </a:solidFill>
            </a:endParaRPr>
          </a:p>
          <a:p>
            <a:r>
              <a:rPr lang="en-IN" sz="1875" dirty="0">
                <a:solidFill>
                  <a:schemeClr val="bg1"/>
                </a:solidFill>
              </a:rPr>
              <a:t>      HARSHINI B </a:t>
            </a:r>
            <a:r>
              <a:rPr lang="en-IN" sz="1875" dirty="0" smtClean="0">
                <a:solidFill>
                  <a:schemeClr val="bg1"/>
                </a:solidFill>
              </a:rPr>
              <a:t>(211419104098)</a:t>
            </a:r>
            <a:endParaRPr lang="en-IN" sz="1875" dirty="0">
              <a:solidFill>
                <a:schemeClr val="bg1"/>
              </a:solidFill>
            </a:endParaRPr>
          </a:p>
        </p:txBody>
      </p:sp>
    </p:spTree>
    <p:extLst>
      <p:ext uri="{BB962C8B-B14F-4D97-AF65-F5344CB8AC3E}">
        <p14:creationId xmlns:p14="http://schemas.microsoft.com/office/powerpoint/2010/main" val="650491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a:t>
            </a:r>
            <a:r>
              <a:rPr lang="en-IN" sz="1500" dirty="0" smtClean="0"/>
              <a:t>LEARNING</a:t>
            </a:r>
            <a:endParaRPr lang="en-IN" sz="1500" dirty="0"/>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lgn="just">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lgn="just">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lgn="just">
              <a:buNone/>
            </a:pPr>
            <a:r>
              <a:rPr lang="en-IN" dirty="0" smtClean="0"/>
              <a:t>         </a:t>
            </a:r>
            <a:r>
              <a:rPr lang="en-US" sz="2500" dirty="0"/>
              <a:t>This module consists of three steps, background </a:t>
            </a:r>
            <a:r>
              <a:rPr lang="en-US" sz="2500" dirty="0" smtClean="0"/>
              <a:t>subtraction using GMM, </a:t>
            </a:r>
            <a:r>
              <a:rPr lang="en-US" sz="2500" dirty="0"/>
              <a:t>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t>
            </a:r>
            <a:r>
              <a:rPr lang="en-US" sz="2500" dirty="0" smtClean="0"/>
              <a:t>as </a:t>
            </a:r>
            <a:r>
              <a:rPr lang="en-US" sz="2500" dirty="0"/>
              <a:t>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9006" y="1720046"/>
            <a:ext cx="8717279" cy="4271451"/>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r>
              <a:rPr lang="en-US" sz="2500" dirty="0" smtClean="0"/>
              <a:t>.</a:t>
            </a:r>
          </a:p>
          <a:p>
            <a:pPr marL="0" indent="0">
              <a:buNone/>
            </a:pPr>
            <a:endParaRPr lang="en-US" sz="2500" dirty="0"/>
          </a:p>
          <a:p>
            <a:pPr>
              <a:buFont typeface="Wingdings" panose="05000000000000000000" pitchFamily="2" charset="2"/>
              <a:buChar char="Ø"/>
            </a:pPr>
            <a:r>
              <a:rPr lang="en-US" sz="2500" dirty="0"/>
              <a:t>Overall, system requires a video stream captured from static cameras installed on roads and highways </a:t>
            </a:r>
            <a:r>
              <a:rPr lang="en-US" sz="2500" dirty="0" smtClean="0"/>
              <a:t>.</a:t>
            </a:r>
          </a:p>
          <a:p>
            <a:pPr marL="0" indent="0">
              <a:buNone/>
            </a:pPr>
            <a:endParaRPr lang="en-US" sz="2500" dirty="0"/>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p:txBody>
      </p:sp>
    </p:spTree>
    <p:extLst>
      <p:ext uri="{BB962C8B-B14F-4D97-AF65-F5344CB8AC3E}">
        <p14:creationId xmlns:p14="http://schemas.microsoft.com/office/powerpoint/2010/main" val="1421990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lgn="just">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pPr>
              <a:buFont typeface="Wingdings" panose="05000000000000000000" pitchFamily="2" charset="2"/>
              <a:buChar char="Ø"/>
            </a:pPr>
            <a:r>
              <a:rPr lang="en-IN" b="1" u="sng" dirty="0"/>
              <a:t>Vehicle </a:t>
            </a:r>
            <a:r>
              <a:rPr lang="en-IN" b="1" u="sng" dirty="0" smtClean="0"/>
              <a:t>Counting :</a:t>
            </a:r>
            <a:endParaRPr lang="en-IN" b="1" u="sng" dirty="0"/>
          </a:p>
          <a:p>
            <a:pPr marL="0" indent="0" algn="just">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buFont typeface="Wingdings" panose="05000000000000000000" pitchFamily="2" charset="2"/>
              <a:buChar char="Ø"/>
            </a:pPr>
            <a:r>
              <a:rPr lang="en-US" sz="2500" dirty="0"/>
              <a:t>Bus</a:t>
            </a:r>
          </a:p>
          <a:p>
            <a:pPr fontAlgn="base">
              <a:buFont typeface="Wingdings" panose="05000000000000000000" pitchFamily="2" charset="2"/>
              <a:buChar char="Ø"/>
            </a:pPr>
            <a:r>
              <a:rPr lang="en-US" sz="2500" dirty="0" smtClean="0"/>
              <a:t>Car</a:t>
            </a:r>
            <a:endParaRPr lang="en-US" sz="2500" dirty="0"/>
          </a:p>
          <a:p>
            <a:pPr fontAlgn="base">
              <a:buFont typeface="Wingdings" panose="05000000000000000000" pitchFamily="2" charset="2"/>
              <a:buChar char="Ø"/>
            </a:pPr>
            <a:r>
              <a:rPr lang="en-US" sz="2500" dirty="0" smtClean="0"/>
              <a:t>Truck</a:t>
            </a:r>
          </a:p>
          <a:p>
            <a:pPr fontAlgn="base">
              <a:buFont typeface="Wingdings" panose="05000000000000000000" pitchFamily="2" charset="2"/>
              <a:buChar char="Ø"/>
            </a:pPr>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p>
          <a:p>
            <a:pPr marL="0" indent="0" fontAlgn="base">
              <a:buNone/>
            </a:pPr>
            <a:r>
              <a:rPr lang="en-US" sz="2000" dirty="0" smtClean="0"/>
              <a:t>      https</a:t>
            </a:r>
            <a:r>
              <a:rPr lang="en-US" sz="2000" dirty="0"/>
              <a:t>://</a:t>
            </a:r>
            <a:r>
              <a:rPr lang="en-US" sz="2000" dirty="0" smtClean="0"/>
              <a:t>drive.google.com/drive/folders/1U-     5jxcPBfNTsay9pCI5QnGY3ruG2MSqH</a:t>
            </a:r>
            <a:endParaRPr lang="en-US" sz="2500" dirty="0"/>
          </a:p>
          <a:p>
            <a:pPr marL="0" indent="0">
              <a:buNone/>
            </a:pPr>
            <a:endParaRPr lang="en-IN" sz="2500" dirty="0"/>
          </a:p>
        </p:txBody>
      </p:sp>
      <p:pic>
        <p:nvPicPr>
          <p:cNvPr id="4" name="Picture 3" descr="C:\Users\GOD\Pictures\Screenshots\Screenshot (6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2370" y="2857376"/>
            <a:ext cx="3893820" cy="2141220"/>
          </a:xfrm>
          <a:prstGeom prst="rect">
            <a:avLst/>
          </a:prstGeom>
          <a:noFill/>
          <a:ln>
            <a:noFill/>
          </a:ln>
        </p:spPr>
      </p:pic>
    </p:spTree>
    <p:extLst>
      <p:ext uri="{BB962C8B-B14F-4D97-AF65-F5344CB8AC3E}">
        <p14:creationId xmlns:p14="http://schemas.microsoft.com/office/powerpoint/2010/main" val="15105764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9859432"/>
              </p:ext>
            </p:extLst>
          </p:nvPr>
        </p:nvGraphicFramePr>
        <p:xfrm>
          <a:off x="486694" y="1489165"/>
          <a:ext cx="8259097" cy="5294814"/>
        </p:xfrm>
        <a:graphic>
          <a:graphicData uri="http://schemas.openxmlformats.org/drawingml/2006/table">
            <a:tbl>
              <a:tblPr firstRow="1" firstCol="1" lastRow="1" lastCol="1" bandRow="1" bandCol="1">
                <a:tableStyleId>{5940675A-B579-460E-94D1-54222C63F5DA}</a:tableStyleId>
              </a:tblPr>
              <a:tblGrid>
                <a:gridCol w="1307807">
                  <a:extLst>
                    <a:ext uri="{9D8B030D-6E8A-4147-A177-3AD203B41FA5}">
                      <a16:colId xmlns:a16="http://schemas.microsoft.com/office/drawing/2014/main" val="854161380"/>
                    </a:ext>
                  </a:extLst>
                </a:gridCol>
                <a:gridCol w="1213811">
                  <a:extLst>
                    <a:ext uri="{9D8B030D-6E8A-4147-A177-3AD203B41FA5}">
                      <a16:colId xmlns:a16="http://schemas.microsoft.com/office/drawing/2014/main" val="2839825454"/>
                    </a:ext>
                  </a:extLst>
                </a:gridCol>
                <a:gridCol w="1817017">
                  <a:extLst>
                    <a:ext uri="{9D8B030D-6E8A-4147-A177-3AD203B41FA5}">
                      <a16:colId xmlns:a16="http://schemas.microsoft.com/office/drawing/2014/main" val="109665967"/>
                    </a:ext>
                  </a:extLst>
                </a:gridCol>
                <a:gridCol w="1467676">
                  <a:extLst>
                    <a:ext uri="{9D8B030D-6E8A-4147-A177-3AD203B41FA5}">
                      <a16:colId xmlns:a16="http://schemas.microsoft.com/office/drawing/2014/main" val="4019596019"/>
                    </a:ext>
                  </a:extLst>
                </a:gridCol>
                <a:gridCol w="1226393">
                  <a:extLst>
                    <a:ext uri="{9D8B030D-6E8A-4147-A177-3AD203B41FA5}">
                      <a16:colId xmlns:a16="http://schemas.microsoft.com/office/drawing/2014/main" val="1091868202"/>
                    </a:ext>
                  </a:extLst>
                </a:gridCol>
                <a:gridCol w="1226393">
                  <a:extLst>
                    <a:ext uri="{9D8B030D-6E8A-4147-A177-3AD203B41FA5}">
                      <a16:colId xmlns:a16="http://schemas.microsoft.com/office/drawing/2014/main" val="3735029009"/>
                    </a:ext>
                  </a:extLst>
                </a:gridCol>
              </a:tblGrid>
              <a:tr h="617207">
                <a:tc>
                  <a:txBody>
                    <a:bodyPr/>
                    <a:lstStyle/>
                    <a:p>
                      <a:pPr marL="67945" marR="61595">
                        <a:lnSpc>
                          <a:spcPct val="100000"/>
                        </a:lnSpc>
                        <a:spcAft>
                          <a:spcPts val="0"/>
                        </a:spcAft>
                      </a:pPr>
                      <a:r>
                        <a:rPr lang="en-US" sz="1600" b="1" dirty="0">
                          <a:effectLst/>
                        </a:rPr>
                        <a:t>TEST CASE ID</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1000">
                        <a:lnSpc>
                          <a:spcPct val="100000"/>
                        </a:lnSpc>
                        <a:spcAft>
                          <a:spcPts val="0"/>
                        </a:spcAft>
                      </a:pPr>
                      <a:r>
                        <a:rPr lang="en-US" sz="1600" b="1" dirty="0">
                          <a:effectLst/>
                        </a:rPr>
                        <a:t>TEST CASES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6855">
                        <a:lnSpc>
                          <a:spcPct val="100000"/>
                        </a:lnSpc>
                        <a:spcAft>
                          <a:spcPts val="0"/>
                        </a:spcAft>
                      </a:pPr>
                      <a:r>
                        <a:rPr lang="en-US" sz="1600" b="1" dirty="0">
                          <a:effectLst/>
                        </a:rPr>
                        <a:t>INPUT DESCRIPTION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3835">
                        <a:lnSpc>
                          <a:spcPct val="100000"/>
                        </a:lnSpc>
                        <a:spcAft>
                          <a:spcPts val="0"/>
                        </a:spcAft>
                      </a:pPr>
                      <a:r>
                        <a:rPr lang="en-US" sz="1600" b="1" dirty="0">
                          <a:effectLst/>
                        </a:rPr>
                        <a:t>EXPECTED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13995">
                        <a:lnSpc>
                          <a:spcPct val="100000"/>
                        </a:lnSpc>
                        <a:spcAft>
                          <a:spcPts val="0"/>
                        </a:spcAft>
                      </a:pPr>
                      <a:r>
                        <a:rPr lang="en-US" sz="1600" b="1" dirty="0">
                          <a:effectLst/>
                        </a:rPr>
                        <a:t>ACTUAL OUTPUT</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272415">
                        <a:lnSpc>
                          <a:spcPct val="100000"/>
                        </a:lnSpc>
                        <a:spcAft>
                          <a:spcPts val="0"/>
                        </a:spcAft>
                      </a:pPr>
                      <a:r>
                        <a:rPr lang="en-US" sz="1600" b="1" dirty="0">
                          <a:effectLst/>
                        </a:rPr>
                        <a:t>TEST STATUS</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21325476"/>
                  </a:ext>
                </a:extLst>
              </a:tr>
              <a:tr h="883292">
                <a:tc>
                  <a:txBody>
                    <a:bodyPr/>
                    <a:lstStyle/>
                    <a:p>
                      <a:pPr marL="67945">
                        <a:lnSpc>
                          <a:spcPct val="100000"/>
                        </a:lnSpc>
                        <a:spcAft>
                          <a:spcPts val="0"/>
                        </a:spcAft>
                      </a:pPr>
                      <a:r>
                        <a:rPr lang="en-US" sz="1600" dirty="0">
                          <a:effectLst/>
                        </a:rPr>
                        <a:t>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0530">
                        <a:lnSpc>
                          <a:spcPct val="100000"/>
                        </a:lnSpc>
                        <a:spcAft>
                          <a:spcPts val="0"/>
                        </a:spcAft>
                      </a:pPr>
                      <a:r>
                        <a:rPr lang="en-US" sz="1600" dirty="0">
                          <a:effectLst/>
                        </a:rPr>
                        <a:t>Upload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600" dirty="0">
                          <a:effectLst/>
                        </a:rPr>
                        <a:t>The video is uploaded to detect and count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Video is successfully uploaded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Video successfully uploaded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77321772"/>
                  </a:ext>
                </a:extLst>
              </a:tr>
              <a:tr h="881646">
                <a:tc>
                  <a:txBody>
                    <a:bodyPr/>
                    <a:lstStyle/>
                    <a:p>
                      <a:pPr marL="67945">
                        <a:lnSpc>
                          <a:spcPct val="100000"/>
                        </a:lnSpc>
                        <a:spcAft>
                          <a:spcPts val="0"/>
                        </a:spcAft>
                      </a:pPr>
                      <a:r>
                        <a:rPr lang="en-US" sz="1600" dirty="0">
                          <a:effectLst/>
                        </a:rPr>
                        <a:t>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85090">
                        <a:lnSpc>
                          <a:spcPct val="100000"/>
                        </a:lnSpc>
                        <a:spcAft>
                          <a:spcPts val="0"/>
                        </a:spcAft>
                      </a:pPr>
                      <a:r>
                        <a:rPr lang="en-US" sz="1600" dirty="0">
                          <a:effectLst/>
                        </a:rPr>
                        <a:t>Background learning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0335" algn="just">
                        <a:lnSpc>
                          <a:spcPct val="100000"/>
                        </a:lnSpc>
                        <a:spcAft>
                          <a:spcPts val="0"/>
                        </a:spcAft>
                      </a:pPr>
                      <a:r>
                        <a:rPr lang="en-US" sz="1600" dirty="0">
                          <a:effectLst/>
                        </a:rPr>
                        <a:t>To learn about the environment in the given video</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7660">
                        <a:lnSpc>
                          <a:spcPct val="100000"/>
                        </a:lnSpc>
                        <a:spcAft>
                          <a:spcPts val="0"/>
                        </a:spcAft>
                      </a:pPr>
                      <a:r>
                        <a:rPr lang="en-US" sz="1600">
                          <a:effectLst/>
                        </a:rPr>
                        <a:t>Analyse the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66040">
                        <a:lnSpc>
                          <a:spcPct val="100000"/>
                        </a:lnSpc>
                        <a:spcAft>
                          <a:spcPts val="0"/>
                        </a:spcAft>
                      </a:pPr>
                      <a:r>
                        <a:rPr lang="en-US" sz="1600">
                          <a:effectLst/>
                        </a:rPr>
                        <a:t>Successfully analysed background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4188465"/>
                  </a:ext>
                </a:extLst>
              </a:tr>
              <a:tr h="1147731">
                <a:tc>
                  <a:txBody>
                    <a:bodyPr/>
                    <a:lstStyle/>
                    <a:p>
                      <a:pPr marL="67945">
                        <a:lnSpc>
                          <a:spcPct val="100000"/>
                        </a:lnSpc>
                        <a:spcAft>
                          <a:spcPts val="0"/>
                        </a:spcAft>
                      </a:pPr>
                      <a:r>
                        <a:rPr lang="en-US" sz="1600">
                          <a:effectLst/>
                        </a:rPr>
                        <a:t>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24460">
                        <a:lnSpc>
                          <a:spcPct val="100000"/>
                        </a:lnSpc>
                        <a:spcAft>
                          <a:spcPts val="0"/>
                        </a:spcAft>
                      </a:pPr>
                      <a:r>
                        <a:rPr lang="en-US" sz="1600" dirty="0">
                          <a:effectLst/>
                        </a:rPr>
                        <a:t>Foreground extraction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80365">
                        <a:lnSpc>
                          <a:spcPct val="100000"/>
                        </a:lnSpc>
                        <a:spcAft>
                          <a:spcPts val="0"/>
                        </a:spcAft>
                      </a:pPr>
                      <a:r>
                        <a:rPr lang="en-US" sz="1600" dirty="0">
                          <a:effectLst/>
                        </a:rPr>
                        <a:t>To extract the moving objects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895">
                        <a:lnSpc>
                          <a:spcPct val="100000"/>
                        </a:lnSpc>
                        <a:spcAft>
                          <a:spcPts val="0"/>
                        </a:spcAft>
                      </a:pPr>
                      <a:r>
                        <a:rPr lang="en-US" sz="1600" dirty="0">
                          <a:effectLst/>
                        </a:rPr>
                        <a:t>The moving objects are extracted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a:effectLst/>
                        </a:rPr>
                        <a:t>Objects extracted successfully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a:effectLst/>
                        </a:rPr>
                        <a:t>PASS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27173089"/>
                  </a:ext>
                </a:extLst>
              </a:tr>
              <a:tr h="881646">
                <a:tc>
                  <a:txBody>
                    <a:bodyPr/>
                    <a:lstStyle/>
                    <a:p>
                      <a:pPr marL="67945">
                        <a:lnSpc>
                          <a:spcPct val="100000"/>
                        </a:lnSpc>
                        <a:spcAft>
                          <a:spcPts val="0"/>
                        </a:spcAft>
                      </a:pPr>
                      <a:r>
                        <a:rPr lang="en-US" sz="1600">
                          <a:effectLst/>
                        </a:rPr>
                        <a:t>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02260">
                        <a:lnSpc>
                          <a:spcPct val="100000"/>
                        </a:lnSpc>
                        <a:spcAft>
                          <a:spcPts val="0"/>
                        </a:spcAft>
                      </a:pPr>
                      <a:r>
                        <a:rPr lang="en-US" sz="1600">
                          <a:effectLst/>
                        </a:rPr>
                        <a:t>Vehicle detection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0840">
                        <a:lnSpc>
                          <a:spcPct val="100000"/>
                        </a:lnSpc>
                        <a:spcAft>
                          <a:spcPts val="0"/>
                        </a:spcAft>
                      </a:pPr>
                      <a:r>
                        <a:rPr lang="en-US" sz="1600" dirty="0">
                          <a:effectLst/>
                        </a:rPr>
                        <a:t>To detect the moving vehicle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78765" algn="just">
                        <a:lnSpc>
                          <a:spcPct val="100000"/>
                        </a:lnSpc>
                        <a:spcAft>
                          <a:spcPts val="0"/>
                        </a:spcAft>
                      </a:pPr>
                      <a:r>
                        <a:rPr lang="en-US" sz="1600" dirty="0">
                          <a:effectLst/>
                        </a:rPr>
                        <a:t>The vehicles are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95885">
                        <a:lnSpc>
                          <a:spcPct val="100000"/>
                        </a:lnSpc>
                        <a:spcAft>
                          <a:spcPts val="0"/>
                        </a:spcAft>
                      </a:pPr>
                      <a:r>
                        <a:rPr lang="en-US" sz="1600" dirty="0">
                          <a:effectLst/>
                        </a:rPr>
                        <a:t>Vehicles detected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66792320"/>
                  </a:ext>
                </a:extLst>
              </a:tr>
              <a:tr h="883292">
                <a:tc>
                  <a:txBody>
                    <a:bodyPr/>
                    <a:lstStyle/>
                    <a:p>
                      <a:pPr marL="67945">
                        <a:lnSpc>
                          <a:spcPct val="100000"/>
                        </a:lnSpc>
                        <a:spcAft>
                          <a:spcPts val="0"/>
                        </a:spcAft>
                      </a:pPr>
                      <a:r>
                        <a:rPr lang="en-US" sz="1600">
                          <a:effectLst/>
                        </a:rPr>
                        <a:t>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32105">
                        <a:lnSpc>
                          <a:spcPct val="100000"/>
                        </a:lnSpc>
                        <a:spcAft>
                          <a:spcPts val="0"/>
                        </a:spcAft>
                      </a:pPr>
                      <a:r>
                        <a:rPr lang="en-US" sz="1600">
                          <a:effectLst/>
                        </a:rPr>
                        <a:t>Vehicle counting</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16230">
                        <a:lnSpc>
                          <a:spcPct val="100000"/>
                        </a:lnSpc>
                        <a:spcAft>
                          <a:spcPts val="0"/>
                        </a:spcAft>
                      </a:pPr>
                      <a:r>
                        <a:rPr lang="en-US" sz="1600" dirty="0">
                          <a:effectLst/>
                        </a:rPr>
                        <a:t>To count the vehicles that are detected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22580">
                        <a:lnSpc>
                          <a:spcPct val="100000"/>
                        </a:lnSpc>
                        <a:spcAft>
                          <a:spcPts val="0"/>
                        </a:spcAft>
                      </a:pPr>
                      <a:r>
                        <a:rPr lang="en-US" sz="1600" dirty="0">
                          <a:effectLst/>
                        </a:rPr>
                        <a:t>Return the count of the vehicles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435">
                        <a:lnSpc>
                          <a:spcPct val="100000"/>
                        </a:lnSpc>
                        <a:spcAft>
                          <a:spcPts val="0"/>
                        </a:spcAft>
                      </a:pPr>
                      <a:r>
                        <a:rPr lang="en-US" sz="1600" dirty="0">
                          <a:effectLst/>
                        </a:rPr>
                        <a:t>Returned the count successfully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ct val="100000"/>
                        </a:lnSpc>
                        <a:spcAft>
                          <a:spcPts val="0"/>
                        </a:spcAft>
                      </a:pPr>
                      <a:r>
                        <a:rPr lang="en-US" sz="1600" dirty="0">
                          <a:effectLst/>
                        </a:rPr>
                        <a:t>PASS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02406228"/>
                  </a:ext>
                </a:extLst>
              </a:tr>
            </a:tbl>
          </a:graphicData>
        </a:graphic>
      </p:graphicFrame>
    </p:spTree>
    <p:extLst>
      <p:ext uri="{BB962C8B-B14F-4D97-AF65-F5344CB8AC3E}">
        <p14:creationId xmlns:p14="http://schemas.microsoft.com/office/powerpoint/2010/main" val="12662065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lgn="just">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0" y="1933164"/>
            <a:ext cx="8246070" cy="4476345"/>
          </a:xfrm>
        </p:spPr>
        <p:txBody>
          <a:bodyPr>
            <a:normAutofit/>
          </a:bodyPr>
          <a:lstStyle/>
          <a:p>
            <a:pPr lvl="2">
              <a:buFont typeface="Wingdings" panose="05000000000000000000" pitchFamily="2" charset="2"/>
              <a:buChar char="Ø"/>
            </a:pPr>
            <a:r>
              <a:rPr lang="en-US" dirty="0" err="1" smtClean="0"/>
              <a:t>Chenghuan</a:t>
            </a:r>
            <a:r>
              <a:rPr lang="en-US" dirty="0" smtClean="0"/>
              <a:t> </a:t>
            </a:r>
            <a:r>
              <a:rPr lang="en-US" dirty="0"/>
              <a:t>Liu , Du Q. Huynh, </a:t>
            </a:r>
            <a:r>
              <a:rPr lang="en-US" dirty="0" err="1"/>
              <a:t>Yuchao</a:t>
            </a:r>
            <a:r>
              <a:rPr lang="en-US" dirty="0"/>
              <a:t> Sun, Mark Reynolds, Steve Atkinson, A Vision-Based Pipeline for Vehicle Counting, Speed Estimation, and Classification, IEEE, </a:t>
            </a:r>
            <a:r>
              <a:rPr lang="en-US" dirty="0" smtClean="0"/>
              <a:t>2020</a:t>
            </a:r>
          </a:p>
          <a:p>
            <a:pPr marL="914378" lvl="2" indent="0">
              <a:buNone/>
            </a:pPr>
            <a:endParaRPr lang="en-IN" dirty="0"/>
          </a:p>
          <a:p>
            <a:pPr lvl="2">
              <a:buFont typeface="Wingdings" panose="05000000000000000000" pitchFamily="2" charset="2"/>
              <a:buChar char="Ø"/>
            </a:pPr>
            <a:r>
              <a:rPr lang="en-US" dirty="0" err="1" smtClean="0"/>
              <a:t>Zhe</a:t>
            </a:r>
            <a:r>
              <a:rPr lang="en-US" dirty="0" smtClean="0"/>
              <a:t> </a:t>
            </a:r>
            <a:r>
              <a:rPr lang="en-US" dirty="0"/>
              <a:t>Dai, </a:t>
            </a:r>
            <a:r>
              <a:rPr lang="en-US" dirty="0" err="1"/>
              <a:t>Huansheng</a:t>
            </a:r>
            <a:r>
              <a:rPr lang="en-US" dirty="0"/>
              <a:t> Song, Xuan Wang, Yong Fang, Xu </a:t>
            </a:r>
            <a:r>
              <a:rPr lang="en-US" dirty="0" err="1"/>
              <a:t>Yun,Zhaoyang</a:t>
            </a:r>
            <a:r>
              <a:rPr lang="en-US" dirty="0"/>
              <a:t> Zhang, </a:t>
            </a:r>
            <a:r>
              <a:rPr lang="en-US" dirty="0" err="1"/>
              <a:t>Huaiyu</a:t>
            </a:r>
            <a:r>
              <a:rPr lang="en-US" dirty="0"/>
              <a:t> Li, Video-Based Vehicle Counting Framework, IEEE, </a:t>
            </a:r>
            <a:r>
              <a:rPr lang="en-US" dirty="0" smtClean="0"/>
              <a:t>2019</a:t>
            </a:r>
            <a:r>
              <a:rPr lang="en-US" dirty="0"/>
              <a:t> </a:t>
            </a:r>
            <a:endParaRPr lang="en-IN" dirty="0"/>
          </a:p>
          <a:p>
            <a:pPr lvl="2">
              <a:buFont typeface="Wingdings" panose="05000000000000000000" pitchFamily="2" charset="2"/>
              <a:buChar char="Ø"/>
            </a:pPr>
            <a:endParaRPr lang="en-IN" sz="1800" dirty="0"/>
          </a:p>
        </p:txBody>
      </p:sp>
    </p:spTree>
    <p:extLst>
      <p:ext uri="{BB962C8B-B14F-4D97-AF65-F5344CB8AC3E}">
        <p14:creationId xmlns:p14="http://schemas.microsoft.com/office/powerpoint/2010/main" val="946918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63636"/>
            <a:ext cx="8515049" cy="4746170"/>
          </a:xfrm>
        </p:spPr>
        <p:txBody>
          <a:bodyPr/>
          <a:lstStyle/>
          <a:p>
            <a:pPr lvl="2">
              <a:buFont typeface="Wingdings" panose="05000000000000000000" pitchFamily="2" charset="2"/>
              <a:buChar char="Ø"/>
            </a:pPr>
            <a:r>
              <a:rPr lang="en-US" dirty="0" err="1"/>
              <a:t>Hilal</a:t>
            </a:r>
            <a:r>
              <a:rPr lang="en-US" dirty="0"/>
              <a:t> </a:t>
            </a:r>
            <a:r>
              <a:rPr lang="en-US" dirty="0" err="1"/>
              <a:t>Tayara</a:t>
            </a:r>
            <a:r>
              <a:rPr lang="en-US" dirty="0"/>
              <a:t>, Kim Gil Soo, </a:t>
            </a:r>
            <a:r>
              <a:rPr lang="en-US" dirty="0" err="1"/>
              <a:t>Kil</a:t>
            </a:r>
            <a:r>
              <a:rPr lang="en-US" dirty="0"/>
              <a:t> To Chong, Vehicle Detection and Counting in High-Resolution Aerial Images Using Convolutional Regression Neural Network, IEE, 2017 </a:t>
            </a:r>
            <a:endParaRPr lang="en-US" dirty="0" smtClean="0"/>
          </a:p>
          <a:p>
            <a:pPr marL="914378" lvl="2" indent="0">
              <a:buNone/>
            </a:pPr>
            <a:endParaRPr lang="en-IN" dirty="0"/>
          </a:p>
          <a:p>
            <a:pPr lvl="2">
              <a:buFont typeface="Wingdings" panose="05000000000000000000" pitchFamily="2" charset="2"/>
              <a:buChar char="Ø"/>
            </a:pPr>
            <a:r>
              <a:rPr lang="en-US" dirty="0"/>
              <a:t>Wei Li, </a:t>
            </a:r>
            <a:r>
              <a:rPr lang="en-US" dirty="0" err="1"/>
              <a:t>Hongliang</a:t>
            </a:r>
            <a:r>
              <a:rPr lang="en-US" dirty="0"/>
              <a:t> Li, </a:t>
            </a:r>
            <a:r>
              <a:rPr lang="en-US" dirty="0" err="1"/>
              <a:t>Qingbo</a:t>
            </a:r>
            <a:r>
              <a:rPr lang="en-US" dirty="0"/>
              <a:t> Wu, </a:t>
            </a:r>
            <a:r>
              <a:rPr lang="en-US" dirty="0" err="1"/>
              <a:t>Xiaoyu</a:t>
            </a:r>
            <a:r>
              <a:rPr lang="en-US" dirty="0"/>
              <a:t> Chen, King </a:t>
            </a:r>
            <a:r>
              <a:rPr lang="en-US" dirty="0" err="1"/>
              <a:t>Ngi</a:t>
            </a:r>
            <a:r>
              <a:rPr lang="en-US" dirty="0"/>
              <a:t> </a:t>
            </a:r>
            <a:r>
              <a:rPr lang="en-US" dirty="0" err="1"/>
              <a:t>Ngan</a:t>
            </a:r>
            <a:r>
              <a:rPr lang="en-US" dirty="0"/>
              <a:t>, Simultaneously Detecting and Counting Dense Vehicles From Drone Images, IEEE, 2019 </a:t>
            </a:r>
            <a:endParaRPr lang="en-IN" dirty="0"/>
          </a:p>
          <a:p>
            <a:pPr marL="0" indent="0">
              <a:buNone/>
            </a:pPr>
            <a:endParaRPr lang="en-IN" sz="25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441013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342537" y="1954530"/>
            <a:ext cx="8366034" cy="3836670"/>
          </a:xfrm>
        </p:spPr>
        <p:txBody>
          <a:bodyPr>
            <a:noAutofit/>
          </a:bodyPr>
          <a:lstStyle/>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r>
              <a:rPr lang="en-US" sz="2500" dirty="0" smtClean="0"/>
              <a:t>.</a:t>
            </a:r>
          </a:p>
          <a:p>
            <a:pPr marL="0" indent="0">
              <a:buNone/>
            </a:pPr>
            <a:endParaRPr lang="en-US" sz="2500" dirty="0" smtClean="0"/>
          </a:p>
          <a:p>
            <a:pPr>
              <a:buFont typeface="Wingdings" panose="05000000000000000000" pitchFamily="2" charset="2"/>
              <a:buChar char="Ø"/>
            </a:pPr>
            <a:r>
              <a:rPr lang="en-US" sz="2500" dirty="0" smtClean="0"/>
              <a:t>With </a:t>
            </a:r>
            <a:r>
              <a:rPr lang="en-US" sz="2500" dirty="0"/>
              <a:t>the rapid development of intelligent video analysis, traffic monitoring has become a key technique for collecting information about traffic conditions. </a:t>
            </a:r>
          </a:p>
        </p:txBody>
      </p:sp>
    </p:spTree>
    <p:extLst>
      <p:ext uri="{BB962C8B-B14F-4D97-AF65-F5344CB8AC3E}">
        <p14:creationId xmlns:p14="http://schemas.microsoft.com/office/powerpoint/2010/main" val="3191526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3585025"/>
              </p:ext>
            </p:extLst>
          </p:nvPr>
        </p:nvGraphicFramePr>
        <p:xfrm>
          <a:off x="178495" y="1793966"/>
          <a:ext cx="8773916" cy="3935616"/>
        </p:xfrm>
        <a:graphic>
          <a:graphicData uri="http://schemas.openxmlformats.org/drawingml/2006/table">
            <a:tbl>
              <a:tblPr firstRow="1" bandRow="1">
                <a:tableStyleId>{C4B1156A-380E-4F78-BDF5-A606A8083BF9}</a:tableStyleId>
              </a:tblPr>
              <a:tblGrid>
                <a:gridCol w="1693848">
                  <a:extLst>
                    <a:ext uri="{9D8B030D-6E8A-4147-A177-3AD203B41FA5}">
                      <a16:colId xmlns:a16="http://schemas.microsoft.com/office/drawing/2014/main" val="449022721"/>
                    </a:ext>
                  </a:extLst>
                </a:gridCol>
                <a:gridCol w="2603406">
                  <a:extLst>
                    <a:ext uri="{9D8B030D-6E8A-4147-A177-3AD203B41FA5}">
                      <a16:colId xmlns:a16="http://schemas.microsoft.com/office/drawing/2014/main" val="1340051940"/>
                    </a:ext>
                  </a:extLst>
                </a:gridCol>
                <a:gridCol w="2110182">
                  <a:extLst>
                    <a:ext uri="{9D8B030D-6E8A-4147-A177-3AD203B41FA5}">
                      <a16:colId xmlns:a16="http://schemas.microsoft.com/office/drawing/2014/main" val="2137066779"/>
                    </a:ext>
                  </a:extLst>
                </a:gridCol>
                <a:gridCol w="2366480">
                  <a:extLst>
                    <a:ext uri="{9D8B030D-6E8A-4147-A177-3AD203B41FA5}">
                      <a16:colId xmlns:a16="http://schemas.microsoft.com/office/drawing/2014/main" val="2229455275"/>
                    </a:ext>
                  </a:extLst>
                </a:gridCol>
              </a:tblGrid>
              <a:tr h="931817">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pPr>
                        <a:lnSpc>
                          <a:spcPct val="100000"/>
                        </a:lnSpc>
                      </a:pPr>
                      <a:endParaRPr lang="en-IN" sz="2000" dirty="0"/>
                    </a:p>
                  </a:txBody>
                  <a:tcPr/>
                </a:tc>
                <a:extLst>
                  <a:ext uri="{0D108BD9-81ED-4DB2-BD59-A6C34878D82A}">
                    <a16:rowId xmlns:a16="http://schemas.microsoft.com/office/drawing/2014/main" val="4226515398"/>
                  </a:ext>
                </a:extLst>
              </a:tr>
              <a:tr h="2929776">
                <a:tc>
                  <a:txBody>
                    <a:bodyPr/>
                    <a:lstStyle/>
                    <a:p>
                      <a:pPr>
                        <a:lnSpc>
                          <a:spcPct val="100000"/>
                        </a:lnSpc>
                      </a:pPr>
                      <a:r>
                        <a:rPr lang="en-IN" sz="2000" b="0" i="0" kern="1200" dirty="0" smtClean="0">
                          <a:solidFill>
                            <a:schemeClr val="dk1"/>
                          </a:solidFill>
                          <a:effectLst/>
                          <a:latin typeface="+mn-lt"/>
                          <a:ea typeface="+mn-ea"/>
                          <a:cs typeface="+mn-cs"/>
                        </a:rPr>
                        <a:t>01 July 2020</a:t>
                      </a:r>
                      <a:endParaRPr lang="en-IN" sz="2000" dirty="0"/>
                    </a:p>
                  </a:txBody>
                  <a:tcPr/>
                </a:tc>
                <a:tc>
                  <a:txBody>
                    <a:bodyPr/>
                    <a:lstStyle/>
                    <a:p>
                      <a:pPr>
                        <a:lnSpc>
                          <a:spcPct val="100000"/>
                        </a:lnSpc>
                      </a:pPr>
                      <a:r>
                        <a:rPr lang="en-IN" sz="2000" b="0" i="0" kern="1200" dirty="0" err="1" smtClean="0">
                          <a:solidFill>
                            <a:schemeClr val="dk1"/>
                          </a:solidFill>
                          <a:effectLst/>
                          <a:latin typeface="+mn-lt"/>
                          <a:ea typeface="+mn-ea"/>
                          <a:cs typeface="+mn-cs"/>
                        </a:rPr>
                        <a:t>Chenghuan</a:t>
                      </a:r>
                      <a:r>
                        <a:rPr lang="en-IN" sz="2000" b="0" i="0" kern="1200" dirty="0" smtClean="0">
                          <a:solidFill>
                            <a:schemeClr val="dk1"/>
                          </a:solidFill>
                          <a:effectLst/>
                          <a:latin typeface="+mn-lt"/>
                          <a:ea typeface="+mn-ea"/>
                          <a:cs typeface="+mn-cs"/>
                        </a:rPr>
                        <a:t> Liu , Du Q. Huynh, </a:t>
                      </a:r>
                      <a:r>
                        <a:rPr lang="en-IN" sz="2000" b="0" i="0" kern="1200" dirty="0" err="1" smtClean="0">
                          <a:solidFill>
                            <a:schemeClr val="dk1"/>
                          </a:solidFill>
                          <a:effectLst/>
                          <a:latin typeface="+mn-lt"/>
                          <a:ea typeface="+mn-ea"/>
                          <a:cs typeface="+mn-cs"/>
                        </a:rPr>
                        <a:t>Yuchao</a:t>
                      </a:r>
                      <a:r>
                        <a:rPr lang="en-IN" sz="2000" b="0" i="0" kern="1200" dirty="0" smtClean="0">
                          <a:solidFill>
                            <a:schemeClr val="dk1"/>
                          </a:solidFill>
                          <a:effectLst/>
                          <a:latin typeface="+mn-lt"/>
                          <a:ea typeface="+mn-ea"/>
                          <a:cs typeface="+mn-cs"/>
                        </a:rPr>
                        <a:t> Sun, Mark Reynolds,</a:t>
                      </a:r>
                      <a:r>
                        <a:rPr lang="en-IN" sz="2000" b="0" i="0" kern="1200" baseline="0" dirty="0" smtClean="0">
                          <a:solidFill>
                            <a:schemeClr val="dk1"/>
                          </a:solidFill>
                          <a:effectLst/>
                          <a:latin typeface="+mn-lt"/>
                          <a:ea typeface="+mn-ea"/>
                          <a:cs typeface="+mn-cs"/>
                        </a:rPr>
                        <a:t> </a:t>
                      </a:r>
                      <a:r>
                        <a:rPr lang="en-IN" sz="2000" b="0" i="0" kern="1200" dirty="0" smtClean="0">
                          <a:solidFill>
                            <a:schemeClr val="dk1"/>
                          </a:solidFill>
                          <a:effectLst/>
                          <a:latin typeface="+mn-lt"/>
                          <a:ea typeface="+mn-ea"/>
                          <a:cs typeface="+mn-cs"/>
                        </a:rPr>
                        <a:t>Steve Atkinson</a:t>
                      </a:r>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mn-lt"/>
                          <a:ea typeface="+mn-ea"/>
                          <a:cs typeface="+mn-cs"/>
                        </a:rPr>
                        <a:t>A Vision-Based Pipeline for Vehicle Counting, Speed Estimation, and Classification</a:t>
                      </a:r>
                    </a:p>
                    <a:p>
                      <a:pPr>
                        <a:lnSpc>
                          <a:spcPct val="100000"/>
                        </a:lnSpc>
                      </a:pPr>
                      <a:endParaRPr lang="en-IN" sz="2000" b="0" i="0" dirty="0"/>
                    </a:p>
                  </a:txBody>
                  <a:tcPr/>
                </a:tc>
                <a:tc>
                  <a:txBody>
                    <a:bodyPr/>
                    <a:lstStyle/>
                    <a:p>
                      <a:pPr>
                        <a:lnSpc>
                          <a:spcPct val="100000"/>
                        </a:lnSpc>
                      </a:pPr>
                      <a:r>
                        <a:rPr lang="en-US" sz="2000" b="0" i="0" kern="1200" dirty="0" smtClean="0">
                          <a:solidFill>
                            <a:schemeClr val="dk1"/>
                          </a:solidFill>
                          <a:effectLst/>
                          <a:latin typeface="+mn-lt"/>
                          <a:ea typeface="+mn-ea"/>
                          <a:cs typeface="+mn-cs"/>
                        </a:rPr>
                        <a:t>It</a:t>
                      </a:r>
                      <a:r>
                        <a:rPr lang="en-US" sz="2000" b="0" i="0" kern="1200" baseline="0" dirty="0" smtClean="0">
                          <a:solidFill>
                            <a:schemeClr val="dk1"/>
                          </a:solidFill>
                          <a:effectLst/>
                          <a:latin typeface="+mn-lt"/>
                          <a:ea typeface="+mn-ea"/>
                          <a:cs typeface="+mn-cs"/>
                        </a:rPr>
                        <a:t> uses Convolutional Neural Network.</a:t>
                      </a:r>
                      <a:endParaRPr lang="en-IN" sz="20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3479528"/>
              </p:ext>
            </p:extLst>
          </p:nvPr>
        </p:nvGraphicFramePr>
        <p:xfrm>
          <a:off x="313507" y="1870165"/>
          <a:ext cx="8534400" cy="4121333"/>
        </p:xfrm>
        <a:graphic>
          <a:graphicData uri="http://schemas.openxmlformats.org/drawingml/2006/table">
            <a:tbl>
              <a:tblPr firstRow="1" bandRow="1">
                <a:tableStyleId>{C4B1156A-380E-4F78-BDF5-A606A8083BF9}</a:tableStyleId>
              </a:tblPr>
              <a:tblGrid>
                <a:gridCol w="2133600">
                  <a:extLst>
                    <a:ext uri="{9D8B030D-6E8A-4147-A177-3AD203B41FA5}">
                      <a16:colId xmlns:a16="http://schemas.microsoft.com/office/drawing/2014/main" val="1888922411"/>
                    </a:ext>
                  </a:extLst>
                </a:gridCol>
                <a:gridCol w="2133600">
                  <a:extLst>
                    <a:ext uri="{9D8B030D-6E8A-4147-A177-3AD203B41FA5}">
                      <a16:colId xmlns:a16="http://schemas.microsoft.com/office/drawing/2014/main" val="625593310"/>
                    </a:ext>
                  </a:extLst>
                </a:gridCol>
                <a:gridCol w="2133600">
                  <a:extLst>
                    <a:ext uri="{9D8B030D-6E8A-4147-A177-3AD203B41FA5}">
                      <a16:colId xmlns:a16="http://schemas.microsoft.com/office/drawing/2014/main" val="1680154421"/>
                    </a:ext>
                  </a:extLst>
                </a:gridCol>
                <a:gridCol w="2133600">
                  <a:extLst>
                    <a:ext uri="{9D8B030D-6E8A-4147-A177-3AD203B41FA5}">
                      <a16:colId xmlns:a16="http://schemas.microsoft.com/office/drawing/2014/main" val="433035758"/>
                    </a:ext>
                  </a:extLst>
                </a:gridCol>
              </a:tblGrid>
              <a:tr h="7353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386028">
                <a:tc>
                  <a:txBody>
                    <a:bodyPr/>
                    <a:lstStyle/>
                    <a:p>
                      <a:pPr>
                        <a:lnSpc>
                          <a:spcPct val="100000"/>
                        </a:lnSpc>
                      </a:pPr>
                      <a:r>
                        <a:rPr lang="en-IN" sz="2000" dirty="0" smtClean="0"/>
                        <a:t>01 May 2019 </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dk1"/>
                          </a:solidFill>
                          <a:latin typeface="+mn-lt"/>
                          <a:ea typeface="+mn-ea"/>
                          <a:cs typeface="+mn-cs"/>
                        </a:rPr>
                        <a:t>Zhe</a:t>
                      </a:r>
                      <a:r>
                        <a:rPr lang="en-IN" sz="2000" kern="1200" dirty="0" smtClean="0">
                          <a:solidFill>
                            <a:schemeClr val="dk1"/>
                          </a:solidFill>
                          <a:latin typeface="+mn-lt"/>
                          <a:ea typeface="+mn-ea"/>
                          <a:cs typeface="+mn-cs"/>
                        </a:rPr>
                        <a:t> Dai, </a:t>
                      </a:r>
                      <a:r>
                        <a:rPr lang="en-IN" sz="2000" kern="1200" dirty="0" err="1" smtClean="0">
                          <a:solidFill>
                            <a:schemeClr val="dk1"/>
                          </a:solidFill>
                          <a:latin typeface="+mn-lt"/>
                          <a:ea typeface="+mn-ea"/>
                          <a:cs typeface="+mn-cs"/>
                        </a:rPr>
                        <a:t>Huansheng</a:t>
                      </a:r>
                      <a:r>
                        <a:rPr lang="en-IN" sz="2000" kern="1200" dirty="0" smtClean="0">
                          <a:solidFill>
                            <a:schemeClr val="dk1"/>
                          </a:solidFill>
                          <a:latin typeface="+mn-lt"/>
                          <a:ea typeface="+mn-ea"/>
                          <a:cs typeface="+mn-cs"/>
                        </a:rPr>
                        <a:t> Song, Xuan Wang, Yong Fang, Xu </a:t>
                      </a:r>
                      <a:r>
                        <a:rPr lang="en-IN" sz="2000" kern="1200" dirty="0" err="1" smtClean="0">
                          <a:solidFill>
                            <a:schemeClr val="dk1"/>
                          </a:solidFill>
                          <a:latin typeface="+mn-lt"/>
                          <a:ea typeface="+mn-ea"/>
                          <a:cs typeface="+mn-cs"/>
                        </a:rPr>
                        <a:t>Yun,Zhaoyang</a:t>
                      </a:r>
                      <a:r>
                        <a:rPr lang="en-IN" sz="2000" kern="1200" dirty="0" smtClean="0">
                          <a:solidFill>
                            <a:schemeClr val="dk1"/>
                          </a:solidFill>
                          <a:latin typeface="+mn-lt"/>
                          <a:ea typeface="+mn-ea"/>
                          <a:cs typeface="+mn-cs"/>
                        </a:rPr>
                        <a:t> Zhang, </a:t>
                      </a:r>
                      <a:r>
                        <a:rPr lang="en-IN" sz="2000" kern="1200" dirty="0" err="1" smtClean="0">
                          <a:solidFill>
                            <a:schemeClr val="dk1"/>
                          </a:solidFill>
                          <a:latin typeface="+mn-lt"/>
                          <a:ea typeface="+mn-ea"/>
                          <a:cs typeface="+mn-cs"/>
                        </a:rPr>
                        <a:t>Huaiyu</a:t>
                      </a:r>
                      <a:r>
                        <a:rPr lang="en-IN" sz="2000" kern="1200" dirty="0" smtClean="0">
                          <a:solidFill>
                            <a:schemeClr val="dk1"/>
                          </a:solidFill>
                          <a:latin typeface="+mn-lt"/>
                          <a:ea typeface="+mn-ea"/>
                          <a:cs typeface="+mn-cs"/>
                        </a:rPr>
                        <a:t> Li</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u="none" kern="1200" dirty="0" smtClean="0">
                          <a:solidFill>
                            <a:schemeClr val="dk1"/>
                          </a:solidFill>
                          <a:latin typeface="+mn-lt"/>
                          <a:ea typeface="+mn-ea"/>
                          <a:cs typeface="+mn-cs"/>
                        </a:rPr>
                        <a:t>Video-Based Vehicle Counting Framework</a:t>
                      </a:r>
                    </a:p>
                    <a:p>
                      <a:pPr>
                        <a:lnSpc>
                          <a:spcPct val="100000"/>
                        </a:lnSpc>
                      </a:pP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It uses YOLOV3 for detecting an object.</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095268"/>
              </p:ext>
            </p:extLst>
          </p:nvPr>
        </p:nvGraphicFramePr>
        <p:xfrm>
          <a:off x="315192" y="1628503"/>
          <a:ext cx="8445348" cy="4403615"/>
        </p:xfrm>
        <a:graphic>
          <a:graphicData uri="http://schemas.openxmlformats.org/drawingml/2006/table">
            <a:tbl>
              <a:tblPr firstRow="1" bandRow="1">
                <a:tableStyleId>{C4B1156A-380E-4F78-BDF5-A606A8083BF9}</a:tableStyleId>
              </a:tblPr>
              <a:tblGrid>
                <a:gridCol w="1809700">
                  <a:extLst>
                    <a:ext uri="{9D8B030D-6E8A-4147-A177-3AD203B41FA5}">
                      <a16:colId xmlns:a16="http://schemas.microsoft.com/office/drawing/2014/main" val="1888922411"/>
                    </a:ext>
                  </a:extLst>
                </a:gridCol>
                <a:gridCol w="2220685">
                  <a:extLst>
                    <a:ext uri="{9D8B030D-6E8A-4147-A177-3AD203B41FA5}">
                      <a16:colId xmlns:a16="http://schemas.microsoft.com/office/drawing/2014/main" val="625593310"/>
                    </a:ext>
                  </a:extLst>
                </a:gridCol>
                <a:gridCol w="1985555">
                  <a:extLst>
                    <a:ext uri="{9D8B030D-6E8A-4147-A177-3AD203B41FA5}">
                      <a16:colId xmlns:a16="http://schemas.microsoft.com/office/drawing/2014/main" val="1680154421"/>
                    </a:ext>
                  </a:extLst>
                </a:gridCol>
                <a:gridCol w="2429408">
                  <a:extLst>
                    <a:ext uri="{9D8B030D-6E8A-4147-A177-3AD203B41FA5}">
                      <a16:colId xmlns:a16="http://schemas.microsoft.com/office/drawing/2014/main" val="433035758"/>
                    </a:ext>
                  </a:extLst>
                </a:gridCol>
              </a:tblGrid>
              <a:tr h="8534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pPr>
                        <a:lnSpc>
                          <a:spcPct val="100000"/>
                        </a:lnSpc>
                      </a:pP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pPr>
                        <a:lnSpc>
                          <a:spcPct val="100000"/>
                        </a:lnSpc>
                      </a:pPr>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3420635">
                <a:tc>
                  <a:txBody>
                    <a:bodyPr/>
                    <a:lstStyle/>
                    <a:p>
                      <a:pPr>
                        <a:lnSpc>
                          <a:spcPct val="100000"/>
                        </a:lnSpc>
                      </a:pPr>
                      <a:r>
                        <a:rPr lang="en-IN" sz="2000" dirty="0" smtClean="0"/>
                        <a:t>11 December 2017 </a:t>
                      </a:r>
                      <a:endParaRPr lang="en-IN" sz="2000" dirty="0"/>
                    </a:p>
                  </a:txBody>
                  <a:tcPr marL="68580" marR="68580" marT="34290" marB="34290"/>
                </a:tc>
                <a:tc>
                  <a:txBody>
                    <a:bodyPr/>
                    <a:lstStyle/>
                    <a:p>
                      <a:pPr>
                        <a:lnSpc>
                          <a:spcPct val="100000"/>
                        </a:lnSpc>
                      </a:pPr>
                      <a:r>
                        <a:rPr lang="en-US" sz="2000" dirty="0" err="1" smtClean="0"/>
                        <a:t>Hilal</a:t>
                      </a:r>
                      <a:r>
                        <a:rPr lang="en-US" sz="2000" dirty="0" smtClean="0"/>
                        <a:t> </a:t>
                      </a:r>
                      <a:r>
                        <a:rPr lang="en-US" sz="2000" dirty="0" err="1" smtClean="0"/>
                        <a:t>Tayara</a:t>
                      </a:r>
                      <a:r>
                        <a:rPr lang="en-US" sz="2000" dirty="0" smtClean="0"/>
                        <a:t>, Kim Gil Soo, </a:t>
                      </a:r>
                      <a:r>
                        <a:rPr lang="en-US" sz="2000" dirty="0" err="1" smtClean="0"/>
                        <a:t>Kil</a:t>
                      </a:r>
                      <a:r>
                        <a:rPr lang="en-US" sz="2000" dirty="0" smtClean="0"/>
                        <a:t> To Chong</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000" u="none" kern="1200" dirty="0" smtClean="0">
                          <a:solidFill>
                            <a:schemeClr val="dk1"/>
                          </a:solidFill>
                          <a:latin typeface="+mn-lt"/>
                          <a:ea typeface="+mn-ea"/>
                          <a:cs typeface="+mn-cs"/>
                        </a:rPr>
                        <a:t>Vehicle Detection and Counting in High-Resolution Aerial Images Using Convolutional Regression Neural Network</a:t>
                      </a:r>
                      <a:endParaRPr lang="en-IN" sz="2000" u="none" dirty="0"/>
                    </a:p>
                  </a:txBody>
                  <a:tcPr marL="68580" marR="68580" marT="34290" marB="34290"/>
                </a:tc>
                <a:tc>
                  <a:txBody>
                    <a:bodyPr/>
                    <a:lstStyle/>
                    <a:p>
                      <a:pPr>
                        <a:lnSpc>
                          <a:spcPct val="100000"/>
                        </a:lnSpc>
                      </a:pPr>
                      <a:r>
                        <a:rPr lang="en-US" sz="2000" kern="1200" dirty="0" smtClean="0">
                          <a:solidFill>
                            <a:schemeClr val="dk1"/>
                          </a:solidFill>
                          <a:effectLst/>
                          <a:latin typeface="+mn-lt"/>
                          <a:ea typeface="+mn-ea"/>
                          <a:cs typeface="+mn-cs"/>
                        </a:rPr>
                        <a:t>The method used is Convolutional Regression Neural Network</a:t>
                      </a:r>
                      <a:endParaRPr lang="en-IN" sz="2000" kern="1200" dirty="0">
                        <a:solidFill>
                          <a:schemeClr val="dk1"/>
                        </a:solidFill>
                        <a:effectLst/>
                        <a:latin typeface="+mn-lt"/>
                        <a:ea typeface="+mn-ea"/>
                        <a:cs typeface="+mn-cs"/>
                      </a:endParaRPr>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0492743"/>
              </p:ext>
            </p:extLst>
          </p:nvPr>
        </p:nvGraphicFramePr>
        <p:xfrm>
          <a:off x="256901" y="1910986"/>
          <a:ext cx="8641084" cy="3645948"/>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9893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marL="68580" marR="68580" marT="34290" marB="34290"/>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txBody>
                  <a:tcPr marL="68580" marR="68580" marT="34290" marB="34290"/>
                </a:tc>
                <a:extLst>
                  <a:ext uri="{0D108BD9-81ED-4DB2-BD59-A6C34878D82A}">
                    <a16:rowId xmlns:a16="http://schemas.microsoft.com/office/drawing/2014/main" val="3627965555"/>
                  </a:ext>
                </a:extLst>
              </a:tr>
              <a:tr h="2967768">
                <a:tc>
                  <a:txBody>
                    <a:bodyPr/>
                    <a:lstStyle/>
                    <a:p>
                      <a:r>
                        <a:rPr lang="en-IN" sz="2000" b="0" i="0" kern="1200" dirty="0" smtClean="0">
                          <a:solidFill>
                            <a:schemeClr val="dk1"/>
                          </a:solidFill>
                          <a:effectLst/>
                          <a:latin typeface="+mn-lt"/>
                          <a:ea typeface="+mn-ea"/>
                          <a:cs typeface="+mn-cs"/>
                        </a:rPr>
                        <a:t>21 February </a:t>
                      </a:r>
                      <a:r>
                        <a:rPr lang="en-IN" sz="2000" dirty="0" smtClean="0"/>
                        <a:t>2019</a:t>
                      </a:r>
                      <a:endParaRPr lang="en-IN" sz="2000" dirty="0"/>
                    </a:p>
                  </a:txBody>
                  <a:tcPr marL="68580" marR="68580" marT="34290" marB="34290"/>
                </a:tc>
                <a:tc>
                  <a:txBody>
                    <a:bodyPr/>
                    <a:lstStyle/>
                    <a:p>
                      <a:r>
                        <a:rPr lang="en-US" sz="2000" b="0" kern="1200" dirty="0" smtClean="0">
                          <a:solidFill>
                            <a:schemeClr val="dk1"/>
                          </a:solidFill>
                          <a:effectLst/>
                          <a:latin typeface="+mn-lt"/>
                          <a:ea typeface="+mn-ea"/>
                          <a:cs typeface="+mn-cs"/>
                        </a:rPr>
                        <a:t>Wei Li, </a:t>
                      </a:r>
                      <a:r>
                        <a:rPr lang="en-US" sz="2000" b="0" kern="1200" dirty="0" err="1" smtClean="0">
                          <a:solidFill>
                            <a:schemeClr val="dk1"/>
                          </a:solidFill>
                          <a:effectLst/>
                          <a:latin typeface="+mn-lt"/>
                          <a:ea typeface="+mn-ea"/>
                          <a:cs typeface="+mn-cs"/>
                        </a:rPr>
                        <a:t>Hongliang</a:t>
                      </a:r>
                      <a:r>
                        <a:rPr lang="en-US" sz="2000" b="0" kern="1200" dirty="0" smtClean="0">
                          <a:solidFill>
                            <a:schemeClr val="dk1"/>
                          </a:solidFill>
                          <a:effectLst/>
                          <a:latin typeface="+mn-lt"/>
                          <a:ea typeface="+mn-ea"/>
                          <a:cs typeface="+mn-cs"/>
                        </a:rPr>
                        <a:t> Li, </a:t>
                      </a:r>
                      <a:r>
                        <a:rPr lang="en-US" sz="2000" b="0" kern="1200" dirty="0" err="1" smtClean="0">
                          <a:solidFill>
                            <a:schemeClr val="dk1"/>
                          </a:solidFill>
                          <a:effectLst/>
                          <a:latin typeface="+mn-lt"/>
                          <a:ea typeface="+mn-ea"/>
                          <a:cs typeface="+mn-cs"/>
                        </a:rPr>
                        <a:t>Qingbo</a:t>
                      </a:r>
                      <a:r>
                        <a:rPr lang="en-US" sz="2000" b="0" kern="1200" dirty="0" smtClean="0">
                          <a:solidFill>
                            <a:schemeClr val="dk1"/>
                          </a:solidFill>
                          <a:effectLst/>
                          <a:latin typeface="+mn-lt"/>
                          <a:ea typeface="+mn-ea"/>
                          <a:cs typeface="+mn-cs"/>
                        </a:rPr>
                        <a:t> Wu</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Xiaoyu</a:t>
                      </a:r>
                      <a:r>
                        <a:rPr lang="en-IN" sz="2000" b="0" kern="1200" dirty="0" smtClean="0">
                          <a:solidFill>
                            <a:schemeClr val="dk1"/>
                          </a:solidFill>
                          <a:effectLst/>
                          <a:latin typeface="+mn-lt"/>
                          <a:ea typeface="+mn-ea"/>
                          <a:cs typeface="+mn-cs"/>
                        </a:rPr>
                        <a:t> Chen, King </a:t>
                      </a:r>
                      <a:r>
                        <a:rPr lang="en-IN" sz="2000" b="0" kern="1200" dirty="0" err="1" smtClean="0">
                          <a:solidFill>
                            <a:schemeClr val="dk1"/>
                          </a:solidFill>
                          <a:effectLst/>
                          <a:latin typeface="+mn-lt"/>
                          <a:ea typeface="+mn-ea"/>
                          <a:cs typeface="+mn-cs"/>
                        </a:rPr>
                        <a:t>Ngi</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Ngan</a:t>
                      </a:r>
                      <a:endParaRPr lang="en-IN" sz="2000" b="0" kern="1200" dirty="0">
                        <a:solidFill>
                          <a:schemeClr val="dk1"/>
                        </a:solidFill>
                        <a:effectLst/>
                        <a:latin typeface="+mn-lt"/>
                        <a:ea typeface="+mn-ea"/>
                        <a:cs typeface="+mn-cs"/>
                      </a:endParaRPr>
                    </a:p>
                  </a:txBody>
                  <a:tcPr marL="68580" marR="68580" marT="34290" marB="34290"/>
                </a:tc>
                <a:tc>
                  <a:txBody>
                    <a:bodyPr/>
                    <a:lstStyle/>
                    <a:p>
                      <a:r>
                        <a:rPr lang="en-IN" sz="2000" b="0" kern="1200" dirty="0" smtClean="0">
                          <a:solidFill>
                            <a:schemeClr val="dk1"/>
                          </a:solidFill>
                          <a:effectLst/>
                          <a:latin typeface="+mn-lt"/>
                          <a:ea typeface="+mn-ea"/>
                          <a:cs typeface="+mn-cs"/>
                        </a:rPr>
                        <a:t>Simultaneously Detecting and Counting Dense Vehicles From Drone Images</a:t>
                      </a:r>
                      <a:endParaRPr lang="en-IN" sz="2000" b="0" kern="1200" dirty="0">
                        <a:solidFill>
                          <a:schemeClr val="dk1"/>
                        </a:solidFill>
                        <a:effectLst/>
                        <a:latin typeface="+mn-lt"/>
                        <a:ea typeface="+mn-ea"/>
                        <a:cs typeface="+mn-cs"/>
                      </a:endParaRPr>
                    </a:p>
                  </a:txBody>
                  <a:tcPr marL="68580" marR="68580" marT="34290" marB="34290"/>
                </a:tc>
                <a:tc>
                  <a:txBody>
                    <a:bodyPr/>
                    <a:lstStyle/>
                    <a:p>
                      <a:r>
                        <a:rPr lang="en-US" sz="2000" dirty="0" smtClean="0"/>
                        <a:t> </a:t>
                      </a:r>
                      <a:r>
                        <a:rPr lang="en-US" sz="2000" kern="1200" dirty="0" smtClean="0">
                          <a:solidFill>
                            <a:schemeClr val="dk1"/>
                          </a:solidFill>
                          <a:effectLst/>
                          <a:latin typeface="+mn-lt"/>
                          <a:ea typeface="+mn-ea"/>
                          <a:cs typeface="+mn-cs"/>
                        </a:rPr>
                        <a:t>It uses Drone based images.</a:t>
                      </a:r>
                      <a:endParaRPr lang="en-IN" sz="20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261354"/>
              </p:ext>
            </p:extLst>
          </p:nvPr>
        </p:nvGraphicFramePr>
        <p:xfrm>
          <a:off x="191588" y="1973388"/>
          <a:ext cx="8856620" cy="4053465"/>
        </p:xfrm>
        <a:graphic>
          <a:graphicData uri="http://schemas.openxmlformats.org/drawingml/2006/table">
            <a:tbl>
              <a:tblPr firstRow="1" bandRow="1">
                <a:tableStyleId>{C4B1156A-380E-4F78-BDF5-A606A8083BF9}</a:tableStyleId>
              </a:tblPr>
              <a:tblGrid>
                <a:gridCol w="2214155">
                  <a:extLst>
                    <a:ext uri="{9D8B030D-6E8A-4147-A177-3AD203B41FA5}">
                      <a16:colId xmlns:a16="http://schemas.microsoft.com/office/drawing/2014/main" val="449022721"/>
                    </a:ext>
                  </a:extLst>
                </a:gridCol>
                <a:gridCol w="2214155">
                  <a:extLst>
                    <a:ext uri="{9D8B030D-6E8A-4147-A177-3AD203B41FA5}">
                      <a16:colId xmlns:a16="http://schemas.microsoft.com/office/drawing/2014/main" val="1340051940"/>
                    </a:ext>
                  </a:extLst>
                </a:gridCol>
                <a:gridCol w="2214155">
                  <a:extLst>
                    <a:ext uri="{9D8B030D-6E8A-4147-A177-3AD203B41FA5}">
                      <a16:colId xmlns:a16="http://schemas.microsoft.com/office/drawing/2014/main" val="2137066779"/>
                    </a:ext>
                  </a:extLst>
                </a:gridCol>
                <a:gridCol w="2214155">
                  <a:extLst>
                    <a:ext uri="{9D8B030D-6E8A-4147-A177-3AD203B41FA5}">
                      <a16:colId xmlns:a16="http://schemas.microsoft.com/office/drawing/2014/main" val="2229455275"/>
                    </a:ext>
                  </a:extLst>
                </a:gridCol>
              </a:tblGrid>
              <a:tr h="561181">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Date</a:t>
                      </a:r>
                      <a:r>
                        <a:rPr lang="en-IN" sz="2000" baseline="0" dirty="0" smtClean="0">
                          <a:latin typeface="Times New Roman" pitchFamily="18" charset="0"/>
                          <a:cs typeface="Times New Roman" pitchFamily="18" charset="0"/>
                        </a:rPr>
                        <a:t> of publication</a:t>
                      </a:r>
                      <a:endParaRPr lang="en-IN" sz="2000" dirty="0" smtClean="0"/>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Author name</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Title of the paper</a:t>
                      </a:r>
                    </a:p>
                    <a:p>
                      <a:endParaRPr lang="en-IN" sz="20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2000" dirty="0" smtClean="0">
                          <a:latin typeface="Times New Roman" pitchFamily="18" charset="0"/>
                          <a:cs typeface="Times New Roman" pitchFamily="18" charset="0"/>
                        </a:rPr>
                        <a:t>Methodology</a:t>
                      </a:r>
                      <a:endParaRPr lang="en-IN" sz="2000" dirty="0" smtClean="0"/>
                    </a:p>
                    <a:p>
                      <a:endParaRPr lang="en-IN" sz="2000" dirty="0"/>
                    </a:p>
                  </a:txBody>
                  <a:tcPr/>
                </a:tc>
                <a:extLst>
                  <a:ext uri="{0D108BD9-81ED-4DB2-BD59-A6C34878D82A}">
                    <a16:rowId xmlns:a16="http://schemas.microsoft.com/office/drawing/2014/main" val="4226515398"/>
                  </a:ext>
                </a:extLst>
              </a:tr>
              <a:tr h="3047625">
                <a:tc>
                  <a:txBody>
                    <a:bodyPr/>
                    <a:lstStyle/>
                    <a:p>
                      <a:r>
                        <a:rPr lang="en-IN" sz="2000" b="0" i="0" kern="1200" dirty="0" smtClean="0">
                          <a:solidFill>
                            <a:schemeClr val="dk1"/>
                          </a:solidFill>
                          <a:effectLst/>
                          <a:latin typeface="+mn-lt"/>
                          <a:ea typeface="+mn-ea"/>
                          <a:cs typeface="+mn-cs"/>
                        </a:rPr>
                        <a:t>22 February 2012 </a:t>
                      </a:r>
                      <a:r>
                        <a:rPr lang="en-IN" sz="2000" u="none" strike="noStrike" kern="1200" dirty="0" smtClean="0">
                          <a:solidFill>
                            <a:schemeClr val="dk1"/>
                          </a:solidFill>
                          <a:effectLst/>
                          <a:latin typeface="+mn-lt"/>
                          <a:ea typeface="+mn-ea"/>
                          <a:cs typeface="+mn-cs"/>
                          <a:hlinkClick r:id="rId2"/>
                        </a:rPr>
                        <a:t/>
                      </a:r>
                      <a:br>
                        <a:rPr lang="en-IN" sz="2000" u="none" strike="noStrike" kern="1200" dirty="0" smtClean="0">
                          <a:solidFill>
                            <a:schemeClr val="dk1"/>
                          </a:solidFill>
                          <a:effectLst/>
                          <a:latin typeface="+mn-lt"/>
                          <a:ea typeface="+mn-ea"/>
                          <a:cs typeface="+mn-cs"/>
                          <a:hlinkClick r:id="rId2"/>
                        </a:rPr>
                      </a:br>
                      <a:endParaRPr lang="en-IN" sz="2000" dirty="0"/>
                    </a:p>
                  </a:txBody>
                  <a:tcPr/>
                </a:tc>
                <a:tc>
                  <a:txBody>
                    <a:bodyPr/>
                    <a:lstStyle/>
                    <a:p>
                      <a:r>
                        <a:rPr lang="en-US" sz="2000" b="0" kern="1200" dirty="0" err="1" smtClean="0">
                          <a:solidFill>
                            <a:schemeClr val="dk1"/>
                          </a:solidFill>
                          <a:effectLst/>
                          <a:latin typeface="+mn-lt"/>
                          <a:ea typeface="+mn-ea"/>
                          <a:cs typeface="+mn-cs"/>
                        </a:rPr>
                        <a:t>Niluthpol</a:t>
                      </a:r>
                      <a:r>
                        <a:rPr lang="en-US" sz="2000" b="0" kern="1200" dirty="0" smtClean="0">
                          <a:solidFill>
                            <a:schemeClr val="dk1"/>
                          </a:solidFill>
                          <a:effectLst/>
                          <a:latin typeface="+mn-lt"/>
                          <a:ea typeface="+mn-ea"/>
                          <a:cs typeface="+mn-cs"/>
                        </a:rPr>
                        <a:t> Chowdhury </a:t>
                      </a:r>
                      <a:r>
                        <a:rPr lang="en-US" sz="2000" b="0" kern="1200" dirty="0" err="1" smtClean="0">
                          <a:solidFill>
                            <a:schemeClr val="dk1"/>
                          </a:solidFill>
                          <a:effectLst/>
                          <a:latin typeface="+mn-lt"/>
                          <a:ea typeface="+mn-ea"/>
                          <a:cs typeface="+mn-cs"/>
                        </a:rPr>
                        <a:t>Mithun</a:t>
                      </a:r>
                      <a:r>
                        <a:rPr lang="en-IN" sz="2000" b="0" kern="1200" dirty="0" smtClean="0">
                          <a:solidFill>
                            <a:schemeClr val="dk1"/>
                          </a:solidFill>
                          <a:effectLst/>
                          <a:latin typeface="+mn-lt"/>
                          <a:ea typeface="+mn-ea"/>
                          <a:cs typeface="+mn-cs"/>
                        </a:rPr>
                        <a:t>, </a:t>
                      </a:r>
                      <a:r>
                        <a:rPr lang="en-IN" sz="2000" b="0" kern="1200" dirty="0" err="1" smtClean="0">
                          <a:solidFill>
                            <a:schemeClr val="dk1"/>
                          </a:solidFill>
                          <a:effectLst/>
                          <a:latin typeface="+mn-lt"/>
                          <a:ea typeface="+mn-ea"/>
                          <a:cs typeface="+mn-cs"/>
                        </a:rPr>
                        <a:t>Nafi</a:t>
                      </a:r>
                      <a:r>
                        <a:rPr lang="en-IN" sz="2000" b="0" kern="1200" dirty="0" smtClean="0">
                          <a:solidFill>
                            <a:schemeClr val="dk1"/>
                          </a:solidFill>
                          <a:effectLst/>
                          <a:latin typeface="+mn-lt"/>
                          <a:ea typeface="+mn-ea"/>
                          <a:cs typeface="+mn-cs"/>
                        </a:rPr>
                        <a:t> Ur Rashid, S. M. </a:t>
                      </a:r>
                      <a:r>
                        <a:rPr lang="en-IN" sz="2000" b="0" kern="1200" dirty="0" err="1" smtClean="0">
                          <a:solidFill>
                            <a:schemeClr val="dk1"/>
                          </a:solidFill>
                          <a:effectLst/>
                          <a:latin typeface="+mn-lt"/>
                          <a:ea typeface="+mn-ea"/>
                          <a:cs typeface="+mn-cs"/>
                        </a:rPr>
                        <a:t>Mahbubur</a:t>
                      </a:r>
                      <a:r>
                        <a:rPr lang="en-IN" sz="2000" b="0" kern="1200" dirty="0" smtClean="0">
                          <a:solidFill>
                            <a:schemeClr val="dk1"/>
                          </a:solidFill>
                          <a:effectLst/>
                          <a:latin typeface="+mn-lt"/>
                          <a:ea typeface="+mn-ea"/>
                          <a:cs typeface="+mn-cs"/>
                        </a:rPr>
                        <a:t> Rahman</a:t>
                      </a:r>
                      <a:r>
                        <a:rPr lang="en-US" sz="2000" b="0" kern="1200" dirty="0" smtClean="0">
                          <a:solidFill>
                            <a:schemeClr val="dk1"/>
                          </a:solidFill>
                          <a:effectLst/>
                          <a:latin typeface="+mn-lt"/>
                          <a:ea typeface="+mn-ea"/>
                          <a:cs typeface="+mn-cs"/>
                        </a:rPr>
                        <a:t> </a:t>
                      </a:r>
                      <a:endParaRPr lang="en-IN" sz="2000" b="0" kern="1200" dirty="0">
                        <a:solidFill>
                          <a:schemeClr val="dk1"/>
                        </a:solidFill>
                        <a:effectLst/>
                        <a:latin typeface="+mn-lt"/>
                        <a:ea typeface="+mn-ea"/>
                        <a:cs typeface="+mn-cs"/>
                      </a:endParaRPr>
                    </a:p>
                  </a:txBody>
                  <a:tcPr/>
                </a:tc>
                <a:tc>
                  <a:txBody>
                    <a:bodyPr/>
                    <a:lstStyle/>
                    <a:p>
                      <a:r>
                        <a:rPr lang="en-IN" sz="2000" b="0" kern="1200" dirty="0" smtClean="0">
                          <a:solidFill>
                            <a:schemeClr val="dk1"/>
                          </a:solidFill>
                          <a:effectLst/>
                          <a:latin typeface="+mn-lt"/>
                          <a:ea typeface="+mn-ea"/>
                          <a:cs typeface="+mn-cs"/>
                        </a:rPr>
                        <a:t>Detection and Classification of Vehicles From Video Using Multiple Time-Spatial Images</a:t>
                      </a:r>
                      <a:endParaRPr lang="en-IN" sz="2000" b="0" kern="1200" dirty="0">
                        <a:solidFill>
                          <a:schemeClr val="dk1"/>
                        </a:solidFill>
                        <a:effectLst/>
                        <a:latin typeface="+mn-lt"/>
                        <a:ea typeface="+mn-ea"/>
                        <a:cs typeface="+mn-cs"/>
                      </a:endParaRPr>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effectLst/>
                          <a:latin typeface="+mn-lt"/>
                          <a:ea typeface="+mn-ea"/>
                          <a:cs typeface="+mn-cs"/>
                        </a:rPr>
                        <a:t>It uses multiple time spatial images to detect vehicles.</a:t>
                      </a:r>
                      <a:endParaRPr lang="en-IN" sz="2000" kern="1200" dirty="0" smtClean="0">
                        <a:solidFill>
                          <a:schemeClr val="dk1"/>
                        </a:solidFill>
                        <a:effectLst/>
                        <a:latin typeface="+mn-lt"/>
                        <a:ea typeface="+mn-ea"/>
                        <a:cs typeface="+mn-cs"/>
                      </a:endParaRPr>
                    </a:p>
                    <a:p>
                      <a:endParaRPr lang="en-IN" sz="20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851853"/>
            <a:ext cx="8582980" cy="4545104"/>
          </a:xfrm>
        </p:spPr>
        <p:txBody>
          <a:bodyPr>
            <a:noAutofit/>
          </a:bodyPr>
          <a:lstStyle/>
          <a:p>
            <a:pPr marL="0" indent="0" algn="just">
              <a:buNone/>
            </a:pPr>
            <a:r>
              <a:rPr lang="en-IN" sz="2500" dirty="0" smtClean="0"/>
              <a:t>     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a:t>
            </a:r>
            <a:endParaRPr lang="en-IN" sz="2500" dirty="0"/>
          </a:p>
        </p:txBody>
      </p:sp>
    </p:spTree>
    <p:extLst>
      <p:ext uri="{BB962C8B-B14F-4D97-AF65-F5344CB8AC3E}">
        <p14:creationId xmlns:p14="http://schemas.microsoft.com/office/powerpoint/2010/main" val="2081417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15630</TotalTime>
  <Words>1161</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142</cp:revision>
  <cp:lastPrinted>2022-05-24T16:41:55Z</cp:lastPrinted>
  <dcterms:created xsi:type="dcterms:W3CDTF">2022-04-26T13:38:49Z</dcterms:created>
  <dcterms:modified xsi:type="dcterms:W3CDTF">2022-06-14T14:22:28Z</dcterms:modified>
</cp:coreProperties>
</file>