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300" r:id="rId5"/>
    <p:sldId id="278" r:id="rId6"/>
    <p:sldId id="277" r:id="rId7"/>
    <p:sldId id="279" r:id="rId8"/>
    <p:sldId id="301" r:id="rId9"/>
    <p:sldId id="257" r:id="rId10"/>
    <p:sldId id="267" r:id="rId11"/>
    <p:sldId id="264" r:id="rId12"/>
    <p:sldId id="304" r:id="rId13"/>
    <p:sldId id="297" r:id="rId14"/>
    <p:sldId id="287" r:id="rId15"/>
    <p:sldId id="298" r:id="rId16"/>
    <p:sldId id="289" r:id="rId17"/>
    <p:sldId id="288" r:id="rId18"/>
    <p:sldId id="290" r:id="rId19"/>
    <p:sldId id="292" r:id="rId20"/>
    <p:sldId id="291" r:id="rId21"/>
    <p:sldId id="293" r:id="rId22"/>
    <p:sldId id="302" r:id="rId23"/>
    <p:sldId id="299" r:id="rId24"/>
    <p:sldId id="286" r:id="rId25"/>
    <p:sldId id="262" r:id="rId26"/>
    <p:sldId id="294" r:id="rId27"/>
    <p:sldId id="295" r:id="rId28"/>
    <p:sldId id="303" r:id="rId29"/>
  </p:sldIdLst>
  <p:sldSz cx="9144000" cy="6858000" type="screen4x3"/>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0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8" d="100"/>
          <a:sy n="88"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723536"/>
            <a:ext cx="7757651" cy="2359739"/>
          </a:xfrm>
          <a:noFill/>
          <a:effectLst>
            <a:outerShdw blurRad="50800" dist="38100" dir="2700000" algn="tl" rotWithShape="0">
              <a:prstClr val="black">
                <a:alpha val="40000"/>
              </a:prstClr>
            </a:outerShdw>
          </a:effectLst>
        </p:spPr>
        <p:txBody>
          <a:bodyPr>
            <a:normAutofit/>
          </a:bodyPr>
          <a:lstStyle>
            <a:lvl1pPr algn="l">
              <a:defRPr sz="36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907026" y="5083273"/>
            <a:ext cx="7779774" cy="904568"/>
          </a:xfrm>
        </p:spPr>
        <p:txBody>
          <a:bodyPr>
            <a:normAutofit/>
          </a:bodyPr>
          <a:lstStyle>
            <a:lvl1pPr marL="0" indent="0" algn="l">
              <a:buNone/>
              <a:defRPr sz="2800" b="0" i="0">
                <a:solidFill>
                  <a:schemeClr val="tx2">
                    <a:lumMod val="60000"/>
                    <a:lumOff val="40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501517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754107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085611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694" y="249957"/>
            <a:ext cx="8259098" cy="1018035"/>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63714" y="1484672"/>
            <a:ext cx="8246070" cy="488662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908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67" y="542050"/>
            <a:ext cx="6908487" cy="96713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7199" y="1524002"/>
            <a:ext cx="6931743" cy="472732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7423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68D867-A528-4FBF-91AD-963C1F3D815F}" type="datetimeFigureOut">
              <a:rPr lang="en-IN" smtClean="0"/>
              <a:t>31-05-2022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219003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68D867-A528-4FBF-91AD-963C1F3D815F}"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41744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9" y="244209"/>
            <a:ext cx="8093365" cy="1018033"/>
          </a:xfrm>
        </p:spPr>
        <p:txBody>
          <a:bodyPr>
            <a:normAutofit/>
          </a:bodyPr>
          <a:lstStyle>
            <a:lvl1pPr algn="l">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522132" y="1981204"/>
            <a:ext cx="4040188"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522132" y="2611066"/>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557253" y="1981204"/>
            <a:ext cx="4041775" cy="639763"/>
          </a:xfrm>
        </p:spPr>
        <p:txBody>
          <a:bodyPr anchor="b"/>
          <a:lstStyle>
            <a:lvl1pPr marL="0" indent="0" algn="ctr">
              <a:buNone/>
              <a:defRPr sz="2400" b="1">
                <a:solidFill>
                  <a:schemeClr val="tx1"/>
                </a:solidFill>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557253" y="2611066"/>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768D867-A528-4FBF-91AD-963C1F3D815F}" type="datetimeFigureOut">
              <a:rPr lang="en-IN" smtClean="0"/>
              <a:t>31-05-2022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334407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68D867-A528-4FBF-91AD-963C1F3D815F}" type="datetimeFigureOut">
              <a:rPr lang="en-IN" smtClean="0"/>
              <a:t>31-05-2022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44625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8D867-A528-4FBF-91AD-963C1F3D815F}" type="datetimeFigureOut">
              <a:rPr lang="en-IN" smtClean="0"/>
              <a:t>31-05-2022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24673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768D867-A528-4FBF-91AD-963C1F3D815F}" type="datetimeFigureOut">
              <a:rPr lang="en-IN" smtClean="0"/>
              <a:t>31-05-2022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B6AF29-66C4-4D4A-A1BC-37AC27DD381B}" type="slidenum">
              <a:rPr lang="en-IN" smtClean="0"/>
              <a:t>‹#›</a:t>
            </a:fld>
            <a:endParaRPr lang="en-IN"/>
          </a:p>
        </p:txBody>
      </p:sp>
    </p:spTree>
    <p:extLst>
      <p:ext uri="{BB962C8B-B14F-4D97-AF65-F5344CB8AC3E}">
        <p14:creationId xmlns:p14="http://schemas.microsoft.com/office/powerpoint/2010/main" val="101986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68D867-A528-4FBF-91AD-963C1F3D815F}" type="datetimeFigureOut">
              <a:rPr lang="en-IN" smtClean="0"/>
              <a:t>31-05-2022</a:t>
            </a:fld>
            <a:endParaRPr lang="en-IN"/>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6AF29-66C4-4D4A-A1BC-37AC27DD381B}"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9150" y="6951663"/>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97499511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ieeexplore.ieee.org/Xplorehelp/Help_Pubdate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78130" y="1720124"/>
            <a:ext cx="5976257" cy="1234727"/>
          </a:xfrm>
        </p:spPr>
        <p:txBody>
          <a:bodyPr>
            <a:noAutofit/>
          </a:bodyPr>
          <a:lstStyle/>
          <a:p>
            <a:r>
              <a:rPr lang="en-IN" sz="5000" b="1" dirty="0"/>
              <a:t>VEHICLE  DETECTION  AND  COUNTING   </a:t>
            </a:r>
            <a:r>
              <a:rPr lang="en-IN" sz="5000" dirty="0"/>
              <a:t> </a:t>
            </a:r>
          </a:p>
        </p:txBody>
      </p:sp>
      <p:sp>
        <p:nvSpPr>
          <p:cNvPr id="2" name="TextBox 1"/>
          <p:cNvSpPr txBox="1"/>
          <p:nvPr/>
        </p:nvSpPr>
        <p:spPr>
          <a:xfrm>
            <a:off x="189412" y="4010277"/>
            <a:ext cx="5638595" cy="707886"/>
          </a:xfrm>
          <a:prstGeom prst="rect">
            <a:avLst/>
          </a:prstGeom>
          <a:noFill/>
        </p:spPr>
        <p:txBody>
          <a:bodyPr wrap="none" rtlCol="0">
            <a:spAutoFit/>
          </a:bodyPr>
          <a:lstStyle/>
          <a:p>
            <a:r>
              <a:rPr lang="en-IN" sz="2000" b="1" dirty="0">
                <a:solidFill>
                  <a:schemeClr val="bg1"/>
                </a:solidFill>
              </a:rPr>
              <a:t>GUIDE NAME</a:t>
            </a:r>
            <a:r>
              <a:rPr lang="en-IN" sz="2000" dirty="0">
                <a:solidFill>
                  <a:schemeClr val="bg1"/>
                </a:solidFill>
              </a:rPr>
              <a:t>: </a:t>
            </a:r>
            <a:r>
              <a:rPr lang="en-IN" sz="1875" dirty="0" err="1" smtClean="0">
                <a:solidFill>
                  <a:schemeClr val="bg1"/>
                </a:solidFill>
              </a:rPr>
              <a:t>Mrs.M.SANGEETHA</a:t>
            </a:r>
            <a:r>
              <a:rPr lang="en-IN" sz="1875" dirty="0" smtClean="0">
                <a:solidFill>
                  <a:schemeClr val="bg1"/>
                </a:solidFill>
              </a:rPr>
              <a:t>, Associate Professor</a:t>
            </a:r>
            <a:endParaRPr lang="en-IN" sz="1875" dirty="0">
              <a:solidFill>
                <a:schemeClr val="bg1"/>
              </a:solidFill>
            </a:endParaRPr>
          </a:p>
          <a:p>
            <a:r>
              <a:rPr lang="en-IN" sz="2000" b="1" dirty="0">
                <a:solidFill>
                  <a:schemeClr val="bg1"/>
                </a:solidFill>
              </a:rPr>
              <a:t>BATCH NUMBER</a:t>
            </a:r>
            <a:r>
              <a:rPr lang="en-IN" sz="2000" dirty="0">
                <a:solidFill>
                  <a:schemeClr val="bg1"/>
                </a:solidFill>
              </a:rPr>
              <a:t>: </a:t>
            </a:r>
            <a:r>
              <a:rPr lang="en-IN" sz="1875" dirty="0" smtClean="0">
                <a:solidFill>
                  <a:schemeClr val="bg1"/>
                </a:solidFill>
              </a:rPr>
              <a:t>A17</a:t>
            </a:r>
            <a:endParaRPr lang="en-IN" sz="1875" dirty="0">
              <a:solidFill>
                <a:schemeClr val="bg1"/>
              </a:solidFill>
            </a:endParaRPr>
          </a:p>
        </p:txBody>
      </p:sp>
      <p:sp>
        <p:nvSpPr>
          <p:cNvPr id="6" name="TextBox 5"/>
          <p:cNvSpPr txBox="1"/>
          <p:nvPr/>
        </p:nvSpPr>
        <p:spPr>
          <a:xfrm>
            <a:off x="189412" y="5071577"/>
            <a:ext cx="2214132" cy="977191"/>
          </a:xfrm>
          <a:prstGeom prst="rect">
            <a:avLst/>
          </a:prstGeom>
          <a:noFill/>
        </p:spPr>
        <p:txBody>
          <a:bodyPr wrap="none" rtlCol="0">
            <a:spAutoFit/>
          </a:bodyPr>
          <a:lstStyle/>
          <a:p>
            <a:r>
              <a:rPr lang="en-IN" sz="2000" b="1" dirty="0">
                <a:solidFill>
                  <a:schemeClr val="bg1"/>
                </a:solidFill>
              </a:rPr>
              <a:t>DONE BY</a:t>
            </a:r>
          </a:p>
          <a:p>
            <a:r>
              <a:rPr lang="en-IN" sz="1875" dirty="0">
                <a:solidFill>
                  <a:schemeClr val="bg1"/>
                </a:solidFill>
              </a:rPr>
              <a:t>      ABITHA U (101)</a:t>
            </a:r>
          </a:p>
          <a:p>
            <a:r>
              <a:rPr lang="en-IN" sz="1875" dirty="0">
                <a:solidFill>
                  <a:schemeClr val="bg1"/>
                </a:solidFill>
              </a:rPr>
              <a:t>      HARSHINI B (128)</a:t>
            </a:r>
          </a:p>
        </p:txBody>
      </p:sp>
    </p:spTree>
    <p:extLst>
      <p:ext uri="{BB962C8B-B14F-4D97-AF65-F5344CB8AC3E}">
        <p14:creationId xmlns:p14="http://schemas.microsoft.com/office/powerpoint/2010/main" val="650491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528501"/>
            <a:ext cx="6447501" cy="509452"/>
          </a:xfrm>
        </p:spPr>
        <p:txBody>
          <a:bodyPr>
            <a:noAutofit/>
          </a:bodyPr>
          <a:lstStyle/>
          <a:p>
            <a:r>
              <a:rPr lang="en-IN" sz="3400" u="sng" dirty="0" smtClean="0">
                <a:solidFill>
                  <a:schemeClr val="bg1"/>
                </a:solidFill>
              </a:rPr>
              <a:t>DEVELOPMENT ENVIRONMENT</a:t>
            </a:r>
            <a:endParaRPr lang="en-IN" sz="3400" u="sng" dirty="0">
              <a:solidFill>
                <a:schemeClr val="bg1"/>
              </a:solidFill>
            </a:endParaRPr>
          </a:p>
        </p:txBody>
      </p:sp>
      <p:sp>
        <p:nvSpPr>
          <p:cNvPr id="3" name="Content Placeholder 2"/>
          <p:cNvSpPr>
            <a:spLocks noGrp="1"/>
          </p:cNvSpPr>
          <p:nvPr>
            <p:ph idx="1"/>
          </p:nvPr>
        </p:nvSpPr>
        <p:spPr>
          <a:xfrm>
            <a:off x="508000" y="1852852"/>
            <a:ext cx="6447501" cy="4265559"/>
          </a:xfrm>
        </p:spPr>
        <p:txBody>
          <a:bodyPr>
            <a:noAutofit/>
          </a:bodyPr>
          <a:lstStyle/>
          <a:p>
            <a:pPr marL="0" indent="0">
              <a:buNone/>
            </a:pPr>
            <a:r>
              <a:rPr lang="en-IN" sz="2500" b="1" u="sng" dirty="0"/>
              <a:t>HARDWARE REQUIREMENTS</a:t>
            </a:r>
            <a:r>
              <a:rPr lang="en-IN" sz="2500" dirty="0" smtClean="0"/>
              <a:t>:</a:t>
            </a:r>
          </a:p>
          <a:p>
            <a:pPr>
              <a:buFont typeface="Wingdings" panose="05000000000000000000" pitchFamily="2" charset="2"/>
              <a:buChar char="Ø"/>
            </a:pPr>
            <a:r>
              <a:rPr lang="en-IN" sz="2500" dirty="0" smtClean="0"/>
              <a:t>Cameras </a:t>
            </a:r>
            <a:endParaRPr lang="en-IN" sz="2500" dirty="0"/>
          </a:p>
          <a:p>
            <a:pPr>
              <a:buFont typeface="Wingdings" panose="05000000000000000000" pitchFamily="2" charset="2"/>
              <a:buChar char="Ø"/>
            </a:pPr>
            <a:r>
              <a:rPr lang="en-IN" sz="2500" dirty="0"/>
              <a:t>System: i3</a:t>
            </a:r>
          </a:p>
          <a:p>
            <a:pPr>
              <a:buFont typeface="Wingdings" panose="05000000000000000000" pitchFamily="2" charset="2"/>
              <a:buChar char="Ø"/>
            </a:pPr>
            <a:r>
              <a:rPr lang="en-IN" sz="2500" dirty="0"/>
              <a:t>Hard disk: 500GB</a:t>
            </a:r>
          </a:p>
          <a:p>
            <a:pPr>
              <a:buFont typeface="Wingdings" panose="05000000000000000000" pitchFamily="2" charset="2"/>
              <a:buChar char="Ø"/>
            </a:pPr>
            <a:r>
              <a:rPr lang="en-IN" sz="2500" dirty="0"/>
              <a:t>RAM: 4GB</a:t>
            </a:r>
          </a:p>
          <a:p>
            <a:pPr marL="0" indent="0">
              <a:buNone/>
            </a:pPr>
            <a:endParaRPr lang="en-IN" sz="2500" dirty="0"/>
          </a:p>
          <a:p>
            <a:pPr marL="0" indent="0">
              <a:buNone/>
            </a:pPr>
            <a:r>
              <a:rPr lang="en-IN" sz="2500" b="1" u="sng" dirty="0"/>
              <a:t>SOFTWARE REQUIREMENTS</a:t>
            </a:r>
            <a:r>
              <a:rPr lang="en-IN" sz="2500" dirty="0"/>
              <a:t>:</a:t>
            </a:r>
          </a:p>
          <a:p>
            <a:pPr>
              <a:buFont typeface="Wingdings" panose="05000000000000000000" pitchFamily="2" charset="2"/>
              <a:buChar char="Ø"/>
            </a:pPr>
            <a:r>
              <a:rPr lang="en-IN" sz="2500" dirty="0"/>
              <a:t>Operating System: Windows</a:t>
            </a:r>
          </a:p>
          <a:p>
            <a:pPr>
              <a:buFont typeface="Wingdings" panose="05000000000000000000" pitchFamily="2" charset="2"/>
              <a:buChar char="Ø"/>
            </a:pPr>
            <a:r>
              <a:rPr lang="en-IN" sz="2500" dirty="0"/>
              <a:t>Coding language: Python</a:t>
            </a:r>
          </a:p>
        </p:txBody>
      </p:sp>
    </p:spTree>
    <p:extLst>
      <p:ext uri="{BB962C8B-B14F-4D97-AF65-F5344CB8AC3E}">
        <p14:creationId xmlns:p14="http://schemas.microsoft.com/office/powerpoint/2010/main" val="181439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14" y="425278"/>
            <a:ext cx="6447501" cy="587828"/>
          </a:xfrm>
        </p:spPr>
        <p:txBody>
          <a:bodyPr>
            <a:noAutofit/>
          </a:bodyPr>
          <a:lstStyle/>
          <a:p>
            <a:r>
              <a:rPr lang="en-IN" sz="3400" u="sng" dirty="0" smtClean="0">
                <a:solidFill>
                  <a:schemeClr val="bg1"/>
                </a:solidFill>
              </a:rPr>
              <a:t>SYSTEM DESIGN</a:t>
            </a:r>
            <a:endParaRPr lang="en-IN" sz="3400" u="sng" dirty="0">
              <a:solidFill>
                <a:schemeClr val="bg1"/>
              </a:solidFill>
            </a:endParaRPr>
          </a:p>
        </p:txBody>
      </p:sp>
      <p:sp>
        <p:nvSpPr>
          <p:cNvPr id="10" name="Rectangle 9"/>
          <p:cNvSpPr/>
          <p:nvPr/>
        </p:nvSpPr>
        <p:spPr>
          <a:xfrm>
            <a:off x="87651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INPUT VIDEO CLIP</a:t>
            </a:r>
          </a:p>
        </p:txBody>
      </p:sp>
      <p:sp>
        <p:nvSpPr>
          <p:cNvPr id="11" name="Right Arrow 10"/>
          <p:cNvSpPr/>
          <p:nvPr/>
        </p:nvSpPr>
        <p:spPr>
          <a:xfrm>
            <a:off x="2567188" y="2707767"/>
            <a:ext cx="733806" cy="363474"/>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2" name="Rectangle 11"/>
          <p:cNvSpPr/>
          <p:nvPr/>
        </p:nvSpPr>
        <p:spPr>
          <a:xfrm>
            <a:off x="3426341" y="2458430"/>
            <a:ext cx="1565330" cy="862149"/>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BACKGROUND SUBTRACTION</a:t>
            </a:r>
          </a:p>
        </p:txBody>
      </p:sp>
      <p:sp>
        <p:nvSpPr>
          <p:cNvPr id="14" name="Rectangle 13"/>
          <p:cNvSpPr/>
          <p:nvPr/>
        </p:nvSpPr>
        <p:spPr>
          <a:xfrm>
            <a:off x="5911963" y="245843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FOREGROUND </a:t>
            </a:r>
            <a:r>
              <a:rPr lang="en-IN" sz="1500" dirty="0" smtClean="0"/>
              <a:t>EXTRACTION</a:t>
            </a:r>
            <a:endParaRPr lang="en-IN" sz="1500" dirty="0"/>
          </a:p>
        </p:txBody>
      </p:sp>
      <p:sp>
        <p:nvSpPr>
          <p:cNvPr id="15" name="Right Arrow 14"/>
          <p:cNvSpPr/>
          <p:nvPr/>
        </p:nvSpPr>
        <p:spPr>
          <a:xfrm>
            <a:off x="5084914" y="2707767"/>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Right Arrow 15"/>
          <p:cNvSpPr/>
          <p:nvPr/>
        </p:nvSpPr>
        <p:spPr>
          <a:xfrm rot="5400000">
            <a:off x="6344375" y="3617868"/>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7" name="Rectangle 16"/>
          <p:cNvSpPr/>
          <p:nvPr/>
        </p:nvSpPr>
        <p:spPr>
          <a:xfrm>
            <a:off x="5928613" y="4279750"/>
            <a:ext cx="1565330" cy="867537"/>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DETECTION</a:t>
            </a:r>
          </a:p>
        </p:txBody>
      </p:sp>
      <p:sp>
        <p:nvSpPr>
          <p:cNvPr id="18" name="Rectangle 17"/>
          <p:cNvSpPr/>
          <p:nvPr/>
        </p:nvSpPr>
        <p:spPr>
          <a:xfrm>
            <a:off x="3426341" y="4332135"/>
            <a:ext cx="1565330" cy="867536"/>
          </a:xfrm>
          <a:prstGeom prst="rect">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t>VEHICLE COUNTING</a:t>
            </a:r>
          </a:p>
        </p:txBody>
      </p:sp>
      <p:sp>
        <p:nvSpPr>
          <p:cNvPr id="19" name="Right Arrow 18"/>
          <p:cNvSpPr/>
          <p:nvPr/>
        </p:nvSpPr>
        <p:spPr>
          <a:xfrm rot="10800000">
            <a:off x="5084914" y="4531781"/>
            <a:ext cx="733806" cy="363474"/>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3659065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ER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9551" y="1484313"/>
            <a:ext cx="7813473" cy="4886325"/>
          </a:xfrm>
        </p:spPr>
      </p:pic>
    </p:spTree>
    <p:extLst>
      <p:ext uri="{BB962C8B-B14F-4D97-AF65-F5344CB8AC3E}">
        <p14:creationId xmlns:p14="http://schemas.microsoft.com/office/powerpoint/2010/main" val="337373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DATAFLOW DIAGRAM</a:t>
            </a:r>
            <a:endParaRPr lang="en-IN" dirty="0"/>
          </a:p>
        </p:txBody>
      </p:sp>
      <p:sp>
        <p:nvSpPr>
          <p:cNvPr id="5" name="Content Placeholder 4"/>
          <p:cNvSpPr>
            <a:spLocks noGrp="1"/>
          </p:cNvSpPr>
          <p:nvPr>
            <p:ph idx="1"/>
          </p:nvPr>
        </p:nvSpPr>
        <p:spPr>
          <a:xfrm>
            <a:off x="463714" y="1402080"/>
            <a:ext cx="8246070" cy="5408109"/>
          </a:xfrm>
        </p:spPr>
        <p:txBody>
          <a:bodyPr/>
          <a:lstStyle/>
          <a:p>
            <a:r>
              <a:rPr lang="en-IN" u="sng" dirty="0">
                <a:solidFill>
                  <a:schemeClr val="bg1"/>
                </a:solidFill>
              </a:rPr>
              <a:t>USECASE DIAGRAM</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8602" y="1463040"/>
            <a:ext cx="4086795" cy="5277394"/>
          </a:xfrm>
          <a:prstGeom prst="rect">
            <a:avLst/>
          </a:prstGeom>
        </p:spPr>
      </p:pic>
    </p:spTree>
    <p:extLst>
      <p:ext uri="{BB962C8B-B14F-4D97-AF65-F5344CB8AC3E}">
        <p14:creationId xmlns:p14="http://schemas.microsoft.com/office/powerpoint/2010/main" val="3468425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USECASE DIAGRAM</a:t>
            </a:r>
            <a:endParaRPr lang="en-IN" sz="3400"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683" y="1484313"/>
            <a:ext cx="7161209" cy="4886325"/>
          </a:xfrm>
        </p:spPr>
      </p:pic>
    </p:spTree>
    <p:extLst>
      <p:ext uri="{BB962C8B-B14F-4D97-AF65-F5344CB8AC3E}">
        <p14:creationId xmlns:p14="http://schemas.microsoft.com/office/powerpoint/2010/main" val="376240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CLASS </a:t>
            </a:r>
            <a:r>
              <a:rPr lang="en-IN" u="sng" dirty="0">
                <a:solidFill>
                  <a:schemeClr val="bg1"/>
                </a:solidFill>
              </a:rPr>
              <a:t>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2337" y="1475604"/>
            <a:ext cx="6998894" cy="4886325"/>
          </a:xfrm>
        </p:spPr>
      </p:pic>
    </p:spTree>
    <p:extLst>
      <p:ext uri="{BB962C8B-B14F-4D97-AF65-F5344CB8AC3E}">
        <p14:creationId xmlns:p14="http://schemas.microsoft.com/office/powerpoint/2010/main" val="3645015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a:t>
            </a:r>
            <a:endParaRPr lang="en-IN" sz="3400" dirty="0"/>
          </a:p>
        </p:txBody>
      </p:sp>
      <p:sp>
        <p:nvSpPr>
          <p:cNvPr id="3" name="Content Placeholder 2"/>
          <p:cNvSpPr>
            <a:spLocks noGrp="1"/>
          </p:cNvSpPr>
          <p:nvPr>
            <p:ph idx="1"/>
          </p:nvPr>
        </p:nvSpPr>
        <p:spPr>
          <a:xfrm>
            <a:off x="486694" y="1941873"/>
            <a:ext cx="8246070" cy="3692446"/>
          </a:xfrm>
        </p:spPr>
        <p:txBody>
          <a:bodyPr/>
          <a:lstStyle/>
          <a:p>
            <a:pPr>
              <a:buFont typeface="Wingdings" panose="05000000000000000000" pitchFamily="2" charset="2"/>
              <a:buChar char="Ø"/>
            </a:pPr>
            <a:r>
              <a:rPr lang="en-IN" dirty="0" smtClean="0"/>
              <a:t>Input Video</a:t>
            </a:r>
          </a:p>
          <a:p>
            <a:pPr>
              <a:buFont typeface="Wingdings" panose="05000000000000000000" pitchFamily="2" charset="2"/>
              <a:buChar char="Ø"/>
            </a:pPr>
            <a:r>
              <a:rPr lang="en-IN" dirty="0" smtClean="0"/>
              <a:t>Background Learning</a:t>
            </a:r>
          </a:p>
          <a:p>
            <a:pPr>
              <a:buFont typeface="Wingdings" panose="05000000000000000000" pitchFamily="2" charset="2"/>
              <a:buChar char="Ø"/>
            </a:pPr>
            <a:r>
              <a:rPr lang="en-IN" dirty="0"/>
              <a:t>Foreground </a:t>
            </a:r>
            <a:r>
              <a:rPr lang="en-IN" dirty="0" smtClean="0"/>
              <a:t>Extraction</a:t>
            </a:r>
          </a:p>
          <a:p>
            <a:pPr>
              <a:buFont typeface="Wingdings" panose="05000000000000000000" pitchFamily="2" charset="2"/>
              <a:buChar char="Ø"/>
            </a:pPr>
            <a:r>
              <a:rPr lang="en-IN" dirty="0" smtClean="0"/>
              <a:t>Vehicle Detection</a:t>
            </a:r>
          </a:p>
          <a:p>
            <a:pPr>
              <a:buFont typeface="Wingdings" panose="05000000000000000000" pitchFamily="2" charset="2"/>
              <a:buChar char="Ø"/>
            </a:pPr>
            <a:r>
              <a:rPr lang="en-IN" dirty="0" smtClean="0"/>
              <a:t>Vehicle Counting</a:t>
            </a:r>
          </a:p>
          <a:p>
            <a:pPr>
              <a:buFont typeface="Wingdings" panose="05000000000000000000" pitchFamily="2" charset="2"/>
              <a:buChar char="Ø"/>
            </a:pPr>
            <a:endParaRPr lang="en-IN" dirty="0" smtClean="0"/>
          </a:p>
          <a:p>
            <a:pPr>
              <a:buFont typeface="Wingdings" panose="05000000000000000000" pitchFamily="2" charset="2"/>
              <a:buChar char="Ø"/>
            </a:pPr>
            <a:endParaRPr lang="en-IN" dirty="0" smtClean="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6809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MODULES  DESCRIPTION</a:t>
            </a:r>
            <a:endParaRPr lang="en-IN" sz="3400" dirty="0"/>
          </a:p>
        </p:txBody>
      </p:sp>
      <p:sp>
        <p:nvSpPr>
          <p:cNvPr id="3" name="Content Placeholder 2"/>
          <p:cNvSpPr>
            <a:spLocks noGrp="1"/>
          </p:cNvSpPr>
          <p:nvPr>
            <p:ph idx="1"/>
          </p:nvPr>
        </p:nvSpPr>
        <p:spPr>
          <a:xfrm>
            <a:off x="486694" y="1525015"/>
            <a:ext cx="8246070" cy="2589785"/>
          </a:xfrm>
        </p:spPr>
        <p:txBody>
          <a:bodyPr/>
          <a:lstStyle/>
          <a:p>
            <a:pPr>
              <a:buFont typeface="Wingdings" panose="05000000000000000000" pitchFamily="2" charset="2"/>
              <a:buChar char="Ø"/>
            </a:pPr>
            <a:r>
              <a:rPr lang="en-IN" b="1" u="sng" dirty="0"/>
              <a:t>Input </a:t>
            </a:r>
            <a:r>
              <a:rPr lang="en-IN" b="1" u="sng" dirty="0" smtClean="0"/>
              <a:t>Video :</a:t>
            </a:r>
            <a:endParaRPr lang="en-IN" b="1" u="sng" dirty="0"/>
          </a:p>
          <a:p>
            <a:pPr marL="0" indent="0">
              <a:buNone/>
            </a:pPr>
            <a:r>
              <a:rPr lang="en-IN" dirty="0" smtClean="0"/>
              <a:t>         </a:t>
            </a:r>
            <a:r>
              <a:rPr lang="en-US" sz="2500" dirty="0"/>
              <a:t>In this type of processing typically needs input data provided by the computer vision system and acting as a vision sensor and providing a high-level information. Then the video frames which are captured by the surveillance cameras are given as an input video for vehicle detection and counting. </a:t>
            </a:r>
            <a:endParaRPr lang="en-IN" sz="2500" dirty="0"/>
          </a:p>
        </p:txBody>
      </p:sp>
      <p:pic>
        <p:nvPicPr>
          <p:cNvPr id="4" name="Picture 2" descr="Video Template Website - Free vector graphic on Pixab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0436" y="4371823"/>
            <a:ext cx="2944906" cy="207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121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031" y="1767061"/>
            <a:ext cx="8246070" cy="4337903"/>
          </a:xfrm>
        </p:spPr>
        <p:txBody>
          <a:bodyPr>
            <a:normAutofit/>
          </a:bodyPr>
          <a:lstStyle/>
          <a:p>
            <a:pPr>
              <a:buFont typeface="Wingdings" panose="05000000000000000000" pitchFamily="2" charset="2"/>
              <a:buChar char="Ø"/>
            </a:pPr>
            <a:r>
              <a:rPr lang="en-IN" b="1" u="sng" dirty="0"/>
              <a:t>Background </a:t>
            </a:r>
            <a:r>
              <a:rPr lang="en-IN" b="1" u="sng" dirty="0" smtClean="0"/>
              <a:t>Learning :</a:t>
            </a:r>
            <a:endParaRPr lang="en-IN" b="1" u="sng" dirty="0"/>
          </a:p>
          <a:p>
            <a:pPr marL="0" indent="0">
              <a:buNone/>
            </a:pPr>
            <a:r>
              <a:rPr lang="en-US" sz="2400" dirty="0" smtClean="0"/>
              <a:t>             </a:t>
            </a:r>
            <a:r>
              <a:rPr lang="en-US" sz="2500" dirty="0" smtClean="0"/>
              <a:t>In this module the main </a:t>
            </a:r>
            <a:r>
              <a:rPr lang="en-US" sz="2500" dirty="0"/>
              <a:t>purpose is to learn about the background in a sense that how it is different from the foreground. Furthermore as proposed system works on a video feed, this module extracts the frames from it and learns about the background. In a traffic scene captured with a static camera installed on the road side, the moving objects can be considered as the foreground and static objects as the background. Image processing algorithms are used to learn about the background using the above mentioned technique. </a:t>
            </a:r>
            <a:endParaRPr lang="en-IN" sz="2500" dirty="0"/>
          </a:p>
        </p:txBody>
      </p:sp>
    </p:spTree>
    <p:extLst>
      <p:ext uri="{BB962C8B-B14F-4D97-AF65-F5344CB8AC3E}">
        <p14:creationId xmlns:p14="http://schemas.microsoft.com/office/powerpoint/2010/main" val="57060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68" y="1390543"/>
            <a:ext cx="8246070" cy="4364799"/>
          </a:xfrm>
        </p:spPr>
        <p:txBody>
          <a:bodyPr/>
          <a:lstStyle/>
          <a:p>
            <a:pPr>
              <a:buFont typeface="Wingdings" panose="05000000000000000000" pitchFamily="2" charset="2"/>
              <a:buChar char="Ø"/>
            </a:pPr>
            <a:r>
              <a:rPr lang="en-IN" b="1" u="sng" dirty="0"/>
              <a:t>Foreground </a:t>
            </a:r>
            <a:r>
              <a:rPr lang="en-IN" b="1" u="sng" dirty="0" smtClean="0"/>
              <a:t>Extraction :</a:t>
            </a:r>
            <a:endParaRPr lang="en-IN" b="1" u="sng" dirty="0"/>
          </a:p>
          <a:p>
            <a:pPr marL="0" indent="0">
              <a:buNone/>
            </a:pPr>
            <a:r>
              <a:rPr lang="en-IN" dirty="0" smtClean="0"/>
              <a:t>         </a:t>
            </a:r>
            <a:r>
              <a:rPr lang="en-US" sz="2500" dirty="0"/>
              <a:t>This module consists of three steps, background subtraction, image enhancement and foreground extraction. Background is subtracted so that foreground objects are visible. This is done usually by static pixels of static </a:t>
            </a:r>
            <a:r>
              <a:rPr lang="en-US" sz="2500" dirty="0" smtClean="0"/>
              <a:t>objects. </a:t>
            </a:r>
            <a:r>
              <a:rPr lang="en-US" sz="2500" dirty="0"/>
              <a:t>After background subtraction image enhancement techniques such as noise filtering, dilation and erosion are used to get proper contours of the foreground objects. The final result obtained from this module is the foreground.</a:t>
            </a:r>
            <a:endParaRPr lang="en-IN" sz="2500" dirty="0"/>
          </a:p>
        </p:txBody>
      </p:sp>
      <p:pic>
        <p:nvPicPr>
          <p:cNvPr id="4" name="Picture 4" descr="Detecting and Counting Vehicles Using Adaptive Background Subtraction and  Morphological Operators in Real Time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1581" y="5122301"/>
            <a:ext cx="2905125"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4" y="336914"/>
            <a:ext cx="2621962" cy="817076"/>
          </a:xfrm>
        </p:spPr>
        <p:txBody>
          <a:bodyPr>
            <a:noAutofit/>
          </a:bodyPr>
          <a:lstStyle/>
          <a:p>
            <a:r>
              <a:rPr lang="en-IN" sz="3400" u="sng" dirty="0">
                <a:solidFill>
                  <a:schemeClr val="bg1"/>
                </a:solidFill>
              </a:rPr>
              <a:t>ABSTRACT</a:t>
            </a:r>
          </a:p>
        </p:txBody>
      </p:sp>
      <p:sp>
        <p:nvSpPr>
          <p:cNvPr id="3" name="Content Placeholder 2"/>
          <p:cNvSpPr>
            <a:spLocks noGrp="1"/>
          </p:cNvSpPr>
          <p:nvPr>
            <p:ph idx="1"/>
          </p:nvPr>
        </p:nvSpPr>
        <p:spPr>
          <a:xfrm>
            <a:off x="200297" y="1763589"/>
            <a:ext cx="8717279" cy="4506583"/>
          </a:xfrm>
        </p:spPr>
        <p:txBody>
          <a:bodyPr>
            <a:noAutofit/>
          </a:bodyPr>
          <a:lstStyle/>
          <a:p>
            <a:pPr>
              <a:buFont typeface="Wingdings" panose="05000000000000000000" pitchFamily="2" charset="2"/>
              <a:buChar char="Ø"/>
            </a:pPr>
            <a:r>
              <a:rPr lang="en-US" sz="2500" dirty="0"/>
              <a:t>This project describes about the system to count the number of vehicles on roads and highways by using adaptive background subtraction.</a:t>
            </a:r>
          </a:p>
          <a:p>
            <a:pPr>
              <a:buFont typeface="Wingdings" panose="05000000000000000000" pitchFamily="2" charset="2"/>
              <a:buChar char="Ø"/>
            </a:pPr>
            <a:r>
              <a:rPr lang="en-US" sz="2500" dirty="0"/>
              <a:t>Overall, system requires a video stream captured from static cameras installed on roads and highways .</a:t>
            </a:r>
          </a:p>
          <a:p>
            <a:pPr>
              <a:buFont typeface="Wingdings" panose="05000000000000000000" pitchFamily="2" charset="2"/>
              <a:buChar char="Ø"/>
            </a:pPr>
            <a:r>
              <a:rPr lang="en-US" sz="2500" dirty="0" smtClean="0"/>
              <a:t>The </a:t>
            </a:r>
            <a:r>
              <a:rPr lang="en-US" sz="2500" dirty="0"/>
              <a:t>necessity of </a:t>
            </a:r>
            <a:r>
              <a:rPr lang="en-US" sz="2500" dirty="0" smtClean="0"/>
              <a:t>detecting </a:t>
            </a:r>
            <a:r>
              <a:rPr lang="en-US" sz="2500" dirty="0"/>
              <a:t>and counting the vehicles is helpful for traffic surveillance. </a:t>
            </a:r>
          </a:p>
          <a:p>
            <a:pPr>
              <a:buFont typeface="Wingdings" panose="05000000000000000000" pitchFamily="2" charset="2"/>
              <a:buChar char="Ø"/>
            </a:pPr>
            <a:r>
              <a:rPr lang="en-US" sz="2500" dirty="0"/>
              <a:t>The primary key features of the system are 1) Ability to count the vehicles 2) efficiency, to show that system would give the results with high perfection.</a:t>
            </a:r>
            <a:endParaRPr lang="en-IN" sz="2500" dirty="0"/>
          </a:p>
        </p:txBody>
      </p:sp>
    </p:spTree>
    <p:extLst>
      <p:ext uri="{BB962C8B-B14F-4D97-AF65-F5344CB8AC3E}">
        <p14:creationId xmlns:p14="http://schemas.microsoft.com/office/powerpoint/2010/main" val="1421990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3" y="1444332"/>
            <a:ext cx="8246070" cy="3396610"/>
          </a:xfrm>
        </p:spPr>
        <p:txBody>
          <a:bodyPr/>
          <a:lstStyle/>
          <a:p>
            <a:pPr>
              <a:buFont typeface="Wingdings" panose="05000000000000000000" pitchFamily="2" charset="2"/>
              <a:buChar char="Ø"/>
            </a:pPr>
            <a:r>
              <a:rPr lang="en-IN" b="1" u="sng" dirty="0"/>
              <a:t>Vehicle </a:t>
            </a:r>
            <a:r>
              <a:rPr lang="en-IN" b="1" u="sng" dirty="0" smtClean="0"/>
              <a:t>Detection </a:t>
            </a:r>
            <a:r>
              <a:rPr lang="en-IN" dirty="0" smtClean="0"/>
              <a:t>:</a:t>
            </a:r>
            <a:endParaRPr lang="en-IN" dirty="0"/>
          </a:p>
          <a:p>
            <a:pPr marL="0" indent="0">
              <a:buNone/>
            </a:pPr>
            <a:r>
              <a:rPr lang="en-IN" dirty="0" smtClean="0"/>
              <a:t>               </a:t>
            </a:r>
            <a:r>
              <a:rPr lang="en-US" sz="2500" dirty="0"/>
              <a:t>Vehicle detection is a technique used in computer vision and image processing. Multiple consecutive frames from a video are compared by various methods to determine if any moving object is detected. Moving objects detection has been used for wide range of applications like video surveillance, activity recognition, road condition monitoring, airport safety, monitoring of protection along marine border.</a:t>
            </a:r>
            <a:endParaRPr lang="en-IN" sz="2500" dirty="0"/>
          </a:p>
        </p:txBody>
      </p:sp>
      <p:pic>
        <p:nvPicPr>
          <p:cNvPr id="4" name="Picture 8" descr="Vehicle Detection and Counting System using OpenCV - Analytics Vidh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6683" y="4746813"/>
            <a:ext cx="6046507" cy="196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75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245" y="1532964"/>
            <a:ext cx="8246070" cy="2850777"/>
          </a:xfrm>
        </p:spPr>
        <p:txBody>
          <a:bodyPr>
            <a:normAutofit lnSpcReduction="10000"/>
          </a:bodyPr>
          <a:lstStyle/>
          <a:p>
            <a:r>
              <a:rPr lang="en-IN" b="1" u="sng" dirty="0"/>
              <a:t>Vehicle </a:t>
            </a:r>
            <a:r>
              <a:rPr lang="en-IN" b="1" u="sng" dirty="0" smtClean="0"/>
              <a:t>Counting :</a:t>
            </a:r>
            <a:endParaRPr lang="en-IN" b="1" u="sng" dirty="0"/>
          </a:p>
          <a:p>
            <a:pPr marL="0" indent="0">
              <a:buNone/>
            </a:pPr>
            <a:r>
              <a:rPr lang="en-IN" sz="2500" dirty="0" smtClean="0"/>
              <a:t>               </a:t>
            </a:r>
            <a:r>
              <a:rPr lang="en-US" sz="2500" dirty="0" smtClean="0"/>
              <a:t>In counting step, a counter is used to store the sum value of them. A counter should count the vehicles which are passing in the specific direction. So, if any vehicle stops, move turn in any direction in detection zone which are not counted. In this technique, counting is according to the number of moving vehicles detected in the detection zone.</a:t>
            </a:r>
            <a:endParaRPr lang="en-IN" sz="2500" dirty="0"/>
          </a:p>
        </p:txBody>
      </p:sp>
      <p:pic>
        <p:nvPicPr>
          <p:cNvPr id="4098" name="Picture 2" descr="Count Vehicles on images with Opencv and Deep learning - Pysour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403" y="4222378"/>
            <a:ext cx="3823446" cy="2245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091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DATASET</a:t>
            </a:r>
            <a:endParaRPr lang="en-IN" dirty="0"/>
          </a:p>
        </p:txBody>
      </p:sp>
      <p:sp>
        <p:nvSpPr>
          <p:cNvPr id="3" name="Content Placeholder 2"/>
          <p:cNvSpPr>
            <a:spLocks noGrp="1"/>
          </p:cNvSpPr>
          <p:nvPr>
            <p:ph idx="1"/>
          </p:nvPr>
        </p:nvSpPr>
        <p:spPr/>
        <p:txBody>
          <a:bodyPr>
            <a:normAutofit/>
          </a:bodyPr>
          <a:lstStyle/>
          <a:p>
            <a:pPr marL="0" indent="0" fontAlgn="base">
              <a:buNone/>
            </a:pPr>
            <a:r>
              <a:rPr lang="en-US" sz="2500" dirty="0" smtClean="0"/>
              <a:t>       This </a:t>
            </a:r>
            <a:r>
              <a:rPr lang="en-US" sz="2500" dirty="0"/>
              <a:t>dataset was used in project for detecting vehicles </a:t>
            </a:r>
            <a:r>
              <a:rPr lang="en-US" sz="2500" dirty="0" smtClean="0"/>
              <a:t>in </a:t>
            </a:r>
            <a:r>
              <a:rPr lang="en-US" sz="2500" dirty="0"/>
              <a:t>an video. This dataset contain 556 images for each class of vehicle</a:t>
            </a:r>
            <a:r>
              <a:rPr lang="en-US" sz="2500" dirty="0" smtClean="0"/>
              <a:t>.</a:t>
            </a:r>
            <a:r>
              <a:rPr lang="en-US" sz="2500" dirty="0"/>
              <a:t> The classes in this dataset is</a:t>
            </a:r>
            <a:r>
              <a:rPr lang="en-US" sz="2500" dirty="0" smtClean="0"/>
              <a:t>:</a:t>
            </a:r>
            <a:endParaRPr lang="en-US" sz="2500" dirty="0"/>
          </a:p>
          <a:p>
            <a:pPr fontAlgn="base"/>
            <a:r>
              <a:rPr lang="en-US" sz="2500" dirty="0"/>
              <a:t>Bus</a:t>
            </a:r>
          </a:p>
          <a:p>
            <a:pPr fontAlgn="base"/>
            <a:r>
              <a:rPr lang="en-US" sz="2500" dirty="0"/>
              <a:t>Car</a:t>
            </a:r>
          </a:p>
          <a:p>
            <a:pPr fontAlgn="base"/>
            <a:r>
              <a:rPr lang="en-US" sz="2500" dirty="0" smtClean="0"/>
              <a:t>Truck</a:t>
            </a:r>
          </a:p>
          <a:p>
            <a:pPr fontAlgn="base"/>
            <a:r>
              <a:rPr lang="en-US" sz="2500" dirty="0" smtClean="0"/>
              <a:t>Ambulance</a:t>
            </a:r>
          </a:p>
          <a:p>
            <a:pPr marL="0" indent="0" fontAlgn="base">
              <a:buNone/>
            </a:pPr>
            <a:endParaRPr lang="en-US" sz="2500" dirty="0" smtClean="0"/>
          </a:p>
          <a:p>
            <a:pPr marL="0" indent="0" fontAlgn="base">
              <a:buNone/>
            </a:pPr>
            <a:r>
              <a:rPr lang="en-US" sz="2500" b="1" dirty="0" smtClean="0"/>
              <a:t>LINK:</a:t>
            </a:r>
            <a:r>
              <a:rPr lang="en-US" sz="2500" dirty="0" smtClean="0"/>
              <a:t> </a:t>
            </a:r>
            <a:r>
              <a:rPr lang="en-US" sz="2000" dirty="0" smtClean="0"/>
              <a:t>https</a:t>
            </a:r>
            <a:r>
              <a:rPr lang="en-US" sz="2000" dirty="0"/>
              <a:t>://</a:t>
            </a:r>
            <a:r>
              <a:rPr lang="en-US" sz="2000" dirty="0" smtClean="0"/>
              <a:t>drive.google.com/drive/folders/1U5jxcPBfNTsay9pCI5QnGY3ruG2MSqH?usp=sharing</a:t>
            </a:r>
            <a:endParaRPr lang="en-US" sz="2000" dirty="0"/>
          </a:p>
          <a:p>
            <a:pPr fontAlgn="base"/>
            <a:endParaRPr lang="en-US" sz="2500" dirty="0"/>
          </a:p>
          <a:p>
            <a:pPr marL="0" indent="0">
              <a:buNone/>
            </a:pPr>
            <a:endParaRPr lang="en-IN" sz="2500" dirty="0"/>
          </a:p>
        </p:txBody>
      </p:sp>
    </p:spTree>
    <p:extLst>
      <p:ext uri="{BB962C8B-B14F-4D97-AF65-F5344CB8AC3E}">
        <p14:creationId xmlns:p14="http://schemas.microsoft.com/office/powerpoint/2010/main" val="1510576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chemeClr val="bg1"/>
                </a:solidFill>
              </a:rPr>
              <a:t>PERFORMANCE ANALYSIS</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550" y="2421982"/>
            <a:ext cx="8245475" cy="3010987"/>
          </a:xfrm>
          <a:ln>
            <a:solidFill>
              <a:schemeClr val="tx1"/>
            </a:solidFill>
          </a:ln>
        </p:spPr>
      </p:pic>
    </p:spTree>
    <p:extLst>
      <p:ext uri="{BB962C8B-B14F-4D97-AF65-F5344CB8AC3E}">
        <p14:creationId xmlns:p14="http://schemas.microsoft.com/office/powerpoint/2010/main" val="1266206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SCREENSHOTS</a:t>
            </a:r>
            <a:endParaRPr lang="en-IN" sz="3400" dirty="0"/>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966" y="2084164"/>
            <a:ext cx="3980328" cy="3509811"/>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161" y="2084164"/>
            <a:ext cx="4073631" cy="3509811"/>
          </a:xfrm>
          <a:prstGeom prst="rect">
            <a:avLst/>
          </a:prstGeom>
        </p:spPr>
      </p:pic>
    </p:spTree>
    <p:extLst>
      <p:ext uri="{BB962C8B-B14F-4D97-AF65-F5344CB8AC3E}">
        <p14:creationId xmlns:p14="http://schemas.microsoft.com/office/powerpoint/2010/main" val="3624444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589" y="442063"/>
            <a:ext cx="6447501" cy="738052"/>
          </a:xfrm>
        </p:spPr>
        <p:txBody>
          <a:bodyPr>
            <a:normAutofit/>
          </a:bodyPr>
          <a:lstStyle/>
          <a:p>
            <a:r>
              <a:rPr lang="en-IN" sz="3400" u="sng" dirty="0">
                <a:solidFill>
                  <a:schemeClr val="bg1"/>
                </a:solidFill>
              </a:rPr>
              <a:t>CONCLUSION</a:t>
            </a:r>
          </a:p>
        </p:txBody>
      </p:sp>
      <p:sp>
        <p:nvSpPr>
          <p:cNvPr id="3" name="Content Placeholder 2"/>
          <p:cNvSpPr>
            <a:spLocks noGrp="1"/>
          </p:cNvSpPr>
          <p:nvPr>
            <p:ph idx="1"/>
          </p:nvPr>
        </p:nvSpPr>
        <p:spPr>
          <a:xfrm>
            <a:off x="437589" y="1982152"/>
            <a:ext cx="7863857" cy="4082472"/>
          </a:xfrm>
        </p:spPr>
        <p:txBody>
          <a:bodyPr>
            <a:normAutofit/>
          </a:bodyPr>
          <a:lstStyle/>
          <a:p>
            <a:pPr marL="0" indent="0">
              <a:buNone/>
            </a:pPr>
            <a:r>
              <a:rPr lang="en-US" sz="2500" dirty="0" smtClean="0"/>
              <a:t>     Therefore the proposed solution is implemented on python, using the </a:t>
            </a:r>
            <a:r>
              <a:rPr lang="en-US" sz="2500" dirty="0" err="1" smtClean="0"/>
              <a:t>OpenCV</a:t>
            </a:r>
            <a:r>
              <a:rPr lang="en-US" sz="2500" dirty="0" smtClean="0"/>
              <a:t> bindings. The traffic camera footages from variety of sources are in implementation. And it works with already captured videos. </a:t>
            </a:r>
            <a:r>
              <a:rPr lang="en-US" sz="2500" dirty="0"/>
              <a:t>Our proposed method performs excellently in traffic jams and various conditions, such as sunny, cloudy, and rainy </a:t>
            </a:r>
            <a:r>
              <a:rPr lang="en-US" sz="2500" dirty="0" smtClean="0"/>
              <a:t>days.</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259049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400" u="sng" dirty="0" smtClean="0">
                <a:solidFill>
                  <a:schemeClr val="bg1"/>
                </a:solidFill>
              </a:rPr>
              <a:t>REFERENCES</a:t>
            </a:r>
            <a:endParaRPr lang="en-IN" sz="3400" dirty="0"/>
          </a:p>
        </p:txBody>
      </p:sp>
      <p:sp>
        <p:nvSpPr>
          <p:cNvPr id="4" name="Content Placeholder 3"/>
          <p:cNvSpPr>
            <a:spLocks noGrp="1"/>
          </p:cNvSpPr>
          <p:nvPr>
            <p:ph idx="1"/>
          </p:nvPr>
        </p:nvSpPr>
        <p:spPr>
          <a:xfrm>
            <a:off x="486694" y="1941872"/>
            <a:ext cx="8246070" cy="3477293"/>
          </a:xfrm>
        </p:spPr>
        <p:txBody>
          <a:bodyPr>
            <a:normAutofit/>
          </a:bodyPr>
          <a:lstStyle/>
          <a:p>
            <a:pPr>
              <a:buFont typeface="Wingdings" panose="05000000000000000000" pitchFamily="2" charset="2"/>
              <a:buChar char="Ø"/>
            </a:pPr>
            <a:r>
              <a:rPr lang="en-IN" sz="2500" dirty="0" smtClean="0"/>
              <a:t>Ye Tian, </a:t>
            </a:r>
            <a:r>
              <a:rPr lang="en-IN" sz="2500" dirty="0" err="1" smtClean="0"/>
              <a:t>Yangli</a:t>
            </a:r>
            <a:r>
              <a:rPr lang="en-IN" sz="2500" dirty="0" smtClean="0"/>
              <a:t> Wang, </a:t>
            </a:r>
            <a:r>
              <a:rPr lang="en-IN" sz="2500" dirty="0" err="1" smtClean="0"/>
              <a:t>Rui</a:t>
            </a:r>
            <a:r>
              <a:rPr lang="en-IN" sz="2500" dirty="0" smtClean="0"/>
              <a:t> Song, </a:t>
            </a:r>
            <a:r>
              <a:rPr lang="en-IN" sz="2500" dirty="0" err="1" smtClean="0"/>
              <a:t>Huansheng</a:t>
            </a:r>
            <a:r>
              <a:rPr lang="en-IN" sz="2500" dirty="0" smtClean="0"/>
              <a:t> Song, “</a:t>
            </a:r>
            <a:r>
              <a:rPr lang="en-US" sz="2500" dirty="0"/>
              <a:t>Accurate vehicle detection and counting algorithm for traffic data </a:t>
            </a:r>
            <a:r>
              <a:rPr lang="en-US" sz="2500" dirty="0" smtClean="0"/>
              <a:t>collection</a:t>
            </a:r>
            <a:r>
              <a:rPr lang="en-IN" sz="2500" dirty="0" smtClean="0"/>
              <a:t>”, ICCVE , 2015.</a:t>
            </a:r>
          </a:p>
          <a:p>
            <a:pPr marL="0" indent="0">
              <a:buNone/>
            </a:pPr>
            <a:endParaRPr lang="en-IN" sz="2500" dirty="0" smtClean="0"/>
          </a:p>
          <a:p>
            <a:pPr>
              <a:buFont typeface="Wingdings" panose="05000000000000000000" pitchFamily="2" charset="2"/>
              <a:buChar char="Ø"/>
            </a:pPr>
            <a:r>
              <a:rPr lang="en-IN" sz="2500" dirty="0"/>
              <a:t>Mr. P. Nagaraj , </a:t>
            </a:r>
            <a:r>
              <a:rPr lang="en-IN" sz="2500" dirty="0" err="1"/>
              <a:t>Varshith</a:t>
            </a:r>
            <a:r>
              <a:rPr lang="en-IN" sz="2500" dirty="0"/>
              <a:t> Reddy, Mohammed </a:t>
            </a:r>
            <a:r>
              <a:rPr lang="en-IN" sz="2500" dirty="0" err="1"/>
              <a:t>Sabeehuddin</a:t>
            </a:r>
            <a:r>
              <a:rPr lang="en-IN" sz="2500" dirty="0"/>
              <a:t>,”A video based vehicle detection and counting and classification system”, </a:t>
            </a:r>
            <a:r>
              <a:rPr lang="en-IN" sz="2500" dirty="0" err="1"/>
              <a:t>Alochana</a:t>
            </a:r>
            <a:r>
              <a:rPr lang="en-IN" sz="2500" dirty="0"/>
              <a:t> Chakra Journal , ISSN NO:2231-399</a:t>
            </a:r>
            <a:r>
              <a:rPr lang="en-IN" sz="2500" dirty="0" smtClean="0"/>
              <a:t>.</a:t>
            </a:r>
          </a:p>
        </p:txBody>
      </p:sp>
    </p:spTree>
    <p:extLst>
      <p:ext uri="{BB962C8B-B14F-4D97-AF65-F5344CB8AC3E}">
        <p14:creationId xmlns:p14="http://schemas.microsoft.com/office/powerpoint/2010/main" val="946918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694" y="2103237"/>
            <a:ext cx="8246070" cy="3934493"/>
          </a:xfrm>
        </p:spPr>
        <p:txBody>
          <a:bodyPr/>
          <a:lstStyle/>
          <a:p>
            <a:pPr>
              <a:buFont typeface="Wingdings" panose="05000000000000000000" pitchFamily="2" charset="2"/>
              <a:buChar char="Ø"/>
            </a:pPr>
            <a:r>
              <a:rPr lang="en-IN" sz="2400" dirty="0" err="1" smtClean="0"/>
              <a:t>Swetha</a:t>
            </a:r>
            <a:r>
              <a:rPr lang="en-IN" sz="2400" dirty="0" smtClean="0"/>
              <a:t> </a:t>
            </a:r>
            <a:r>
              <a:rPr lang="en-IN" sz="2400" dirty="0" err="1" smtClean="0"/>
              <a:t>Rameshkumar</a:t>
            </a:r>
            <a:r>
              <a:rPr lang="en-IN" sz="2400" dirty="0" smtClean="0"/>
              <a:t>, </a:t>
            </a:r>
            <a:r>
              <a:rPr lang="en-IN" sz="2400" dirty="0" err="1"/>
              <a:t>Swathi</a:t>
            </a:r>
            <a:r>
              <a:rPr lang="en-IN" sz="2400" dirty="0"/>
              <a:t> </a:t>
            </a:r>
            <a:r>
              <a:rPr lang="en-IN" sz="2400" dirty="0" smtClean="0"/>
              <a:t>K </a:t>
            </a:r>
            <a:r>
              <a:rPr lang="en-IN" sz="2400" dirty="0"/>
              <a:t>, </a:t>
            </a:r>
            <a:r>
              <a:rPr lang="en-IN" sz="2400" dirty="0" err="1"/>
              <a:t>Sangeetha</a:t>
            </a:r>
            <a:r>
              <a:rPr lang="en-IN" sz="2400" dirty="0"/>
              <a:t> </a:t>
            </a:r>
            <a:r>
              <a:rPr lang="en-IN" sz="2400" dirty="0" smtClean="0"/>
              <a:t>A </a:t>
            </a:r>
            <a:r>
              <a:rPr lang="en-IN" sz="2400" dirty="0"/>
              <a:t>, Sophia </a:t>
            </a:r>
            <a:r>
              <a:rPr lang="en-IN" sz="2400" dirty="0" err="1"/>
              <a:t>Sindhuja</a:t>
            </a:r>
            <a:r>
              <a:rPr lang="en-IN" sz="2400" dirty="0"/>
              <a:t> </a:t>
            </a:r>
            <a:r>
              <a:rPr lang="en-IN" sz="2400" dirty="0" smtClean="0"/>
              <a:t>N, “</a:t>
            </a:r>
            <a:r>
              <a:rPr lang="en-US" sz="2400" dirty="0" smtClean="0"/>
              <a:t>Real time vehicle counting using computer vision</a:t>
            </a:r>
            <a:r>
              <a:rPr lang="en-IN" sz="2400" dirty="0"/>
              <a:t>”, IJARIIE-ISSN(O)-</a:t>
            </a:r>
            <a:r>
              <a:rPr lang="en-IN" sz="2400" dirty="0" smtClean="0"/>
              <a:t>2395-4396.</a:t>
            </a:r>
          </a:p>
          <a:p>
            <a:pPr marL="0" indent="0">
              <a:buNone/>
            </a:pPr>
            <a:endParaRPr lang="en-IN" sz="2400" dirty="0" smtClean="0"/>
          </a:p>
          <a:p>
            <a:pPr>
              <a:buFont typeface="Wingdings" panose="05000000000000000000" pitchFamily="2" charset="2"/>
              <a:buChar char="Ø"/>
            </a:pPr>
            <a:r>
              <a:rPr lang="en-IN" sz="2500" dirty="0"/>
              <a:t>M. Lei, D. </a:t>
            </a:r>
            <a:r>
              <a:rPr lang="en-IN" sz="2500" dirty="0" err="1"/>
              <a:t>Lefloch</a:t>
            </a:r>
            <a:r>
              <a:rPr lang="en-IN" sz="2500" dirty="0"/>
              <a:t>, P. </a:t>
            </a:r>
            <a:r>
              <a:rPr lang="en-IN" sz="2500" dirty="0" err="1"/>
              <a:t>Gouton</a:t>
            </a:r>
            <a:r>
              <a:rPr lang="en-IN" sz="2500" dirty="0"/>
              <a:t>, K. </a:t>
            </a:r>
            <a:r>
              <a:rPr lang="en-IN" sz="2500" dirty="0" err="1"/>
              <a:t>Madani</a:t>
            </a:r>
            <a:r>
              <a:rPr lang="en-IN" sz="2500" dirty="0"/>
              <a:t>, “A </a:t>
            </a:r>
            <a:r>
              <a:rPr lang="en-IN" sz="2500" dirty="0" err="1"/>
              <a:t>videobased</a:t>
            </a:r>
            <a:r>
              <a:rPr lang="en-IN" sz="2500" dirty="0"/>
              <a:t> real-time vehicle counting system using adaptive background method”, IEEE International conference on Signal Image Technology and Internet Based Systems (SITIS'08), pp. 523-528, 2008.</a:t>
            </a:r>
          </a:p>
          <a:p>
            <a:pPr>
              <a:buFont typeface="Wingdings" panose="05000000000000000000" pitchFamily="2" charset="2"/>
              <a:buChar char="Ø"/>
            </a:pPr>
            <a:endParaRPr lang="en-IN" sz="2500" dirty="0"/>
          </a:p>
          <a:p>
            <a:endParaRPr lang="en-IN" dirty="0"/>
          </a:p>
        </p:txBody>
      </p:sp>
    </p:spTree>
    <p:extLst>
      <p:ext uri="{BB962C8B-B14F-4D97-AF65-F5344CB8AC3E}">
        <p14:creationId xmlns:p14="http://schemas.microsoft.com/office/powerpoint/2010/main" val="2844101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057" y="3236997"/>
            <a:ext cx="5420479" cy="1018035"/>
          </a:xfrm>
        </p:spPr>
        <p:txBody>
          <a:bodyPr>
            <a:noAutofit/>
          </a:bodyPr>
          <a:lstStyle/>
          <a:p>
            <a:r>
              <a:rPr lang="en-IN" sz="6600" dirty="0" smtClean="0"/>
              <a:t>THANK YOU!!!</a:t>
            </a:r>
            <a:endParaRPr lang="en-IN" sz="6600" dirty="0"/>
          </a:p>
        </p:txBody>
      </p:sp>
    </p:spTree>
    <p:extLst>
      <p:ext uri="{BB962C8B-B14F-4D97-AF65-F5344CB8AC3E}">
        <p14:creationId xmlns:p14="http://schemas.microsoft.com/office/powerpoint/2010/main" val="3397052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076" y="302335"/>
            <a:ext cx="4213841" cy="666206"/>
          </a:xfrm>
        </p:spPr>
        <p:txBody>
          <a:bodyPr>
            <a:noAutofit/>
          </a:bodyPr>
          <a:lstStyle/>
          <a:p>
            <a:r>
              <a:rPr lang="en-IN" sz="3400" u="sng" dirty="0">
                <a:solidFill>
                  <a:schemeClr val="bg1"/>
                </a:solidFill>
              </a:rPr>
              <a:t>INTRODUCTION</a:t>
            </a:r>
          </a:p>
        </p:txBody>
      </p:sp>
      <p:sp>
        <p:nvSpPr>
          <p:cNvPr id="3" name="Content Placeholder 2"/>
          <p:cNvSpPr>
            <a:spLocks noGrp="1"/>
          </p:cNvSpPr>
          <p:nvPr>
            <p:ph idx="1"/>
          </p:nvPr>
        </p:nvSpPr>
        <p:spPr>
          <a:xfrm>
            <a:off x="403497" y="1492976"/>
            <a:ext cx="8366034" cy="5273584"/>
          </a:xfrm>
        </p:spPr>
        <p:txBody>
          <a:bodyPr>
            <a:noAutofit/>
          </a:bodyPr>
          <a:lstStyle/>
          <a:p>
            <a:pPr>
              <a:buFont typeface="Wingdings" panose="05000000000000000000" pitchFamily="2" charset="2"/>
              <a:buChar char="Ø"/>
            </a:pPr>
            <a:r>
              <a:rPr lang="en-US" sz="2500" dirty="0"/>
              <a:t>With the rapid development of intelligent video analysis, traffic monitoring has become a key technique for collecting information about traffic conditions. </a:t>
            </a:r>
          </a:p>
          <a:p>
            <a:pPr>
              <a:buFont typeface="Wingdings" panose="05000000000000000000" pitchFamily="2" charset="2"/>
              <a:buChar char="Ø"/>
            </a:pPr>
            <a:r>
              <a:rPr lang="en-US" sz="2500" dirty="0"/>
              <a:t>Using the traditional sensors such as loop detectors, ultrasonic sensors may cause damage to the road surface. Meanwhile, many of these sensors need to be installed in urban areas, the cost of this work is high. </a:t>
            </a:r>
          </a:p>
          <a:p>
            <a:pPr>
              <a:buFont typeface="Wingdings" panose="05000000000000000000" pitchFamily="2" charset="2"/>
              <a:buChar char="Ø"/>
            </a:pPr>
            <a:r>
              <a:rPr lang="en-US" sz="2500" dirty="0"/>
              <a:t>Surveillance video cameras are commonly used sensors in the traffic monitoring, which can provide video stream for vehicle detection and counting. </a:t>
            </a:r>
          </a:p>
          <a:p>
            <a:pPr>
              <a:buFont typeface="Wingdings" panose="05000000000000000000" pitchFamily="2" charset="2"/>
              <a:buChar char="Ø"/>
            </a:pPr>
            <a:r>
              <a:rPr lang="en-US" sz="2500" dirty="0"/>
              <a:t>Our project describes the methodology used for video processing for traffic flow counting with real time videos using a programming language.</a:t>
            </a:r>
            <a:endParaRPr lang="en-IN" sz="2500" dirty="0"/>
          </a:p>
        </p:txBody>
      </p:sp>
    </p:spTree>
    <p:extLst>
      <p:ext uri="{BB962C8B-B14F-4D97-AF65-F5344CB8AC3E}">
        <p14:creationId xmlns:p14="http://schemas.microsoft.com/office/powerpoint/2010/main" val="319152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92821283"/>
              </p:ext>
            </p:extLst>
          </p:nvPr>
        </p:nvGraphicFramePr>
        <p:xfrm>
          <a:off x="104502" y="1637211"/>
          <a:ext cx="8943704" cy="5015539"/>
        </p:xfrm>
        <a:graphic>
          <a:graphicData uri="http://schemas.openxmlformats.org/drawingml/2006/table">
            <a:tbl>
              <a:tblPr firstRow="1" bandRow="1">
                <a:tableStyleId>{C4B1156A-380E-4F78-BDF5-A606A8083BF9}</a:tableStyleId>
              </a:tblPr>
              <a:tblGrid>
                <a:gridCol w="2235926">
                  <a:extLst>
                    <a:ext uri="{9D8B030D-6E8A-4147-A177-3AD203B41FA5}">
                      <a16:colId xmlns:a16="http://schemas.microsoft.com/office/drawing/2014/main" val="449022721"/>
                    </a:ext>
                  </a:extLst>
                </a:gridCol>
                <a:gridCol w="2235926">
                  <a:extLst>
                    <a:ext uri="{9D8B030D-6E8A-4147-A177-3AD203B41FA5}">
                      <a16:colId xmlns:a16="http://schemas.microsoft.com/office/drawing/2014/main" val="1340051940"/>
                    </a:ext>
                  </a:extLst>
                </a:gridCol>
                <a:gridCol w="2235926">
                  <a:extLst>
                    <a:ext uri="{9D8B030D-6E8A-4147-A177-3AD203B41FA5}">
                      <a16:colId xmlns:a16="http://schemas.microsoft.com/office/drawing/2014/main" val="2137066779"/>
                    </a:ext>
                  </a:extLst>
                </a:gridCol>
                <a:gridCol w="2235926">
                  <a:extLst>
                    <a:ext uri="{9D8B030D-6E8A-4147-A177-3AD203B41FA5}">
                      <a16:colId xmlns:a16="http://schemas.microsoft.com/office/drawing/2014/main" val="2229455275"/>
                    </a:ext>
                  </a:extLst>
                </a:gridCol>
              </a:tblGrid>
              <a:tr h="518758">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smtClean="0"/>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smtClean="0"/>
                    </a:p>
                    <a:p>
                      <a:endParaRPr lang="en-IN" sz="1600" dirty="0"/>
                    </a:p>
                  </a:txBody>
                  <a:tcPr/>
                </a:tc>
                <a:extLst>
                  <a:ext uri="{0D108BD9-81ED-4DB2-BD59-A6C34878D82A}">
                    <a16:rowId xmlns:a16="http://schemas.microsoft.com/office/drawing/2014/main" val="4226515398"/>
                  </a:ext>
                </a:extLst>
              </a:tr>
              <a:tr h="4436419">
                <a:tc>
                  <a:txBody>
                    <a:bodyPr/>
                    <a:lstStyle/>
                    <a:p>
                      <a:r>
                        <a:rPr lang="en-IN" sz="1600" b="0" i="0" kern="1200" dirty="0" smtClean="0">
                          <a:solidFill>
                            <a:schemeClr val="dk1"/>
                          </a:solidFill>
                          <a:effectLst/>
                          <a:latin typeface="+mn-lt"/>
                          <a:ea typeface="+mn-ea"/>
                          <a:cs typeface="+mn-cs"/>
                        </a:rPr>
                        <a:t>01 July 2020</a:t>
                      </a:r>
                      <a:endParaRPr lang="en-IN" sz="1600" dirty="0"/>
                    </a:p>
                  </a:txBody>
                  <a:tcPr/>
                </a:tc>
                <a:tc>
                  <a:txBody>
                    <a:bodyPr/>
                    <a:lstStyle/>
                    <a:p>
                      <a:r>
                        <a:rPr lang="en-IN" sz="1600" b="0" i="0" kern="1200" dirty="0" err="1" smtClean="0">
                          <a:solidFill>
                            <a:schemeClr val="dk1"/>
                          </a:solidFill>
                          <a:effectLst/>
                          <a:latin typeface="+mn-lt"/>
                          <a:ea typeface="+mn-ea"/>
                          <a:cs typeface="+mn-cs"/>
                        </a:rPr>
                        <a:t>Chenghuan</a:t>
                      </a:r>
                      <a:r>
                        <a:rPr lang="en-IN" sz="1600" b="0" i="0" kern="1200" dirty="0" smtClean="0">
                          <a:solidFill>
                            <a:schemeClr val="dk1"/>
                          </a:solidFill>
                          <a:effectLst/>
                          <a:latin typeface="+mn-lt"/>
                          <a:ea typeface="+mn-ea"/>
                          <a:cs typeface="+mn-cs"/>
                        </a:rPr>
                        <a:t> Liu , Du Q. Huynh, </a:t>
                      </a:r>
                      <a:r>
                        <a:rPr lang="en-IN" sz="1600" b="0" i="0" kern="1200" dirty="0" err="1" smtClean="0">
                          <a:solidFill>
                            <a:schemeClr val="dk1"/>
                          </a:solidFill>
                          <a:effectLst/>
                          <a:latin typeface="+mn-lt"/>
                          <a:ea typeface="+mn-ea"/>
                          <a:cs typeface="+mn-cs"/>
                        </a:rPr>
                        <a:t>Yuchao</a:t>
                      </a:r>
                      <a:r>
                        <a:rPr lang="en-IN" sz="1600" b="0" i="0" kern="1200" dirty="0" smtClean="0">
                          <a:solidFill>
                            <a:schemeClr val="dk1"/>
                          </a:solidFill>
                          <a:effectLst/>
                          <a:latin typeface="+mn-lt"/>
                          <a:ea typeface="+mn-ea"/>
                          <a:cs typeface="+mn-cs"/>
                        </a:rPr>
                        <a:t> Sun, Mark Reynolds,</a:t>
                      </a:r>
                      <a:r>
                        <a:rPr lang="en-IN" sz="1600" b="0" i="0" kern="1200" baseline="0" dirty="0" smtClean="0">
                          <a:solidFill>
                            <a:schemeClr val="dk1"/>
                          </a:solidFill>
                          <a:effectLst/>
                          <a:latin typeface="+mn-lt"/>
                          <a:ea typeface="+mn-ea"/>
                          <a:cs typeface="+mn-cs"/>
                        </a:rPr>
                        <a:t> </a:t>
                      </a:r>
                      <a:r>
                        <a:rPr lang="en-IN" sz="1600" b="0" i="0" kern="1200" dirty="0" smtClean="0">
                          <a:solidFill>
                            <a:schemeClr val="dk1"/>
                          </a:solidFill>
                          <a:effectLst/>
                          <a:latin typeface="+mn-lt"/>
                          <a:ea typeface="+mn-ea"/>
                          <a:cs typeface="+mn-cs"/>
                        </a:rPr>
                        <a:t>Steve Atkinson</a:t>
                      </a:r>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sz="1600" b="0" i="0" kern="1200" dirty="0" smtClean="0">
                          <a:solidFill>
                            <a:schemeClr val="dk1"/>
                          </a:solidFill>
                          <a:effectLst/>
                          <a:latin typeface="+mn-lt"/>
                          <a:ea typeface="+mn-ea"/>
                          <a:cs typeface="+mn-cs"/>
                        </a:rPr>
                        <a:t>A Vision-Based Pipeline for Vehicle Counting, Speed Estimation, and Classification</a:t>
                      </a:r>
                    </a:p>
                    <a:p>
                      <a:endParaRPr lang="en-IN" sz="1600" b="0" i="0" dirty="0"/>
                    </a:p>
                  </a:txBody>
                  <a:tcPr/>
                </a:tc>
                <a:tc>
                  <a:txBody>
                    <a:bodyPr/>
                    <a:lstStyle/>
                    <a:p>
                      <a:r>
                        <a:rPr lang="en-US" sz="1600" b="0" i="0" kern="1200" dirty="0" smtClean="0">
                          <a:solidFill>
                            <a:schemeClr val="dk1"/>
                          </a:solidFill>
                          <a:effectLst/>
                          <a:latin typeface="+mn-lt"/>
                          <a:ea typeface="+mn-ea"/>
                          <a:cs typeface="+mn-cs"/>
                        </a:rPr>
                        <a:t>In this paper, we demonstrate effective use of these older assets by applying computer vision techniques to extract traffic data from videos captured by legacy cameras. In our proposed vision-based pipeline, we adopt recent state-of-the-art object detectors and transfer-learning to detect vehicles, pedestrians, and cyclists from monocular videos.</a:t>
                      </a:r>
                      <a:endParaRPr lang="en-IN" sz="1600" b="0" i="0" dirty="0"/>
                    </a:p>
                  </a:txBody>
                  <a:tcPr/>
                </a:tc>
                <a:extLst>
                  <a:ext uri="{0D108BD9-81ED-4DB2-BD59-A6C34878D82A}">
                    <a16:rowId xmlns:a16="http://schemas.microsoft.com/office/drawing/2014/main" val="3232628432"/>
                  </a:ext>
                </a:extLst>
              </a:tr>
            </a:tbl>
          </a:graphicData>
        </a:graphic>
      </p:graphicFrame>
      <p:sp>
        <p:nvSpPr>
          <p:cNvPr id="6" name="Rectangle 5"/>
          <p:cNvSpPr/>
          <p:nvPr/>
        </p:nvSpPr>
        <p:spPr>
          <a:xfrm>
            <a:off x="248164" y="309281"/>
            <a:ext cx="4579330" cy="615553"/>
          </a:xfrm>
          <a:prstGeom prst="rect">
            <a:avLst/>
          </a:prstGeom>
        </p:spPr>
        <p:txBody>
          <a:bodyPr wrap="square">
            <a:spAutoFit/>
          </a:bodyPr>
          <a:lstStyle/>
          <a:p>
            <a:r>
              <a:rPr lang="en-IN" sz="3400" u="sng" dirty="0">
                <a:solidFill>
                  <a:schemeClr val="bg1"/>
                </a:solidFill>
              </a:rPr>
              <a:t>LITERATURE SURVEY</a:t>
            </a:r>
            <a:endParaRPr lang="en-IN" sz="3400" dirty="0"/>
          </a:p>
        </p:txBody>
      </p:sp>
    </p:spTree>
    <p:extLst>
      <p:ext uri="{BB962C8B-B14F-4D97-AF65-F5344CB8AC3E}">
        <p14:creationId xmlns:p14="http://schemas.microsoft.com/office/powerpoint/2010/main" val="684574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9035552"/>
              </p:ext>
            </p:extLst>
          </p:nvPr>
        </p:nvGraphicFramePr>
        <p:xfrm>
          <a:off x="559526" y="2201090"/>
          <a:ext cx="7844248" cy="3332663"/>
        </p:xfrm>
        <a:graphic>
          <a:graphicData uri="http://schemas.openxmlformats.org/drawingml/2006/table">
            <a:tbl>
              <a:tblPr firstRow="1" bandRow="1">
                <a:tableStyleId>{C4B1156A-380E-4F78-BDF5-A606A8083BF9}</a:tableStyleId>
              </a:tblPr>
              <a:tblGrid>
                <a:gridCol w="1961062">
                  <a:extLst>
                    <a:ext uri="{9D8B030D-6E8A-4147-A177-3AD203B41FA5}">
                      <a16:colId xmlns:a16="http://schemas.microsoft.com/office/drawing/2014/main" val="1888922411"/>
                    </a:ext>
                  </a:extLst>
                </a:gridCol>
                <a:gridCol w="1961062">
                  <a:extLst>
                    <a:ext uri="{9D8B030D-6E8A-4147-A177-3AD203B41FA5}">
                      <a16:colId xmlns:a16="http://schemas.microsoft.com/office/drawing/2014/main" val="625593310"/>
                    </a:ext>
                  </a:extLst>
                </a:gridCol>
                <a:gridCol w="1961062">
                  <a:extLst>
                    <a:ext uri="{9D8B030D-6E8A-4147-A177-3AD203B41FA5}">
                      <a16:colId xmlns:a16="http://schemas.microsoft.com/office/drawing/2014/main" val="1680154421"/>
                    </a:ext>
                  </a:extLst>
                </a:gridCol>
                <a:gridCol w="1961062">
                  <a:extLst>
                    <a:ext uri="{9D8B030D-6E8A-4147-A177-3AD203B41FA5}">
                      <a16:colId xmlns:a16="http://schemas.microsoft.com/office/drawing/2014/main" val="433035758"/>
                    </a:ext>
                  </a:extLst>
                </a:gridCol>
              </a:tblGrid>
              <a:tr h="78931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2543348">
                <a:tc>
                  <a:txBody>
                    <a:bodyPr/>
                    <a:lstStyle/>
                    <a:p>
                      <a:r>
                        <a:rPr lang="en-IN" sz="1600" dirty="0" smtClean="0"/>
                        <a:t>01 May 2019 </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kern="1200" dirty="0" err="1" smtClean="0">
                          <a:solidFill>
                            <a:schemeClr val="dk1"/>
                          </a:solidFill>
                          <a:latin typeface="+mn-lt"/>
                          <a:ea typeface="+mn-ea"/>
                          <a:cs typeface="+mn-cs"/>
                        </a:rPr>
                        <a:t>Zhe</a:t>
                      </a:r>
                      <a:r>
                        <a:rPr lang="en-IN" sz="1600" kern="1200" dirty="0" smtClean="0">
                          <a:solidFill>
                            <a:schemeClr val="dk1"/>
                          </a:solidFill>
                          <a:latin typeface="+mn-lt"/>
                          <a:ea typeface="+mn-ea"/>
                          <a:cs typeface="+mn-cs"/>
                        </a:rPr>
                        <a:t> Dai, </a:t>
                      </a:r>
                      <a:r>
                        <a:rPr lang="en-IN" sz="1600" kern="1200" dirty="0" err="1" smtClean="0">
                          <a:solidFill>
                            <a:schemeClr val="dk1"/>
                          </a:solidFill>
                          <a:latin typeface="+mn-lt"/>
                          <a:ea typeface="+mn-ea"/>
                          <a:cs typeface="+mn-cs"/>
                        </a:rPr>
                        <a:t>Huansheng</a:t>
                      </a:r>
                      <a:r>
                        <a:rPr lang="en-IN" sz="1600" kern="1200" dirty="0" smtClean="0">
                          <a:solidFill>
                            <a:schemeClr val="dk1"/>
                          </a:solidFill>
                          <a:latin typeface="+mn-lt"/>
                          <a:ea typeface="+mn-ea"/>
                          <a:cs typeface="+mn-cs"/>
                        </a:rPr>
                        <a:t> Song, Xuan Wang, Yong Fang, Xu </a:t>
                      </a:r>
                      <a:r>
                        <a:rPr lang="en-IN" sz="1600" kern="1200" dirty="0" err="1" smtClean="0">
                          <a:solidFill>
                            <a:schemeClr val="dk1"/>
                          </a:solidFill>
                          <a:latin typeface="+mn-lt"/>
                          <a:ea typeface="+mn-ea"/>
                          <a:cs typeface="+mn-cs"/>
                        </a:rPr>
                        <a:t>Yun,Zhaoyang</a:t>
                      </a:r>
                      <a:r>
                        <a:rPr lang="en-IN" sz="1600" kern="1200" dirty="0" smtClean="0">
                          <a:solidFill>
                            <a:schemeClr val="dk1"/>
                          </a:solidFill>
                          <a:latin typeface="+mn-lt"/>
                          <a:ea typeface="+mn-ea"/>
                          <a:cs typeface="+mn-cs"/>
                        </a:rPr>
                        <a:t> Zhang, </a:t>
                      </a:r>
                      <a:r>
                        <a:rPr lang="en-IN" sz="1600" kern="1200" dirty="0" err="1" smtClean="0">
                          <a:solidFill>
                            <a:schemeClr val="dk1"/>
                          </a:solidFill>
                          <a:latin typeface="+mn-lt"/>
                          <a:ea typeface="+mn-ea"/>
                          <a:cs typeface="+mn-cs"/>
                        </a:rPr>
                        <a:t>Huaiyu</a:t>
                      </a:r>
                      <a:r>
                        <a:rPr lang="en-IN" sz="1600" kern="1200" dirty="0" smtClean="0">
                          <a:solidFill>
                            <a:schemeClr val="dk1"/>
                          </a:solidFill>
                          <a:latin typeface="+mn-lt"/>
                          <a:ea typeface="+mn-ea"/>
                          <a:cs typeface="+mn-cs"/>
                        </a:rPr>
                        <a:t> Li</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u="none" kern="1200" dirty="0" smtClean="0">
                          <a:solidFill>
                            <a:schemeClr val="dk1"/>
                          </a:solidFill>
                          <a:latin typeface="+mn-lt"/>
                          <a:ea typeface="+mn-ea"/>
                          <a:cs typeface="+mn-cs"/>
                        </a:rPr>
                        <a:t>Video-Based Vehicle Counting Framework</a:t>
                      </a:r>
                    </a:p>
                    <a:p>
                      <a:endParaRPr lang="en-IN" sz="1600" u="none" dirty="0"/>
                    </a:p>
                  </a:txBody>
                  <a:tcPr marL="68580" marR="68580" marT="34290" marB="34290"/>
                </a:tc>
                <a:tc>
                  <a:txBody>
                    <a:bodyPr/>
                    <a:lstStyle/>
                    <a:p>
                      <a:r>
                        <a:rPr lang="en-US" sz="1600" dirty="0" smtClean="0"/>
                        <a:t>This paper proposes a video-based vehicle counting framework using a three-component process of object detection, object tracking, and trajectory processing to obtain the traffic flow information.</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12103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5119915"/>
              </p:ext>
            </p:extLst>
          </p:nvPr>
        </p:nvGraphicFramePr>
        <p:xfrm>
          <a:off x="350026" y="1850570"/>
          <a:ext cx="8445348" cy="4392713"/>
        </p:xfrm>
        <a:graphic>
          <a:graphicData uri="http://schemas.openxmlformats.org/drawingml/2006/table">
            <a:tbl>
              <a:tblPr firstRow="1" bandRow="1">
                <a:tableStyleId>{C4B1156A-380E-4F78-BDF5-A606A8083BF9}</a:tableStyleId>
              </a:tblPr>
              <a:tblGrid>
                <a:gridCol w="2111337">
                  <a:extLst>
                    <a:ext uri="{9D8B030D-6E8A-4147-A177-3AD203B41FA5}">
                      <a16:colId xmlns:a16="http://schemas.microsoft.com/office/drawing/2014/main" val="1888922411"/>
                    </a:ext>
                  </a:extLst>
                </a:gridCol>
                <a:gridCol w="2111337">
                  <a:extLst>
                    <a:ext uri="{9D8B030D-6E8A-4147-A177-3AD203B41FA5}">
                      <a16:colId xmlns:a16="http://schemas.microsoft.com/office/drawing/2014/main" val="625593310"/>
                    </a:ext>
                  </a:extLst>
                </a:gridCol>
                <a:gridCol w="2111337">
                  <a:extLst>
                    <a:ext uri="{9D8B030D-6E8A-4147-A177-3AD203B41FA5}">
                      <a16:colId xmlns:a16="http://schemas.microsoft.com/office/drawing/2014/main" val="1680154421"/>
                    </a:ext>
                  </a:extLst>
                </a:gridCol>
                <a:gridCol w="2111337">
                  <a:extLst>
                    <a:ext uri="{9D8B030D-6E8A-4147-A177-3AD203B41FA5}">
                      <a16:colId xmlns:a16="http://schemas.microsoft.com/office/drawing/2014/main" val="433035758"/>
                    </a:ext>
                  </a:extLst>
                </a:gridCol>
              </a:tblGrid>
              <a:tr h="66653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2953514">
                <a:tc>
                  <a:txBody>
                    <a:bodyPr/>
                    <a:lstStyle/>
                    <a:p>
                      <a:r>
                        <a:rPr lang="en-IN" sz="1600" dirty="0" smtClean="0"/>
                        <a:t>11 December 2017 </a:t>
                      </a:r>
                      <a:endParaRPr lang="en-IN" sz="1600" dirty="0"/>
                    </a:p>
                  </a:txBody>
                  <a:tcPr marL="68580" marR="68580" marT="34290" marB="34290"/>
                </a:tc>
                <a:tc>
                  <a:txBody>
                    <a:bodyPr/>
                    <a:lstStyle/>
                    <a:p>
                      <a:r>
                        <a:rPr lang="en-US" sz="1600" dirty="0" err="1" smtClean="0"/>
                        <a:t>Hilal</a:t>
                      </a:r>
                      <a:r>
                        <a:rPr lang="en-US" sz="1600" dirty="0" smtClean="0"/>
                        <a:t> </a:t>
                      </a:r>
                      <a:r>
                        <a:rPr lang="en-US" sz="1600" dirty="0" err="1" smtClean="0"/>
                        <a:t>Tayara</a:t>
                      </a:r>
                      <a:r>
                        <a:rPr lang="en-US" sz="1600" dirty="0" smtClean="0"/>
                        <a:t>, Kim Gil Soo, </a:t>
                      </a:r>
                      <a:r>
                        <a:rPr lang="en-US" sz="1600" dirty="0" err="1" smtClean="0"/>
                        <a:t>Kil</a:t>
                      </a:r>
                      <a:r>
                        <a:rPr lang="en-US" sz="1600" dirty="0" smtClean="0"/>
                        <a:t> To Chong</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u="none" kern="1200" dirty="0" smtClean="0">
                          <a:solidFill>
                            <a:schemeClr val="dk1"/>
                          </a:solidFill>
                          <a:latin typeface="+mn-lt"/>
                          <a:ea typeface="+mn-ea"/>
                          <a:cs typeface="+mn-cs"/>
                        </a:rPr>
                        <a:t>Vehicle Detection and Counting in High-Resolution Aerial Images Using Convolutional Regression Neural Network</a:t>
                      </a:r>
                      <a:endParaRPr lang="en-IN" sz="1600" u="none" dirty="0"/>
                    </a:p>
                  </a:txBody>
                  <a:tcPr marL="68580" marR="68580" marT="34290" marB="34290"/>
                </a:tc>
                <a:tc>
                  <a:txBody>
                    <a:bodyPr/>
                    <a:lstStyle/>
                    <a:p>
                      <a:r>
                        <a:rPr lang="en-US" sz="1600" dirty="0" smtClean="0"/>
                        <a:t>This paper introduces an automated vehicle detection and counting system in aerial images. The proposed system utilizes convolution neural network to regress a vehicle spatial density map across the aerial image. It has been evaluated on two publicly available data sets, namely, Munich and Overhead Imagery Research Data Set.</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9335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29528956"/>
              </p:ext>
            </p:extLst>
          </p:nvPr>
        </p:nvGraphicFramePr>
        <p:xfrm>
          <a:off x="169815" y="1693272"/>
          <a:ext cx="8641084" cy="3931619"/>
        </p:xfrm>
        <a:graphic>
          <a:graphicData uri="http://schemas.openxmlformats.org/drawingml/2006/table">
            <a:tbl>
              <a:tblPr firstRow="1" bandRow="1">
                <a:tableStyleId>{C4B1156A-380E-4F78-BDF5-A606A8083BF9}</a:tableStyleId>
              </a:tblPr>
              <a:tblGrid>
                <a:gridCol w="2160271">
                  <a:extLst>
                    <a:ext uri="{9D8B030D-6E8A-4147-A177-3AD203B41FA5}">
                      <a16:colId xmlns:a16="http://schemas.microsoft.com/office/drawing/2014/main" val="1888922411"/>
                    </a:ext>
                  </a:extLst>
                </a:gridCol>
                <a:gridCol w="2160271">
                  <a:extLst>
                    <a:ext uri="{9D8B030D-6E8A-4147-A177-3AD203B41FA5}">
                      <a16:colId xmlns:a16="http://schemas.microsoft.com/office/drawing/2014/main" val="625593310"/>
                    </a:ext>
                  </a:extLst>
                </a:gridCol>
                <a:gridCol w="2160271">
                  <a:extLst>
                    <a:ext uri="{9D8B030D-6E8A-4147-A177-3AD203B41FA5}">
                      <a16:colId xmlns:a16="http://schemas.microsoft.com/office/drawing/2014/main" val="1680154421"/>
                    </a:ext>
                  </a:extLst>
                </a:gridCol>
                <a:gridCol w="2160271">
                  <a:extLst>
                    <a:ext uri="{9D8B030D-6E8A-4147-A177-3AD203B41FA5}">
                      <a16:colId xmlns:a16="http://schemas.microsoft.com/office/drawing/2014/main" val="433035758"/>
                    </a:ext>
                  </a:extLst>
                </a:gridCol>
              </a:tblGrid>
              <a:tr h="57119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marL="68580" marR="68580" marT="34290" marB="34290"/>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a:p>
                  </a:txBody>
                  <a:tcPr marL="68580" marR="68580" marT="34290" marB="34290"/>
                </a:tc>
                <a:extLst>
                  <a:ext uri="{0D108BD9-81ED-4DB2-BD59-A6C34878D82A}">
                    <a16:rowId xmlns:a16="http://schemas.microsoft.com/office/drawing/2014/main" val="3627965555"/>
                  </a:ext>
                </a:extLst>
              </a:tr>
              <a:tr h="3360420">
                <a:tc>
                  <a:txBody>
                    <a:bodyPr/>
                    <a:lstStyle/>
                    <a:p>
                      <a:r>
                        <a:rPr lang="en-IN" sz="1600" b="0" i="0" kern="1200" dirty="0" smtClean="0">
                          <a:solidFill>
                            <a:schemeClr val="dk1"/>
                          </a:solidFill>
                          <a:effectLst/>
                          <a:latin typeface="+mn-lt"/>
                          <a:ea typeface="+mn-ea"/>
                          <a:cs typeface="+mn-cs"/>
                        </a:rPr>
                        <a:t>21 February </a:t>
                      </a:r>
                      <a:r>
                        <a:rPr lang="en-IN" sz="1600" dirty="0" smtClean="0"/>
                        <a:t>2019</a:t>
                      </a:r>
                      <a:endParaRPr lang="en-IN" sz="1600" dirty="0"/>
                    </a:p>
                  </a:txBody>
                  <a:tcPr marL="68580" marR="68580" marT="34290" marB="34290"/>
                </a:tc>
                <a:tc>
                  <a:txBody>
                    <a:bodyPr/>
                    <a:lstStyle/>
                    <a:p>
                      <a:r>
                        <a:rPr lang="en-US" sz="1600" b="0" kern="1200" dirty="0" smtClean="0">
                          <a:solidFill>
                            <a:schemeClr val="dk1"/>
                          </a:solidFill>
                          <a:effectLst/>
                          <a:latin typeface="+mn-lt"/>
                          <a:ea typeface="+mn-ea"/>
                          <a:cs typeface="+mn-cs"/>
                        </a:rPr>
                        <a:t>Wei Li, </a:t>
                      </a:r>
                      <a:r>
                        <a:rPr lang="en-US" sz="1600" b="0" kern="1200" dirty="0" err="1" smtClean="0">
                          <a:solidFill>
                            <a:schemeClr val="dk1"/>
                          </a:solidFill>
                          <a:effectLst/>
                          <a:latin typeface="+mn-lt"/>
                          <a:ea typeface="+mn-ea"/>
                          <a:cs typeface="+mn-cs"/>
                        </a:rPr>
                        <a:t>Hongliang</a:t>
                      </a:r>
                      <a:r>
                        <a:rPr lang="en-US" sz="1600" b="0" kern="1200" dirty="0" smtClean="0">
                          <a:solidFill>
                            <a:schemeClr val="dk1"/>
                          </a:solidFill>
                          <a:effectLst/>
                          <a:latin typeface="+mn-lt"/>
                          <a:ea typeface="+mn-ea"/>
                          <a:cs typeface="+mn-cs"/>
                        </a:rPr>
                        <a:t> Li, </a:t>
                      </a:r>
                      <a:r>
                        <a:rPr lang="en-US" sz="1600" b="0" kern="1200" dirty="0" err="1" smtClean="0">
                          <a:solidFill>
                            <a:schemeClr val="dk1"/>
                          </a:solidFill>
                          <a:effectLst/>
                          <a:latin typeface="+mn-lt"/>
                          <a:ea typeface="+mn-ea"/>
                          <a:cs typeface="+mn-cs"/>
                        </a:rPr>
                        <a:t>Qingbo</a:t>
                      </a:r>
                      <a:r>
                        <a:rPr lang="en-US" sz="1600" b="0" kern="1200" dirty="0" smtClean="0">
                          <a:solidFill>
                            <a:schemeClr val="dk1"/>
                          </a:solidFill>
                          <a:effectLst/>
                          <a:latin typeface="+mn-lt"/>
                          <a:ea typeface="+mn-ea"/>
                          <a:cs typeface="+mn-cs"/>
                        </a:rPr>
                        <a:t> Wu</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Xiaoyu</a:t>
                      </a:r>
                      <a:r>
                        <a:rPr lang="en-IN" sz="1600" b="0" kern="1200" dirty="0" smtClean="0">
                          <a:solidFill>
                            <a:schemeClr val="dk1"/>
                          </a:solidFill>
                          <a:effectLst/>
                          <a:latin typeface="+mn-lt"/>
                          <a:ea typeface="+mn-ea"/>
                          <a:cs typeface="+mn-cs"/>
                        </a:rPr>
                        <a:t> Chen, King </a:t>
                      </a:r>
                      <a:r>
                        <a:rPr lang="en-IN" sz="1600" b="0" kern="1200" dirty="0" err="1" smtClean="0">
                          <a:solidFill>
                            <a:schemeClr val="dk1"/>
                          </a:solidFill>
                          <a:effectLst/>
                          <a:latin typeface="+mn-lt"/>
                          <a:ea typeface="+mn-ea"/>
                          <a:cs typeface="+mn-cs"/>
                        </a:rPr>
                        <a:t>Ngi</a:t>
                      </a:r>
                      <a:r>
                        <a:rPr lang="en-IN" sz="1600" b="0" kern="1200" dirty="0" smtClean="0">
                          <a:solidFill>
                            <a:schemeClr val="dk1"/>
                          </a:solidFill>
                          <a:effectLst/>
                          <a:latin typeface="+mn-lt"/>
                          <a:ea typeface="+mn-ea"/>
                          <a:cs typeface="+mn-cs"/>
                        </a:rPr>
                        <a:t> </a:t>
                      </a:r>
                      <a:r>
                        <a:rPr lang="en-IN" sz="1600" b="0" kern="1200" dirty="0" err="1" smtClean="0">
                          <a:solidFill>
                            <a:schemeClr val="dk1"/>
                          </a:solidFill>
                          <a:effectLst/>
                          <a:latin typeface="+mn-lt"/>
                          <a:ea typeface="+mn-ea"/>
                          <a:cs typeface="+mn-cs"/>
                        </a:rPr>
                        <a:t>Ngan</a:t>
                      </a:r>
                      <a:endParaRPr lang="en-IN" sz="1600" b="0" kern="1200" dirty="0">
                        <a:solidFill>
                          <a:schemeClr val="dk1"/>
                        </a:solidFill>
                        <a:effectLst/>
                        <a:latin typeface="+mn-lt"/>
                        <a:ea typeface="+mn-ea"/>
                        <a:cs typeface="+mn-cs"/>
                      </a:endParaRPr>
                    </a:p>
                  </a:txBody>
                  <a:tcPr marL="68580" marR="68580" marT="34290" marB="34290"/>
                </a:tc>
                <a:tc>
                  <a:txBody>
                    <a:bodyPr/>
                    <a:lstStyle/>
                    <a:p>
                      <a:r>
                        <a:rPr lang="en-IN" sz="1600" b="0" kern="1200" dirty="0" smtClean="0">
                          <a:solidFill>
                            <a:schemeClr val="dk1"/>
                          </a:solidFill>
                          <a:effectLst/>
                          <a:latin typeface="+mn-lt"/>
                          <a:ea typeface="+mn-ea"/>
                          <a:cs typeface="+mn-cs"/>
                        </a:rPr>
                        <a:t>Simultaneously Detecting and Counting Dense Vehicles From Drone Images</a:t>
                      </a:r>
                      <a:endParaRPr lang="en-IN" sz="1600" b="0" kern="1200" dirty="0">
                        <a:solidFill>
                          <a:schemeClr val="dk1"/>
                        </a:solidFill>
                        <a:effectLst/>
                        <a:latin typeface="+mn-lt"/>
                        <a:ea typeface="+mn-ea"/>
                        <a:cs typeface="+mn-cs"/>
                      </a:endParaRPr>
                    </a:p>
                  </a:txBody>
                  <a:tcPr marL="68580" marR="68580" marT="34290" marB="34290"/>
                </a:tc>
                <a:tc>
                  <a:txBody>
                    <a:bodyPr/>
                    <a:lstStyle/>
                    <a:p>
                      <a:r>
                        <a:rPr lang="en-US" sz="1600" dirty="0" smtClean="0"/>
                        <a:t> </a:t>
                      </a:r>
                      <a:r>
                        <a:rPr lang="en-US" sz="1600" kern="1200" dirty="0" smtClean="0">
                          <a:solidFill>
                            <a:schemeClr val="dk1"/>
                          </a:solidFill>
                          <a:effectLst/>
                          <a:latin typeface="+mn-lt"/>
                          <a:ea typeface="+mn-ea"/>
                          <a:cs typeface="+mn-cs"/>
                        </a:rPr>
                        <a:t>In this paper, it develops a unified framework to simultaneously detect and count vehicles from drone images. </a:t>
                      </a:r>
                      <a:endParaRPr lang="en-IN" sz="1600" dirty="0"/>
                    </a:p>
                  </a:txBody>
                  <a:tcPr marL="68580" marR="68580" marT="34290" marB="34290"/>
                </a:tc>
                <a:extLst>
                  <a:ext uri="{0D108BD9-81ED-4DB2-BD59-A6C34878D82A}">
                    <a16:rowId xmlns:a16="http://schemas.microsoft.com/office/drawing/2014/main" val="3898079762"/>
                  </a:ext>
                </a:extLst>
              </a:tr>
            </a:tbl>
          </a:graphicData>
        </a:graphic>
      </p:graphicFrame>
    </p:spTree>
    <p:extLst>
      <p:ext uri="{BB962C8B-B14F-4D97-AF65-F5344CB8AC3E}">
        <p14:creationId xmlns:p14="http://schemas.microsoft.com/office/powerpoint/2010/main" val="27984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45713102"/>
              </p:ext>
            </p:extLst>
          </p:nvPr>
        </p:nvGraphicFramePr>
        <p:xfrm>
          <a:off x="268940" y="1973388"/>
          <a:ext cx="8674764" cy="4055228"/>
        </p:xfrm>
        <a:graphic>
          <a:graphicData uri="http://schemas.openxmlformats.org/drawingml/2006/table">
            <a:tbl>
              <a:tblPr firstRow="1" bandRow="1">
                <a:tableStyleId>{C4B1156A-380E-4F78-BDF5-A606A8083BF9}</a:tableStyleId>
              </a:tblPr>
              <a:tblGrid>
                <a:gridCol w="2168691">
                  <a:extLst>
                    <a:ext uri="{9D8B030D-6E8A-4147-A177-3AD203B41FA5}">
                      <a16:colId xmlns:a16="http://schemas.microsoft.com/office/drawing/2014/main" val="449022721"/>
                    </a:ext>
                  </a:extLst>
                </a:gridCol>
                <a:gridCol w="2168691">
                  <a:extLst>
                    <a:ext uri="{9D8B030D-6E8A-4147-A177-3AD203B41FA5}">
                      <a16:colId xmlns:a16="http://schemas.microsoft.com/office/drawing/2014/main" val="1340051940"/>
                    </a:ext>
                  </a:extLst>
                </a:gridCol>
                <a:gridCol w="2168691">
                  <a:extLst>
                    <a:ext uri="{9D8B030D-6E8A-4147-A177-3AD203B41FA5}">
                      <a16:colId xmlns:a16="http://schemas.microsoft.com/office/drawing/2014/main" val="2137066779"/>
                    </a:ext>
                  </a:extLst>
                </a:gridCol>
                <a:gridCol w="2168691">
                  <a:extLst>
                    <a:ext uri="{9D8B030D-6E8A-4147-A177-3AD203B41FA5}">
                      <a16:colId xmlns:a16="http://schemas.microsoft.com/office/drawing/2014/main" val="2229455275"/>
                    </a:ext>
                  </a:extLst>
                </a:gridCol>
              </a:tblGrid>
              <a:tr h="453763">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Date</a:t>
                      </a:r>
                      <a:r>
                        <a:rPr lang="en-IN" sz="1600" baseline="0" dirty="0" smtClean="0">
                          <a:latin typeface="Times New Roman" pitchFamily="18" charset="0"/>
                          <a:cs typeface="Times New Roman" pitchFamily="18" charset="0"/>
                        </a:rPr>
                        <a:t> of publication</a:t>
                      </a:r>
                      <a:endParaRPr lang="en-IN" sz="1600" dirty="0" smtClean="0"/>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Author name</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Title of the paper</a:t>
                      </a:r>
                    </a:p>
                    <a:p>
                      <a:endParaRPr lang="en-IN" sz="1600" dirty="0"/>
                    </a:p>
                  </a:txBody>
                  <a:tcPr/>
                </a:tc>
                <a:tc>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IN" sz="1600" dirty="0" smtClean="0">
                          <a:latin typeface="Times New Roman" pitchFamily="18" charset="0"/>
                          <a:cs typeface="Times New Roman" pitchFamily="18" charset="0"/>
                        </a:rPr>
                        <a:t>Abstract</a:t>
                      </a:r>
                      <a:endParaRPr lang="en-IN" sz="1600" dirty="0" smtClean="0"/>
                    </a:p>
                    <a:p>
                      <a:endParaRPr lang="en-IN" sz="1600" dirty="0"/>
                    </a:p>
                  </a:txBody>
                  <a:tcPr/>
                </a:tc>
                <a:extLst>
                  <a:ext uri="{0D108BD9-81ED-4DB2-BD59-A6C34878D82A}">
                    <a16:rowId xmlns:a16="http://schemas.microsoft.com/office/drawing/2014/main" val="4226515398"/>
                  </a:ext>
                </a:extLst>
              </a:tr>
              <a:tr h="3476108">
                <a:tc>
                  <a:txBody>
                    <a:bodyPr/>
                    <a:lstStyle/>
                    <a:p>
                      <a:r>
                        <a:rPr lang="en-IN" sz="1600" b="0" i="0" kern="1200" dirty="0" smtClean="0">
                          <a:solidFill>
                            <a:schemeClr val="dk1"/>
                          </a:solidFill>
                          <a:effectLst/>
                          <a:latin typeface="+mn-lt"/>
                          <a:ea typeface="+mn-ea"/>
                          <a:cs typeface="+mn-cs"/>
                        </a:rPr>
                        <a:t>22 February 2012 </a:t>
                      </a:r>
                      <a:r>
                        <a:rPr lang="en-IN" sz="1600" u="none" strike="noStrike" kern="1200" dirty="0" smtClean="0">
                          <a:solidFill>
                            <a:schemeClr val="dk1"/>
                          </a:solidFill>
                          <a:effectLst/>
                          <a:latin typeface="+mn-lt"/>
                          <a:ea typeface="+mn-ea"/>
                          <a:cs typeface="+mn-cs"/>
                          <a:hlinkClick r:id="rId2"/>
                        </a:rPr>
                        <a:t/>
                      </a:r>
                      <a:br>
                        <a:rPr lang="en-IN" sz="1600" u="none" strike="noStrike" kern="1200" dirty="0" smtClean="0">
                          <a:solidFill>
                            <a:schemeClr val="dk1"/>
                          </a:solidFill>
                          <a:effectLst/>
                          <a:latin typeface="+mn-lt"/>
                          <a:ea typeface="+mn-ea"/>
                          <a:cs typeface="+mn-cs"/>
                          <a:hlinkClick r:id="rId2"/>
                        </a:rPr>
                      </a:br>
                      <a:endParaRPr lang="en-IN" sz="1600" dirty="0"/>
                    </a:p>
                  </a:txBody>
                  <a:tcPr/>
                </a:tc>
                <a:tc>
                  <a:txBody>
                    <a:bodyPr/>
                    <a:lstStyle/>
                    <a:p>
                      <a:r>
                        <a:rPr lang="en-US" sz="1600" b="1" kern="1200" dirty="0" err="1" smtClean="0">
                          <a:solidFill>
                            <a:schemeClr val="dk1"/>
                          </a:solidFill>
                          <a:effectLst/>
                          <a:latin typeface="+mn-lt"/>
                          <a:ea typeface="+mn-ea"/>
                          <a:cs typeface="+mn-cs"/>
                        </a:rPr>
                        <a:t>Niluthpol</a:t>
                      </a:r>
                      <a:r>
                        <a:rPr lang="en-US" sz="1600" b="1" kern="1200" dirty="0" smtClean="0">
                          <a:solidFill>
                            <a:schemeClr val="dk1"/>
                          </a:solidFill>
                          <a:effectLst/>
                          <a:latin typeface="+mn-lt"/>
                          <a:ea typeface="+mn-ea"/>
                          <a:cs typeface="+mn-cs"/>
                        </a:rPr>
                        <a:t> Chowdhury </a:t>
                      </a:r>
                      <a:r>
                        <a:rPr lang="en-US" sz="1600" b="1" kern="1200" dirty="0" err="1" smtClean="0">
                          <a:solidFill>
                            <a:schemeClr val="dk1"/>
                          </a:solidFill>
                          <a:effectLst/>
                          <a:latin typeface="+mn-lt"/>
                          <a:ea typeface="+mn-ea"/>
                          <a:cs typeface="+mn-cs"/>
                        </a:rPr>
                        <a:t>Mithun</a:t>
                      </a:r>
                      <a:r>
                        <a:rPr lang="en-IN" sz="1600" b="1" kern="1200" dirty="0" smtClean="0">
                          <a:solidFill>
                            <a:schemeClr val="dk1"/>
                          </a:solidFill>
                          <a:effectLst/>
                          <a:latin typeface="+mn-lt"/>
                          <a:ea typeface="+mn-ea"/>
                          <a:cs typeface="+mn-cs"/>
                        </a:rPr>
                        <a:t>, </a:t>
                      </a:r>
                      <a:r>
                        <a:rPr lang="en-IN" sz="1600" b="1" kern="1200" dirty="0" err="1" smtClean="0">
                          <a:solidFill>
                            <a:schemeClr val="dk1"/>
                          </a:solidFill>
                          <a:effectLst/>
                          <a:latin typeface="+mn-lt"/>
                          <a:ea typeface="+mn-ea"/>
                          <a:cs typeface="+mn-cs"/>
                        </a:rPr>
                        <a:t>Nafi</a:t>
                      </a:r>
                      <a:r>
                        <a:rPr lang="en-IN" sz="1600" b="1" kern="1200" dirty="0" smtClean="0">
                          <a:solidFill>
                            <a:schemeClr val="dk1"/>
                          </a:solidFill>
                          <a:effectLst/>
                          <a:latin typeface="+mn-lt"/>
                          <a:ea typeface="+mn-ea"/>
                          <a:cs typeface="+mn-cs"/>
                        </a:rPr>
                        <a:t> Ur Rashid, S. M. </a:t>
                      </a:r>
                      <a:r>
                        <a:rPr lang="en-IN" sz="1600" b="1" kern="1200" dirty="0" err="1" smtClean="0">
                          <a:solidFill>
                            <a:schemeClr val="dk1"/>
                          </a:solidFill>
                          <a:effectLst/>
                          <a:latin typeface="+mn-lt"/>
                          <a:ea typeface="+mn-ea"/>
                          <a:cs typeface="+mn-cs"/>
                        </a:rPr>
                        <a:t>Mahbubur</a:t>
                      </a:r>
                      <a:r>
                        <a:rPr lang="en-IN" sz="1600" b="1" kern="1200" dirty="0" smtClean="0">
                          <a:solidFill>
                            <a:schemeClr val="dk1"/>
                          </a:solidFill>
                          <a:effectLst/>
                          <a:latin typeface="+mn-lt"/>
                          <a:ea typeface="+mn-ea"/>
                          <a:cs typeface="+mn-cs"/>
                        </a:rPr>
                        <a:t> Rahman</a:t>
                      </a:r>
                      <a:r>
                        <a:rPr lang="en-US" sz="1600" b="1" kern="1200" dirty="0" smtClean="0">
                          <a:solidFill>
                            <a:schemeClr val="dk1"/>
                          </a:solidFill>
                          <a:effectLst/>
                          <a:latin typeface="+mn-lt"/>
                          <a:ea typeface="+mn-ea"/>
                          <a:cs typeface="+mn-cs"/>
                        </a:rPr>
                        <a:t> </a:t>
                      </a:r>
                      <a:endParaRPr lang="en-IN" sz="1600" kern="1200" dirty="0">
                        <a:solidFill>
                          <a:schemeClr val="dk1"/>
                        </a:solidFill>
                        <a:effectLst/>
                        <a:latin typeface="+mn-lt"/>
                        <a:ea typeface="+mn-ea"/>
                        <a:cs typeface="+mn-cs"/>
                      </a:endParaRPr>
                    </a:p>
                  </a:txBody>
                  <a:tcPr/>
                </a:tc>
                <a:tc>
                  <a:txBody>
                    <a:bodyPr/>
                    <a:lstStyle/>
                    <a:p>
                      <a:r>
                        <a:rPr lang="en-IN" sz="1600" b="1" kern="1200" dirty="0" smtClean="0">
                          <a:solidFill>
                            <a:schemeClr val="dk1"/>
                          </a:solidFill>
                          <a:effectLst/>
                          <a:latin typeface="+mn-lt"/>
                          <a:ea typeface="+mn-ea"/>
                          <a:cs typeface="+mn-cs"/>
                        </a:rPr>
                        <a:t>Detection and Classification of Vehicles From Video Using Multiple Time-Spatial Images</a:t>
                      </a:r>
                      <a:endParaRPr lang="en-IN" sz="1600" b="1" kern="1200" dirty="0">
                        <a:solidFill>
                          <a:schemeClr val="dk1"/>
                        </a:solidFill>
                        <a:effectLst/>
                        <a:latin typeface="+mn-lt"/>
                        <a:ea typeface="+mn-ea"/>
                        <a:cs typeface="+mn-cs"/>
                      </a:endParaRPr>
                    </a:p>
                  </a:txBody>
                  <a:tcPr/>
                </a:tc>
                <a:tc>
                  <a:txBody>
                    <a:bodyPr/>
                    <a:lstStyle/>
                    <a:p>
                      <a:r>
                        <a:rPr lang="en-US" sz="1600" kern="1200" dirty="0" smtClean="0">
                          <a:solidFill>
                            <a:schemeClr val="dk1"/>
                          </a:solidFill>
                          <a:effectLst/>
                          <a:latin typeface="+mn-lt"/>
                          <a:ea typeface="+mn-ea"/>
                          <a:cs typeface="+mn-cs"/>
                        </a:rPr>
                        <a:t>In this paper, a novel detection and classification method is proposed using multiple time-spatial images (TSIs), each obtained from a virtual detection line on the frames of a video. </a:t>
                      </a:r>
                      <a:endParaRPr lang="en-IN" sz="1600" dirty="0"/>
                    </a:p>
                  </a:txBody>
                  <a:tcPr/>
                </a:tc>
                <a:extLst>
                  <a:ext uri="{0D108BD9-81ED-4DB2-BD59-A6C34878D82A}">
                    <a16:rowId xmlns:a16="http://schemas.microsoft.com/office/drawing/2014/main" val="3232628432"/>
                  </a:ext>
                </a:extLst>
              </a:tr>
            </a:tbl>
          </a:graphicData>
        </a:graphic>
      </p:graphicFrame>
    </p:spTree>
    <p:extLst>
      <p:ext uri="{BB962C8B-B14F-4D97-AF65-F5344CB8AC3E}">
        <p14:creationId xmlns:p14="http://schemas.microsoft.com/office/powerpoint/2010/main" val="48388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208" y="325603"/>
            <a:ext cx="4579512" cy="716705"/>
          </a:xfrm>
        </p:spPr>
        <p:txBody>
          <a:bodyPr>
            <a:noAutofit/>
          </a:bodyPr>
          <a:lstStyle/>
          <a:p>
            <a:r>
              <a:rPr lang="en-IN" sz="3400" u="sng" dirty="0" smtClean="0">
                <a:solidFill>
                  <a:schemeClr val="bg1"/>
                </a:solidFill>
              </a:rPr>
              <a:t>PROBLEM STATEMENT</a:t>
            </a:r>
            <a:endParaRPr lang="en-IN" sz="3400" dirty="0">
              <a:solidFill>
                <a:schemeClr val="bg1"/>
              </a:solidFill>
            </a:endParaRPr>
          </a:p>
        </p:txBody>
      </p:sp>
      <p:sp>
        <p:nvSpPr>
          <p:cNvPr id="3" name="Content Placeholder 2"/>
          <p:cNvSpPr>
            <a:spLocks noGrp="1"/>
          </p:cNvSpPr>
          <p:nvPr>
            <p:ph idx="1"/>
          </p:nvPr>
        </p:nvSpPr>
        <p:spPr>
          <a:xfrm>
            <a:off x="386208" y="1721225"/>
            <a:ext cx="8582980" cy="4545104"/>
          </a:xfrm>
        </p:spPr>
        <p:txBody>
          <a:bodyPr>
            <a:noAutofit/>
          </a:bodyPr>
          <a:lstStyle/>
          <a:p>
            <a:pPr marL="0" indent="0">
              <a:buNone/>
            </a:pPr>
            <a:r>
              <a:rPr lang="en-IN" sz="2500" dirty="0" smtClean="0"/>
              <a:t>Current approaches of monitoring traffic include manual counting of vehicles, or counting vehicles using magnetic loops on the road. The main drawback of these approaches, is that it is not that much accurate. It </a:t>
            </a:r>
            <a:r>
              <a:rPr lang="en-US" sz="2500" dirty="0" smtClean="0"/>
              <a:t>is </a:t>
            </a:r>
            <a:r>
              <a:rPr lang="en-US" sz="2500" dirty="0"/>
              <a:t>a challenging task due to many reasons such as, small size of the vehicles, different types and orientations</a:t>
            </a:r>
            <a:r>
              <a:rPr lang="en-US" sz="2500" dirty="0" smtClean="0"/>
              <a:t>.</a:t>
            </a:r>
            <a:r>
              <a:rPr lang="en-US" sz="2500" dirty="0"/>
              <a:t> </a:t>
            </a:r>
            <a:r>
              <a:rPr lang="en-US" sz="2500" dirty="0" smtClean="0"/>
              <a:t>This </a:t>
            </a:r>
            <a:r>
              <a:rPr lang="en-US" sz="2500" dirty="0"/>
              <a:t>technology is increasing the number of applications such as traffic control, traffic monitoring, traffic flow, security etc. The estimated cost using this technology will be very less. Video and image processing has been used for traffic surveillance, analysis and monitoring of traffic conditions in many cities and urban areas</a:t>
            </a:r>
          </a:p>
          <a:p>
            <a:pPr marL="0" indent="0">
              <a:buNone/>
            </a:pPr>
            <a:endParaRPr lang="en-IN" sz="2500" dirty="0"/>
          </a:p>
        </p:txBody>
      </p:sp>
    </p:spTree>
    <p:extLst>
      <p:ext uri="{BB962C8B-B14F-4D97-AF65-F5344CB8AC3E}">
        <p14:creationId xmlns:p14="http://schemas.microsoft.com/office/powerpoint/2010/main" val="2081417811"/>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F118D380-9923-4DF5-8ADB-FD0938A90028}" vid="{5C66C8F9-7F86-4AF0-96E4-DB613C23941F}"/>
    </a:ext>
  </a:extLst>
</a:theme>
</file>

<file path=docProps/app.xml><?xml version="1.0" encoding="utf-8"?>
<Properties xmlns="http://schemas.openxmlformats.org/officeDocument/2006/extended-properties" xmlns:vt="http://schemas.openxmlformats.org/officeDocument/2006/docPropsVTypes">
  <Template>Theme1</Template>
  <TotalTime>15346</TotalTime>
  <Words>1360</Words>
  <Application>Microsoft Office PowerPoint</Application>
  <PresentationFormat>On-screen Show (4:3)</PresentationFormat>
  <Paragraphs>118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Times New Roman</vt:lpstr>
      <vt:lpstr>Wingdings</vt:lpstr>
      <vt:lpstr>Theme1</vt:lpstr>
      <vt:lpstr>VEHICLE  DETECTION  AND  COUNTING    </vt:lpstr>
      <vt:lpstr>ABSTRACT</vt:lpstr>
      <vt:lpstr>INTRODUCTION</vt:lpstr>
      <vt:lpstr>PowerPoint Presentation</vt:lpstr>
      <vt:lpstr>PowerPoint Presentation</vt:lpstr>
      <vt:lpstr>PowerPoint Presentation</vt:lpstr>
      <vt:lpstr>PowerPoint Presentation</vt:lpstr>
      <vt:lpstr>PowerPoint Presentation</vt:lpstr>
      <vt:lpstr>PROBLEM STATEMENT</vt:lpstr>
      <vt:lpstr>DEVELOPMENT ENVIRONMENT</vt:lpstr>
      <vt:lpstr>SYSTEM DESIGN</vt:lpstr>
      <vt:lpstr>ER DIAGRAM</vt:lpstr>
      <vt:lpstr>DATAFLOW DIAGRAM</vt:lpstr>
      <vt:lpstr>USECASE DIAGRAM</vt:lpstr>
      <vt:lpstr>CLASS DIAGRAM</vt:lpstr>
      <vt:lpstr>MODULES</vt:lpstr>
      <vt:lpstr>MODULES  DESCRIPTION</vt:lpstr>
      <vt:lpstr>PowerPoint Presentation</vt:lpstr>
      <vt:lpstr>PowerPoint Presentation</vt:lpstr>
      <vt:lpstr>PowerPoint Presentation</vt:lpstr>
      <vt:lpstr>PowerPoint Presentation</vt:lpstr>
      <vt:lpstr>DATASET</vt:lpstr>
      <vt:lpstr>PERFORMANCE ANALYSIS</vt:lpstr>
      <vt:lpstr>SCREENSHOTS</vt:lpstr>
      <vt:lpstr>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AND   COUNTING</dc:title>
  <dc:creator>GOD</dc:creator>
  <cp:lastModifiedBy>GOD</cp:lastModifiedBy>
  <cp:revision>120</cp:revision>
  <cp:lastPrinted>2022-05-24T16:41:55Z</cp:lastPrinted>
  <dcterms:created xsi:type="dcterms:W3CDTF">2022-04-26T13:38:49Z</dcterms:created>
  <dcterms:modified xsi:type="dcterms:W3CDTF">2022-05-31T16:56:10Z</dcterms:modified>
</cp:coreProperties>
</file>