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300" r:id="rId5"/>
    <p:sldId id="278" r:id="rId6"/>
    <p:sldId id="277" r:id="rId7"/>
    <p:sldId id="279" r:id="rId8"/>
    <p:sldId id="301" r:id="rId9"/>
    <p:sldId id="257" r:id="rId10"/>
    <p:sldId id="267" r:id="rId11"/>
    <p:sldId id="264" r:id="rId12"/>
    <p:sldId id="304" r:id="rId13"/>
    <p:sldId id="297" r:id="rId14"/>
    <p:sldId id="287" r:id="rId15"/>
    <p:sldId id="298" r:id="rId16"/>
    <p:sldId id="289" r:id="rId17"/>
    <p:sldId id="288" r:id="rId18"/>
    <p:sldId id="290" r:id="rId19"/>
    <p:sldId id="292" r:id="rId20"/>
    <p:sldId id="291" r:id="rId21"/>
    <p:sldId id="293" r:id="rId22"/>
    <p:sldId id="302" r:id="rId23"/>
    <p:sldId id="299" r:id="rId24"/>
    <p:sldId id="286" r:id="rId25"/>
    <p:sldId id="262" r:id="rId26"/>
    <p:sldId id="294" r:id="rId27"/>
    <p:sldId id="295" r:id="rId28"/>
    <p:sldId id="303" r:id="rId2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8" d="100"/>
          <a:sy n="88" d="100"/>
        </p:scale>
        <p:origin x="1358"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723536"/>
            <a:ext cx="7757651" cy="235973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907026" y="5083273"/>
            <a:ext cx="7779774" cy="904568"/>
          </a:xfrm>
        </p:spPr>
        <p:txBody>
          <a:bodyPr>
            <a:normAutofit/>
          </a:bodyPr>
          <a:lstStyle>
            <a:lvl1pPr marL="0" indent="0" algn="l">
              <a:buNone/>
              <a:defRPr sz="2800" b="0" i="0">
                <a:solidFill>
                  <a:schemeClr val="tx2">
                    <a:lumMod val="60000"/>
                    <a:lumOff val="4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50151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754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08561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249957"/>
            <a:ext cx="8259098" cy="101803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484672"/>
            <a:ext cx="8246070" cy="488662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908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67" y="542050"/>
            <a:ext cx="6908487" cy="96713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199" y="1524002"/>
            <a:ext cx="6931743" cy="4727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7423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2190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4174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244209"/>
            <a:ext cx="8093365" cy="1018033"/>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2" y="1981204"/>
            <a:ext cx="4040188"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522132" y="2611066"/>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3" y="1981204"/>
            <a:ext cx="4041775"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57253" y="2611066"/>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68D867-A528-4FBF-91AD-963C1F3D815F}" type="datetimeFigureOut">
              <a:rPr lang="en-IN" smtClean="0"/>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34407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D867-A528-4FBF-91AD-963C1F3D815F}" type="datetimeFigureOut">
              <a:rPr lang="en-IN" smtClean="0"/>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4625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D867-A528-4FBF-91AD-963C1F3D815F}" type="datetimeFigureOut">
              <a:rPr lang="en-IN" smtClean="0"/>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673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1986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D867-A528-4FBF-91AD-963C1F3D815F}" type="datetimeFigureOut">
              <a:rPr lang="en-IN" smtClean="0"/>
              <a:t>14-06-2022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AF29-66C4-4D4A-A1BC-37AC27DD381B}"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9749951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8130" y="1720124"/>
            <a:ext cx="5976257" cy="1234727"/>
          </a:xfrm>
        </p:spPr>
        <p:txBody>
          <a:bodyPr>
            <a:noAutofit/>
          </a:bodyPr>
          <a:lstStyle/>
          <a:p>
            <a:r>
              <a:rPr lang="en-IN" sz="5000" b="1" dirty="0"/>
              <a:t>VEHICLE  DETECTION  AND  COUNTING   </a:t>
            </a:r>
            <a:r>
              <a:rPr lang="en-IN" sz="5000" dirty="0"/>
              <a:t> </a:t>
            </a:r>
          </a:p>
        </p:txBody>
      </p:sp>
      <p:sp>
        <p:nvSpPr>
          <p:cNvPr id="2" name="TextBox 1"/>
          <p:cNvSpPr txBox="1"/>
          <p:nvPr/>
        </p:nvSpPr>
        <p:spPr>
          <a:xfrm>
            <a:off x="189412" y="4010277"/>
            <a:ext cx="6504986" cy="707886"/>
          </a:xfrm>
          <a:prstGeom prst="rect">
            <a:avLst/>
          </a:prstGeom>
          <a:noFill/>
        </p:spPr>
        <p:txBody>
          <a:bodyPr wrap="none" rtlCol="0">
            <a:spAutoFit/>
          </a:bodyPr>
          <a:lstStyle/>
          <a:p>
            <a:r>
              <a:rPr lang="en-IN" sz="2000" b="1" dirty="0">
                <a:solidFill>
                  <a:schemeClr val="bg1"/>
                </a:solidFill>
              </a:rPr>
              <a:t>GUIDE NAME</a:t>
            </a:r>
            <a:r>
              <a:rPr lang="en-IN" sz="2000" dirty="0">
                <a:solidFill>
                  <a:schemeClr val="bg1"/>
                </a:solidFill>
              </a:rPr>
              <a:t>: </a:t>
            </a:r>
            <a:r>
              <a:rPr lang="en-IN" sz="1875" dirty="0" err="1" smtClean="0">
                <a:solidFill>
                  <a:schemeClr val="bg1"/>
                </a:solidFill>
              </a:rPr>
              <a:t>Mrs.M.SANGEETHA</a:t>
            </a:r>
            <a:r>
              <a:rPr lang="en-IN" sz="1875" dirty="0" smtClean="0">
                <a:solidFill>
                  <a:schemeClr val="bg1"/>
                </a:solidFill>
              </a:rPr>
              <a:t>, </a:t>
            </a:r>
            <a:r>
              <a:rPr lang="en-IN" sz="1875" dirty="0" err="1" smtClean="0">
                <a:solidFill>
                  <a:schemeClr val="bg1"/>
                </a:solidFill>
              </a:rPr>
              <a:t>M.Tech</a:t>
            </a:r>
            <a:r>
              <a:rPr lang="en-IN" sz="1875" dirty="0" smtClean="0">
                <a:solidFill>
                  <a:schemeClr val="bg1"/>
                </a:solidFill>
              </a:rPr>
              <a:t>, Associate Professor</a:t>
            </a:r>
            <a:endParaRPr lang="en-IN" sz="1875" dirty="0">
              <a:solidFill>
                <a:schemeClr val="bg1"/>
              </a:solidFill>
            </a:endParaRPr>
          </a:p>
          <a:p>
            <a:r>
              <a:rPr lang="en-IN" sz="2000" b="1" dirty="0">
                <a:solidFill>
                  <a:schemeClr val="bg1"/>
                </a:solidFill>
              </a:rPr>
              <a:t>BATCH NUMBER</a:t>
            </a:r>
            <a:r>
              <a:rPr lang="en-IN" sz="2000" dirty="0">
                <a:solidFill>
                  <a:schemeClr val="bg1"/>
                </a:solidFill>
              </a:rPr>
              <a:t>: </a:t>
            </a:r>
            <a:r>
              <a:rPr lang="en-IN" sz="1875" dirty="0" smtClean="0">
                <a:solidFill>
                  <a:schemeClr val="bg1"/>
                </a:solidFill>
              </a:rPr>
              <a:t>A17</a:t>
            </a:r>
            <a:endParaRPr lang="en-IN" sz="1875" dirty="0">
              <a:solidFill>
                <a:schemeClr val="bg1"/>
              </a:solidFill>
            </a:endParaRPr>
          </a:p>
        </p:txBody>
      </p:sp>
      <p:sp>
        <p:nvSpPr>
          <p:cNvPr id="6" name="TextBox 5"/>
          <p:cNvSpPr txBox="1"/>
          <p:nvPr/>
        </p:nvSpPr>
        <p:spPr>
          <a:xfrm>
            <a:off x="189412" y="5071577"/>
            <a:ext cx="3310586" cy="977191"/>
          </a:xfrm>
          <a:prstGeom prst="rect">
            <a:avLst/>
          </a:prstGeom>
          <a:noFill/>
        </p:spPr>
        <p:txBody>
          <a:bodyPr wrap="none" rtlCol="0">
            <a:spAutoFit/>
          </a:bodyPr>
          <a:lstStyle/>
          <a:p>
            <a:r>
              <a:rPr lang="en-IN" sz="2000" b="1" dirty="0">
                <a:solidFill>
                  <a:schemeClr val="bg1"/>
                </a:solidFill>
              </a:rPr>
              <a:t>DONE BY</a:t>
            </a:r>
          </a:p>
          <a:p>
            <a:r>
              <a:rPr lang="en-IN" sz="1875" dirty="0">
                <a:solidFill>
                  <a:schemeClr val="bg1"/>
                </a:solidFill>
              </a:rPr>
              <a:t>      ABITHA U </a:t>
            </a:r>
            <a:r>
              <a:rPr lang="en-IN" sz="1875" dirty="0" smtClean="0">
                <a:solidFill>
                  <a:schemeClr val="bg1"/>
                </a:solidFill>
              </a:rPr>
              <a:t>(211419104004)</a:t>
            </a:r>
            <a:endParaRPr lang="en-IN" sz="1875" dirty="0">
              <a:solidFill>
                <a:schemeClr val="bg1"/>
              </a:solidFill>
            </a:endParaRPr>
          </a:p>
          <a:p>
            <a:r>
              <a:rPr lang="en-IN" sz="1875" dirty="0">
                <a:solidFill>
                  <a:schemeClr val="bg1"/>
                </a:solidFill>
              </a:rPr>
              <a:t>      HARSHINI B </a:t>
            </a:r>
            <a:r>
              <a:rPr lang="en-IN" sz="1875" dirty="0" smtClean="0">
                <a:solidFill>
                  <a:schemeClr val="bg1"/>
                </a:solidFill>
              </a:rPr>
              <a:t>(211419104098)</a:t>
            </a:r>
            <a:endParaRPr lang="en-IN" sz="1875" dirty="0">
              <a:solidFill>
                <a:schemeClr val="bg1"/>
              </a:solidFill>
            </a:endParaRPr>
          </a:p>
        </p:txBody>
      </p:sp>
    </p:spTree>
    <p:extLst>
      <p:ext uri="{BB962C8B-B14F-4D97-AF65-F5344CB8AC3E}">
        <p14:creationId xmlns:p14="http://schemas.microsoft.com/office/powerpoint/2010/main" val="650491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528501"/>
            <a:ext cx="6447501" cy="509452"/>
          </a:xfrm>
        </p:spPr>
        <p:txBody>
          <a:bodyPr>
            <a:noAutofit/>
          </a:bodyPr>
          <a:lstStyle/>
          <a:p>
            <a:r>
              <a:rPr lang="en-IN" sz="3400" u="sng" dirty="0" smtClean="0">
                <a:solidFill>
                  <a:schemeClr val="bg1"/>
                </a:solidFill>
              </a:rPr>
              <a:t>DEVELOPMENT ENVIRONMENT</a:t>
            </a:r>
            <a:endParaRPr lang="en-IN" sz="3400" u="sng" dirty="0">
              <a:solidFill>
                <a:schemeClr val="bg1"/>
              </a:solidFill>
            </a:endParaRPr>
          </a:p>
        </p:txBody>
      </p:sp>
      <p:sp>
        <p:nvSpPr>
          <p:cNvPr id="3" name="Content Placeholder 2"/>
          <p:cNvSpPr>
            <a:spLocks noGrp="1"/>
          </p:cNvSpPr>
          <p:nvPr>
            <p:ph idx="1"/>
          </p:nvPr>
        </p:nvSpPr>
        <p:spPr>
          <a:xfrm>
            <a:off x="508000" y="1852852"/>
            <a:ext cx="6447501" cy="4265559"/>
          </a:xfrm>
        </p:spPr>
        <p:txBody>
          <a:bodyPr>
            <a:noAutofit/>
          </a:bodyPr>
          <a:lstStyle/>
          <a:p>
            <a:pPr marL="0" indent="0">
              <a:buNone/>
            </a:pPr>
            <a:r>
              <a:rPr lang="en-IN" sz="2400" b="1" u="sng" dirty="0"/>
              <a:t>HARDWARE REQUIREMENTS</a:t>
            </a:r>
            <a:r>
              <a:rPr lang="en-IN" sz="2400" dirty="0" smtClean="0"/>
              <a:t>:</a:t>
            </a:r>
          </a:p>
          <a:p>
            <a:pPr>
              <a:buFont typeface="Wingdings" panose="05000000000000000000" pitchFamily="2" charset="2"/>
              <a:buChar char="Ø"/>
            </a:pPr>
            <a:r>
              <a:rPr lang="en-IN" sz="2400" dirty="0" smtClean="0"/>
              <a:t>Cameras </a:t>
            </a:r>
            <a:endParaRPr lang="en-IN" sz="2400" dirty="0"/>
          </a:p>
          <a:p>
            <a:pPr>
              <a:buFont typeface="Wingdings" panose="05000000000000000000" pitchFamily="2" charset="2"/>
              <a:buChar char="Ø"/>
            </a:pPr>
            <a:r>
              <a:rPr lang="en-IN" sz="2400" dirty="0"/>
              <a:t>System: i3</a:t>
            </a:r>
          </a:p>
          <a:p>
            <a:pPr>
              <a:buFont typeface="Wingdings" panose="05000000000000000000" pitchFamily="2" charset="2"/>
              <a:buChar char="Ø"/>
            </a:pPr>
            <a:r>
              <a:rPr lang="en-IN" sz="2400" dirty="0"/>
              <a:t>Hard disk: 500GB</a:t>
            </a:r>
          </a:p>
          <a:p>
            <a:pPr>
              <a:buFont typeface="Wingdings" panose="05000000000000000000" pitchFamily="2" charset="2"/>
              <a:buChar char="Ø"/>
            </a:pPr>
            <a:r>
              <a:rPr lang="en-IN" sz="2400" dirty="0"/>
              <a:t>RAM: 4GB</a:t>
            </a:r>
          </a:p>
          <a:p>
            <a:pPr marL="0" indent="0">
              <a:buNone/>
            </a:pPr>
            <a:endParaRPr lang="en-IN" sz="2400" dirty="0"/>
          </a:p>
          <a:p>
            <a:pPr marL="0" indent="0">
              <a:buNone/>
            </a:pPr>
            <a:r>
              <a:rPr lang="en-IN" sz="2400" b="1" u="sng" dirty="0"/>
              <a:t>SOFTWARE REQUIREMENTS</a:t>
            </a:r>
            <a:r>
              <a:rPr lang="en-IN" sz="2400" dirty="0"/>
              <a:t>:</a:t>
            </a:r>
          </a:p>
          <a:p>
            <a:pPr>
              <a:buFont typeface="Wingdings" panose="05000000000000000000" pitchFamily="2" charset="2"/>
              <a:buChar char="Ø"/>
            </a:pPr>
            <a:r>
              <a:rPr lang="en-IN" sz="2400" dirty="0"/>
              <a:t>Operating System: Windows</a:t>
            </a:r>
          </a:p>
          <a:p>
            <a:pPr>
              <a:buFont typeface="Wingdings" panose="05000000000000000000" pitchFamily="2" charset="2"/>
              <a:buChar char="Ø"/>
            </a:pPr>
            <a:r>
              <a:rPr lang="en-IN" sz="2500" dirty="0"/>
              <a:t>Coding language: Python</a:t>
            </a:r>
          </a:p>
        </p:txBody>
      </p:sp>
    </p:spTree>
    <p:extLst>
      <p:ext uri="{BB962C8B-B14F-4D97-AF65-F5344CB8AC3E}">
        <p14:creationId xmlns:p14="http://schemas.microsoft.com/office/powerpoint/2010/main" val="1814398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425278"/>
            <a:ext cx="6447501" cy="587828"/>
          </a:xfrm>
        </p:spPr>
        <p:txBody>
          <a:bodyPr>
            <a:noAutofit/>
          </a:bodyPr>
          <a:lstStyle/>
          <a:p>
            <a:r>
              <a:rPr lang="en-IN" sz="3400" u="sng" dirty="0" smtClean="0">
                <a:solidFill>
                  <a:schemeClr val="bg1"/>
                </a:solidFill>
              </a:rPr>
              <a:t>SYSTEM DESIGN</a:t>
            </a:r>
            <a:endParaRPr lang="en-IN" sz="3400" u="sng" dirty="0">
              <a:solidFill>
                <a:schemeClr val="bg1"/>
              </a:solidFill>
            </a:endParaRPr>
          </a:p>
        </p:txBody>
      </p:sp>
      <p:sp>
        <p:nvSpPr>
          <p:cNvPr id="10" name="Rectangle 9"/>
          <p:cNvSpPr/>
          <p:nvPr/>
        </p:nvSpPr>
        <p:spPr>
          <a:xfrm>
            <a:off x="87651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INPUT VIDEO CLIP</a:t>
            </a:r>
          </a:p>
        </p:txBody>
      </p:sp>
      <p:sp>
        <p:nvSpPr>
          <p:cNvPr id="11" name="Right Arrow 10"/>
          <p:cNvSpPr/>
          <p:nvPr/>
        </p:nvSpPr>
        <p:spPr>
          <a:xfrm>
            <a:off x="2567188" y="2707767"/>
            <a:ext cx="733806" cy="36347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2634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BACKGROUND </a:t>
            </a:r>
            <a:r>
              <a:rPr lang="en-IN" sz="1500" dirty="0" smtClean="0"/>
              <a:t>LEARNING</a:t>
            </a:r>
            <a:endParaRPr lang="en-IN" sz="1500" dirty="0"/>
          </a:p>
        </p:txBody>
      </p:sp>
      <p:sp>
        <p:nvSpPr>
          <p:cNvPr id="14" name="Rectangle 13"/>
          <p:cNvSpPr/>
          <p:nvPr/>
        </p:nvSpPr>
        <p:spPr>
          <a:xfrm>
            <a:off x="5911963" y="245843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FOREGROUND </a:t>
            </a:r>
            <a:r>
              <a:rPr lang="en-IN" sz="1500" dirty="0" smtClean="0"/>
              <a:t>EXTRACTION</a:t>
            </a:r>
            <a:endParaRPr lang="en-IN" sz="1500" dirty="0"/>
          </a:p>
        </p:txBody>
      </p:sp>
      <p:sp>
        <p:nvSpPr>
          <p:cNvPr id="15" name="Right Arrow 14"/>
          <p:cNvSpPr/>
          <p:nvPr/>
        </p:nvSpPr>
        <p:spPr>
          <a:xfrm>
            <a:off x="5084914" y="2707767"/>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ight Arrow 15"/>
          <p:cNvSpPr/>
          <p:nvPr/>
        </p:nvSpPr>
        <p:spPr>
          <a:xfrm rot="5400000">
            <a:off x="6344375" y="3617868"/>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928613" y="427975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DETECTION</a:t>
            </a:r>
          </a:p>
        </p:txBody>
      </p:sp>
      <p:sp>
        <p:nvSpPr>
          <p:cNvPr id="18" name="Rectangle 17"/>
          <p:cNvSpPr/>
          <p:nvPr/>
        </p:nvSpPr>
        <p:spPr>
          <a:xfrm>
            <a:off x="3426341" y="4332135"/>
            <a:ext cx="1565330" cy="8675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COUNTING</a:t>
            </a:r>
          </a:p>
        </p:txBody>
      </p:sp>
      <p:sp>
        <p:nvSpPr>
          <p:cNvPr id="19" name="Right Arrow 18"/>
          <p:cNvSpPr/>
          <p:nvPr/>
        </p:nvSpPr>
        <p:spPr>
          <a:xfrm rot="10800000">
            <a:off x="5084914" y="4531781"/>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659065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ER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51" y="1484313"/>
            <a:ext cx="7813473" cy="4886325"/>
          </a:xfrm>
        </p:spPr>
      </p:pic>
    </p:spTree>
    <p:extLst>
      <p:ext uri="{BB962C8B-B14F-4D97-AF65-F5344CB8AC3E}">
        <p14:creationId xmlns:p14="http://schemas.microsoft.com/office/powerpoint/2010/main" val="3373735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DATAFLOW DIAGRAM</a:t>
            </a:r>
            <a:endParaRPr lang="en-IN" dirty="0"/>
          </a:p>
        </p:txBody>
      </p:sp>
      <p:sp>
        <p:nvSpPr>
          <p:cNvPr id="5" name="Content Placeholder 4"/>
          <p:cNvSpPr>
            <a:spLocks noGrp="1"/>
          </p:cNvSpPr>
          <p:nvPr>
            <p:ph idx="1"/>
          </p:nvPr>
        </p:nvSpPr>
        <p:spPr>
          <a:xfrm>
            <a:off x="463714" y="1402080"/>
            <a:ext cx="8246070" cy="5408109"/>
          </a:xfrm>
        </p:spPr>
        <p:txBody>
          <a:bodyPr/>
          <a:lstStyle/>
          <a:p>
            <a:r>
              <a:rPr lang="en-IN" u="sng" dirty="0">
                <a:solidFill>
                  <a:schemeClr val="bg1"/>
                </a:solidFill>
              </a:rPr>
              <a:t>USECASE DIAGRAM</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602" y="1463040"/>
            <a:ext cx="4086795" cy="5277394"/>
          </a:xfrm>
          <a:prstGeom prst="rect">
            <a:avLst/>
          </a:prstGeom>
        </p:spPr>
      </p:pic>
    </p:spTree>
    <p:extLst>
      <p:ext uri="{BB962C8B-B14F-4D97-AF65-F5344CB8AC3E}">
        <p14:creationId xmlns:p14="http://schemas.microsoft.com/office/powerpoint/2010/main" val="3468425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USECASE DIAGRAM</a:t>
            </a:r>
            <a:endParaRPr lang="en-IN" sz="3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683" y="1484313"/>
            <a:ext cx="7161209" cy="4886325"/>
          </a:xfrm>
        </p:spPr>
      </p:pic>
    </p:spTree>
    <p:extLst>
      <p:ext uri="{BB962C8B-B14F-4D97-AF65-F5344CB8AC3E}">
        <p14:creationId xmlns:p14="http://schemas.microsoft.com/office/powerpoint/2010/main" val="3762405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CLASS </a:t>
            </a:r>
            <a:r>
              <a:rPr lang="en-IN" u="sng" dirty="0">
                <a:solidFill>
                  <a:schemeClr val="bg1"/>
                </a:solidFill>
              </a:rPr>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37" y="1475604"/>
            <a:ext cx="6998894" cy="4886325"/>
          </a:xfrm>
        </p:spPr>
      </p:pic>
    </p:spTree>
    <p:extLst>
      <p:ext uri="{BB962C8B-B14F-4D97-AF65-F5344CB8AC3E}">
        <p14:creationId xmlns:p14="http://schemas.microsoft.com/office/powerpoint/2010/main" val="3645015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a:t>
            </a:r>
            <a:endParaRPr lang="en-IN" sz="3400" dirty="0"/>
          </a:p>
        </p:txBody>
      </p:sp>
      <p:sp>
        <p:nvSpPr>
          <p:cNvPr id="3" name="Content Placeholder 2"/>
          <p:cNvSpPr>
            <a:spLocks noGrp="1"/>
          </p:cNvSpPr>
          <p:nvPr>
            <p:ph idx="1"/>
          </p:nvPr>
        </p:nvSpPr>
        <p:spPr>
          <a:xfrm>
            <a:off x="486694" y="1941873"/>
            <a:ext cx="8246070" cy="3692446"/>
          </a:xfrm>
        </p:spPr>
        <p:txBody>
          <a:bodyPr/>
          <a:lstStyle/>
          <a:p>
            <a:pPr>
              <a:lnSpc>
                <a:spcPct val="150000"/>
              </a:lnSpc>
              <a:buFont typeface="Wingdings" panose="05000000000000000000" pitchFamily="2" charset="2"/>
              <a:buChar char="Ø"/>
            </a:pPr>
            <a:r>
              <a:rPr lang="en-IN" sz="2400" dirty="0" smtClean="0"/>
              <a:t>Input Video</a:t>
            </a:r>
          </a:p>
          <a:p>
            <a:pPr>
              <a:lnSpc>
                <a:spcPct val="150000"/>
              </a:lnSpc>
              <a:buFont typeface="Wingdings" panose="05000000000000000000" pitchFamily="2" charset="2"/>
              <a:buChar char="Ø"/>
            </a:pPr>
            <a:r>
              <a:rPr lang="en-IN" sz="2400" dirty="0" smtClean="0"/>
              <a:t>Background Learning</a:t>
            </a:r>
          </a:p>
          <a:p>
            <a:pPr>
              <a:lnSpc>
                <a:spcPct val="150000"/>
              </a:lnSpc>
              <a:buFont typeface="Wingdings" panose="05000000000000000000" pitchFamily="2" charset="2"/>
              <a:buChar char="Ø"/>
            </a:pPr>
            <a:r>
              <a:rPr lang="en-IN" sz="2400" dirty="0"/>
              <a:t>Foreground </a:t>
            </a:r>
            <a:r>
              <a:rPr lang="en-IN" sz="2400" dirty="0" smtClean="0"/>
              <a:t>Extraction</a:t>
            </a:r>
          </a:p>
          <a:p>
            <a:pPr>
              <a:lnSpc>
                <a:spcPct val="150000"/>
              </a:lnSpc>
              <a:buFont typeface="Wingdings" panose="05000000000000000000" pitchFamily="2" charset="2"/>
              <a:buChar char="Ø"/>
            </a:pPr>
            <a:r>
              <a:rPr lang="en-IN" sz="2400" dirty="0" smtClean="0"/>
              <a:t>Vehicle Detection</a:t>
            </a:r>
          </a:p>
          <a:p>
            <a:pPr>
              <a:lnSpc>
                <a:spcPct val="150000"/>
              </a:lnSpc>
              <a:buFont typeface="Wingdings" panose="05000000000000000000" pitchFamily="2" charset="2"/>
              <a:buChar char="Ø"/>
            </a:pPr>
            <a:r>
              <a:rPr lang="en-IN" sz="2400" dirty="0" smtClean="0"/>
              <a:t>Vehicle Counting</a:t>
            </a:r>
          </a:p>
          <a:p>
            <a:pPr>
              <a:lnSpc>
                <a:spcPct val="150000"/>
              </a:lnSpc>
              <a:buFont typeface="Wingdings" panose="05000000000000000000" pitchFamily="2" charset="2"/>
              <a:buChar char="Ø"/>
            </a:pPr>
            <a:endParaRPr lang="en-IN" sz="2400"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6809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  DESCRIPTION</a:t>
            </a:r>
            <a:endParaRPr lang="en-IN" sz="3400" dirty="0"/>
          </a:p>
        </p:txBody>
      </p:sp>
      <p:sp>
        <p:nvSpPr>
          <p:cNvPr id="3" name="Content Placeholder 2"/>
          <p:cNvSpPr>
            <a:spLocks noGrp="1"/>
          </p:cNvSpPr>
          <p:nvPr>
            <p:ph idx="1"/>
          </p:nvPr>
        </p:nvSpPr>
        <p:spPr>
          <a:xfrm>
            <a:off x="486694" y="1472764"/>
            <a:ext cx="8246070" cy="3055694"/>
          </a:xfrm>
        </p:spPr>
        <p:txBody>
          <a:bodyPr>
            <a:normAutofit/>
          </a:bodyPr>
          <a:lstStyle/>
          <a:p>
            <a:pPr>
              <a:buFont typeface="Wingdings" panose="05000000000000000000" pitchFamily="2" charset="2"/>
              <a:buChar char="Ø"/>
            </a:pPr>
            <a:r>
              <a:rPr lang="en-IN" b="1" u="sng" dirty="0"/>
              <a:t>Input </a:t>
            </a:r>
            <a:r>
              <a:rPr lang="en-IN" b="1" u="sng" dirty="0" smtClean="0"/>
              <a:t>Video :</a:t>
            </a:r>
            <a:endParaRPr lang="en-IN" b="1" u="sng" dirty="0"/>
          </a:p>
          <a:p>
            <a:pPr marL="0" indent="0" algn="just">
              <a:lnSpc>
                <a:spcPct val="110000"/>
              </a:lnSpc>
              <a:buNone/>
            </a:pPr>
            <a:r>
              <a:rPr lang="en-IN" dirty="0" smtClean="0"/>
              <a:t>         </a:t>
            </a:r>
            <a:r>
              <a:rPr lang="en-US" sz="2400" dirty="0"/>
              <a:t>In this type of processing typically needs input data provided by the computer vision system and acting as a vision sensor and providing a high-level information. Then the video frames which are captured by the surveillance cameras are given as an input video for vehicle detection and counting. </a:t>
            </a:r>
            <a:endParaRPr lang="en-IN" sz="2400" dirty="0"/>
          </a:p>
        </p:txBody>
      </p:sp>
      <p:pic>
        <p:nvPicPr>
          <p:cNvPr id="4" name="Picture 2" descr="Video Template Website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6231" y="4302034"/>
            <a:ext cx="3120100" cy="2149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21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779" y="1418719"/>
            <a:ext cx="8246070" cy="2639476"/>
          </a:xfrm>
        </p:spPr>
        <p:txBody>
          <a:bodyPr>
            <a:normAutofit/>
          </a:bodyPr>
          <a:lstStyle/>
          <a:p>
            <a:pPr>
              <a:buFont typeface="Wingdings" panose="05000000000000000000" pitchFamily="2" charset="2"/>
              <a:buChar char="Ø"/>
            </a:pPr>
            <a:r>
              <a:rPr lang="en-IN" b="1" u="sng" dirty="0"/>
              <a:t>Background </a:t>
            </a:r>
            <a:r>
              <a:rPr lang="en-IN" b="1" u="sng" dirty="0" smtClean="0"/>
              <a:t>Learning :</a:t>
            </a:r>
            <a:endParaRPr lang="en-IN" b="1" u="sng" dirty="0"/>
          </a:p>
          <a:p>
            <a:pPr marL="0" indent="0" algn="just">
              <a:lnSpc>
                <a:spcPct val="110000"/>
              </a:lnSpc>
              <a:buNone/>
            </a:pPr>
            <a:r>
              <a:rPr lang="en-US" sz="2400" dirty="0" smtClean="0"/>
              <a:t>             In this module the main </a:t>
            </a:r>
            <a:r>
              <a:rPr lang="en-US" sz="2400" dirty="0"/>
              <a:t>purpose is to learn about the background in a sense that how it is different from the foreground. Furthermore as proposed system works on a video feed, this module extracts the frames from it and learns about the background. </a:t>
            </a:r>
            <a:endParaRPr lang="en-IN" sz="2400" dirty="0"/>
          </a:p>
        </p:txBody>
      </p:sp>
      <p:pic>
        <p:nvPicPr>
          <p:cNvPr id="1026" name="Picture 2" descr="Tutorial: Making Road Traffic Counting App based on Computer Vision and  OpenCV | by Andrey Nikishaev | Machine Learning World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1576" y="4284618"/>
            <a:ext cx="3695609" cy="233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602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68" y="1390543"/>
            <a:ext cx="8246070" cy="3399171"/>
          </a:xfrm>
        </p:spPr>
        <p:txBody>
          <a:bodyPr>
            <a:normAutofit lnSpcReduction="10000"/>
          </a:bodyPr>
          <a:lstStyle/>
          <a:p>
            <a:pPr>
              <a:buFont typeface="Wingdings" panose="05000000000000000000" pitchFamily="2" charset="2"/>
              <a:buChar char="Ø"/>
            </a:pPr>
            <a:r>
              <a:rPr lang="en-IN" b="1" u="sng" dirty="0"/>
              <a:t>Foreground </a:t>
            </a:r>
            <a:r>
              <a:rPr lang="en-IN" b="1" u="sng" dirty="0" smtClean="0"/>
              <a:t>Extraction :</a:t>
            </a:r>
            <a:endParaRPr lang="en-IN" b="1" u="sng" dirty="0"/>
          </a:p>
          <a:p>
            <a:pPr marL="0" indent="0" algn="just">
              <a:lnSpc>
                <a:spcPct val="110000"/>
              </a:lnSpc>
              <a:buNone/>
            </a:pPr>
            <a:r>
              <a:rPr lang="en-IN" dirty="0" smtClean="0"/>
              <a:t>         </a:t>
            </a:r>
            <a:r>
              <a:rPr lang="en-US" sz="2400" dirty="0"/>
              <a:t>This module consists of three steps, background </a:t>
            </a:r>
            <a:r>
              <a:rPr lang="en-US" sz="2400" dirty="0" smtClean="0"/>
              <a:t>subtraction using GMM, </a:t>
            </a:r>
            <a:r>
              <a:rPr lang="en-US" sz="2400" dirty="0"/>
              <a:t>image enhancement and foreground extraction. Background is subtracted so that foreground objects are </a:t>
            </a:r>
            <a:r>
              <a:rPr lang="en-US" sz="2400" dirty="0" smtClean="0"/>
              <a:t>visible. After </a:t>
            </a:r>
            <a:r>
              <a:rPr lang="en-US" sz="2400" dirty="0"/>
              <a:t>background subtraction image enhancement techniques such </a:t>
            </a:r>
            <a:r>
              <a:rPr lang="en-US" sz="2400" dirty="0" smtClean="0"/>
              <a:t>as </a:t>
            </a:r>
            <a:r>
              <a:rPr lang="en-US" sz="2400" dirty="0"/>
              <a:t>dilation and erosion are used to get proper contours of the foreground objects. The final result obtained from this module is the foreground.</a:t>
            </a:r>
            <a:endParaRPr lang="en-IN" sz="2400" dirty="0"/>
          </a:p>
        </p:txBody>
      </p:sp>
      <p:pic>
        <p:nvPicPr>
          <p:cNvPr id="4" name="Picture 4" descr="Detecting and Counting Vehicles Using Adaptive Background Subtraction and  Morphological Operators in Real Tim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869" y="4720046"/>
            <a:ext cx="3239588" cy="203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336914"/>
            <a:ext cx="2621962" cy="817076"/>
          </a:xfrm>
        </p:spPr>
        <p:txBody>
          <a:bodyPr>
            <a:noAutofit/>
          </a:bodyPr>
          <a:lstStyle/>
          <a:p>
            <a:r>
              <a:rPr lang="en-IN" sz="3400" u="sng" dirty="0">
                <a:solidFill>
                  <a:schemeClr val="bg1"/>
                </a:solidFill>
              </a:rPr>
              <a:t>ABSTRACT</a:t>
            </a:r>
          </a:p>
        </p:txBody>
      </p:sp>
      <p:sp>
        <p:nvSpPr>
          <p:cNvPr id="3" name="Content Placeholder 2"/>
          <p:cNvSpPr>
            <a:spLocks noGrp="1"/>
          </p:cNvSpPr>
          <p:nvPr>
            <p:ph idx="1"/>
          </p:nvPr>
        </p:nvSpPr>
        <p:spPr>
          <a:xfrm>
            <a:off x="209006" y="1720046"/>
            <a:ext cx="8717279" cy="4271451"/>
          </a:xfrm>
        </p:spPr>
        <p:txBody>
          <a:bodyPr>
            <a:noAutofit/>
          </a:bodyPr>
          <a:lstStyle/>
          <a:p>
            <a:pPr>
              <a:buFont typeface="Wingdings" panose="05000000000000000000" pitchFamily="2" charset="2"/>
              <a:buChar char="Ø"/>
            </a:pPr>
            <a:r>
              <a:rPr lang="en-US" sz="2400" dirty="0"/>
              <a:t>This project describes about the system to count the number of vehicles on roads and highways by using adaptive background subtraction</a:t>
            </a:r>
            <a:r>
              <a:rPr lang="en-US" sz="2400" dirty="0" smtClean="0"/>
              <a:t>.</a:t>
            </a:r>
          </a:p>
          <a:p>
            <a:pPr marL="0" indent="0">
              <a:buNone/>
            </a:pPr>
            <a:endParaRPr lang="en-US" sz="2400" dirty="0"/>
          </a:p>
          <a:p>
            <a:pPr>
              <a:buFont typeface="Wingdings" panose="05000000000000000000" pitchFamily="2" charset="2"/>
              <a:buChar char="Ø"/>
            </a:pPr>
            <a:r>
              <a:rPr lang="en-US" sz="2400" dirty="0"/>
              <a:t>Overall, system requires a video stream captured from static cameras installed on roads and highways </a:t>
            </a:r>
            <a:r>
              <a:rPr lang="en-US" sz="2400" dirty="0" smtClean="0"/>
              <a:t>.</a:t>
            </a:r>
          </a:p>
          <a:p>
            <a:pPr marL="0" indent="0">
              <a:buNone/>
            </a:pPr>
            <a:endParaRPr lang="en-US" sz="2400" dirty="0"/>
          </a:p>
          <a:p>
            <a:pPr>
              <a:buFont typeface="Wingdings" panose="05000000000000000000" pitchFamily="2" charset="2"/>
              <a:buChar char="Ø"/>
            </a:pPr>
            <a:r>
              <a:rPr lang="en-US" sz="2400" dirty="0" smtClean="0"/>
              <a:t>The </a:t>
            </a:r>
            <a:r>
              <a:rPr lang="en-US" sz="2400" dirty="0"/>
              <a:t>necessity of </a:t>
            </a:r>
            <a:r>
              <a:rPr lang="en-US" sz="2400" dirty="0" smtClean="0"/>
              <a:t>detecting </a:t>
            </a:r>
            <a:r>
              <a:rPr lang="en-US" sz="2400" dirty="0"/>
              <a:t>and counting the vehicles is helpful for traffic surveillance. </a:t>
            </a:r>
          </a:p>
        </p:txBody>
      </p:sp>
    </p:spTree>
    <p:extLst>
      <p:ext uri="{BB962C8B-B14F-4D97-AF65-F5344CB8AC3E}">
        <p14:creationId xmlns:p14="http://schemas.microsoft.com/office/powerpoint/2010/main" val="1421990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3" y="1444332"/>
            <a:ext cx="8246070" cy="3396610"/>
          </a:xfrm>
        </p:spPr>
        <p:txBody>
          <a:bodyPr>
            <a:normAutofit lnSpcReduction="10000"/>
          </a:bodyPr>
          <a:lstStyle/>
          <a:p>
            <a:pPr>
              <a:buFont typeface="Wingdings" panose="05000000000000000000" pitchFamily="2" charset="2"/>
              <a:buChar char="Ø"/>
            </a:pPr>
            <a:r>
              <a:rPr lang="en-IN" b="1" u="sng" dirty="0"/>
              <a:t>Vehicle </a:t>
            </a:r>
            <a:r>
              <a:rPr lang="en-IN" b="1" u="sng" dirty="0" smtClean="0"/>
              <a:t>Detection </a:t>
            </a:r>
            <a:r>
              <a:rPr lang="en-IN" dirty="0" smtClean="0"/>
              <a:t>:</a:t>
            </a:r>
            <a:endParaRPr lang="en-IN" dirty="0"/>
          </a:p>
          <a:p>
            <a:pPr marL="0" indent="0" algn="just">
              <a:lnSpc>
                <a:spcPct val="110000"/>
              </a:lnSpc>
              <a:buNone/>
            </a:pPr>
            <a:r>
              <a:rPr lang="en-IN" sz="2400" dirty="0" smtClean="0"/>
              <a:t>               </a:t>
            </a:r>
            <a:r>
              <a:rPr lang="en-US" sz="2400" dirty="0"/>
              <a:t>Vehicle detection is a technique used in computer vision and image processing. Multiple consecutive frames from a video are compared by various methods to determine if any moving object is detected. Moving objects detection has been used for wide range of applications like video surveillance, activity recognition, road condition monitoring, airport safety, monitoring of protection along marine border.</a:t>
            </a:r>
            <a:endParaRPr lang="en-IN" sz="2400" dirty="0"/>
          </a:p>
        </p:txBody>
      </p:sp>
      <p:pic>
        <p:nvPicPr>
          <p:cNvPr id="4" name="Picture 8" descr="Vehicle Detection and Counting System using OpenCV - Analytics Vidh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0" y="4658063"/>
            <a:ext cx="6046507" cy="206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54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245" y="1532965"/>
            <a:ext cx="8246070" cy="2689414"/>
          </a:xfrm>
        </p:spPr>
        <p:txBody>
          <a:bodyPr>
            <a:normAutofit/>
          </a:bodyPr>
          <a:lstStyle/>
          <a:p>
            <a:pPr>
              <a:buFont typeface="Wingdings" panose="05000000000000000000" pitchFamily="2" charset="2"/>
              <a:buChar char="Ø"/>
            </a:pPr>
            <a:r>
              <a:rPr lang="en-IN" b="1" u="sng" dirty="0"/>
              <a:t>Vehicle </a:t>
            </a:r>
            <a:r>
              <a:rPr lang="en-IN" b="1" u="sng" dirty="0" smtClean="0"/>
              <a:t>Counting :</a:t>
            </a:r>
            <a:endParaRPr lang="en-IN" b="1" u="sng" dirty="0"/>
          </a:p>
          <a:p>
            <a:pPr marL="0" indent="0" algn="just">
              <a:lnSpc>
                <a:spcPct val="110000"/>
              </a:lnSpc>
              <a:buNone/>
            </a:pPr>
            <a:r>
              <a:rPr lang="en-IN" sz="2500" dirty="0" smtClean="0"/>
              <a:t>               </a:t>
            </a:r>
            <a:r>
              <a:rPr lang="en-US" sz="2400" dirty="0" smtClean="0"/>
              <a:t>In counting step, a counter is used to store the sum value of them. It counts the vehicles which are passing in the specific direction. In this technique, counting is according to the number of moving vehicles detected in the detection zone.</a:t>
            </a:r>
            <a:endParaRPr lang="en-IN" sz="2400" dirty="0"/>
          </a:p>
        </p:txBody>
      </p:sp>
      <p:pic>
        <p:nvPicPr>
          <p:cNvPr id="4098" name="Picture 2" descr="Count Vehicles on images with Opencv and Deep learning - Py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402" y="4222379"/>
            <a:ext cx="3823446" cy="224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9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DATASET</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400" dirty="0" smtClean="0"/>
              <a:t>       This </a:t>
            </a:r>
            <a:r>
              <a:rPr lang="en-US" sz="2400" dirty="0"/>
              <a:t>dataset was used in project for detecting vehicles </a:t>
            </a:r>
            <a:r>
              <a:rPr lang="en-US" sz="2400" dirty="0" smtClean="0"/>
              <a:t>in </a:t>
            </a:r>
            <a:r>
              <a:rPr lang="en-US" sz="2400" dirty="0"/>
              <a:t>an video. This dataset contain 556 images for each class of vehicle</a:t>
            </a:r>
            <a:r>
              <a:rPr lang="en-US" sz="2400" dirty="0" smtClean="0"/>
              <a:t>.</a:t>
            </a:r>
            <a:r>
              <a:rPr lang="en-US" sz="2400" dirty="0"/>
              <a:t> The classes in this dataset is</a:t>
            </a:r>
            <a:r>
              <a:rPr lang="en-US" sz="2400" dirty="0" smtClean="0"/>
              <a:t>:</a:t>
            </a:r>
            <a:endParaRPr lang="en-US" sz="2400" dirty="0"/>
          </a:p>
          <a:p>
            <a:pPr fontAlgn="base">
              <a:buFont typeface="Wingdings" panose="05000000000000000000" pitchFamily="2" charset="2"/>
              <a:buChar char="Ø"/>
            </a:pPr>
            <a:r>
              <a:rPr lang="en-US" sz="2400" dirty="0"/>
              <a:t>Bus</a:t>
            </a:r>
          </a:p>
          <a:p>
            <a:pPr fontAlgn="base">
              <a:buFont typeface="Wingdings" panose="05000000000000000000" pitchFamily="2" charset="2"/>
              <a:buChar char="Ø"/>
            </a:pPr>
            <a:r>
              <a:rPr lang="en-US" sz="2400" dirty="0" smtClean="0"/>
              <a:t>Car</a:t>
            </a:r>
            <a:endParaRPr lang="en-US" sz="2400" dirty="0"/>
          </a:p>
          <a:p>
            <a:pPr fontAlgn="base">
              <a:buFont typeface="Wingdings" panose="05000000000000000000" pitchFamily="2" charset="2"/>
              <a:buChar char="Ø"/>
            </a:pPr>
            <a:r>
              <a:rPr lang="en-US" sz="2400" dirty="0" smtClean="0"/>
              <a:t>Truck</a:t>
            </a:r>
          </a:p>
          <a:p>
            <a:pPr fontAlgn="base">
              <a:buFont typeface="Wingdings" panose="05000000000000000000" pitchFamily="2" charset="2"/>
              <a:buChar char="Ø"/>
            </a:pPr>
            <a:r>
              <a:rPr lang="en-US" sz="2400" dirty="0" smtClean="0"/>
              <a:t>Ambulance</a:t>
            </a:r>
          </a:p>
          <a:p>
            <a:pPr marL="0" indent="0" fontAlgn="base">
              <a:buNone/>
            </a:pPr>
            <a:endParaRPr lang="en-US" sz="2500" dirty="0" smtClean="0"/>
          </a:p>
          <a:p>
            <a:pPr marL="0" indent="0" fontAlgn="base">
              <a:buNone/>
            </a:pPr>
            <a:r>
              <a:rPr lang="en-US" sz="2500" b="1" dirty="0" smtClean="0"/>
              <a:t>LINK:</a:t>
            </a:r>
            <a:r>
              <a:rPr lang="en-US" sz="2500" dirty="0" smtClean="0"/>
              <a:t> </a:t>
            </a:r>
          </a:p>
          <a:p>
            <a:pPr marL="0" indent="0" fontAlgn="base">
              <a:buNone/>
            </a:pPr>
            <a:r>
              <a:rPr lang="en-US" sz="2000" dirty="0" smtClean="0"/>
              <a:t>      https</a:t>
            </a:r>
            <a:r>
              <a:rPr lang="en-US" sz="2000" dirty="0"/>
              <a:t>://</a:t>
            </a:r>
            <a:r>
              <a:rPr lang="en-US" sz="2000" dirty="0" smtClean="0"/>
              <a:t>drive.google.com/drive/folders/1U-     5jxcPBfNTsay9pCI5QnGY3ruG2MSqH</a:t>
            </a:r>
            <a:endParaRPr lang="en-US" sz="2500" dirty="0"/>
          </a:p>
          <a:p>
            <a:pPr marL="0" indent="0">
              <a:buNone/>
            </a:pPr>
            <a:endParaRPr lang="en-IN" sz="2500" dirty="0"/>
          </a:p>
        </p:txBody>
      </p:sp>
      <p:pic>
        <p:nvPicPr>
          <p:cNvPr id="4" name="Picture 3" descr="C:\Users\GOD\Pictures\Screenshots\Screenshot (6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2370" y="2857376"/>
            <a:ext cx="3893820" cy="2141220"/>
          </a:xfrm>
          <a:prstGeom prst="rect">
            <a:avLst/>
          </a:prstGeom>
          <a:noFill/>
          <a:ln>
            <a:noFill/>
          </a:ln>
        </p:spPr>
      </p:pic>
    </p:spTree>
    <p:extLst>
      <p:ext uri="{BB962C8B-B14F-4D97-AF65-F5344CB8AC3E}">
        <p14:creationId xmlns:p14="http://schemas.microsoft.com/office/powerpoint/2010/main" val="1510576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PERFORMANCE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9859432"/>
              </p:ext>
            </p:extLst>
          </p:nvPr>
        </p:nvGraphicFramePr>
        <p:xfrm>
          <a:off x="486694" y="1489165"/>
          <a:ext cx="8259097" cy="5294814"/>
        </p:xfrm>
        <a:graphic>
          <a:graphicData uri="http://schemas.openxmlformats.org/drawingml/2006/table">
            <a:tbl>
              <a:tblPr firstRow="1" firstCol="1" lastRow="1" lastCol="1" bandRow="1" bandCol="1">
                <a:tableStyleId>{5940675A-B579-460E-94D1-54222C63F5DA}</a:tableStyleId>
              </a:tblPr>
              <a:tblGrid>
                <a:gridCol w="1307807">
                  <a:extLst>
                    <a:ext uri="{9D8B030D-6E8A-4147-A177-3AD203B41FA5}">
                      <a16:colId xmlns:a16="http://schemas.microsoft.com/office/drawing/2014/main" val="854161380"/>
                    </a:ext>
                  </a:extLst>
                </a:gridCol>
                <a:gridCol w="1213811">
                  <a:extLst>
                    <a:ext uri="{9D8B030D-6E8A-4147-A177-3AD203B41FA5}">
                      <a16:colId xmlns:a16="http://schemas.microsoft.com/office/drawing/2014/main" val="2839825454"/>
                    </a:ext>
                  </a:extLst>
                </a:gridCol>
                <a:gridCol w="1817017">
                  <a:extLst>
                    <a:ext uri="{9D8B030D-6E8A-4147-A177-3AD203B41FA5}">
                      <a16:colId xmlns:a16="http://schemas.microsoft.com/office/drawing/2014/main" val="109665967"/>
                    </a:ext>
                  </a:extLst>
                </a:gridCol>
                <a:gridCol w="1467676">
                  <a:extLst>
                    <a:ext uri="{9D8B030D-6E8A-4147-A177-3AD203B41FA5}">
                      <a16:colId xmlns:a16="http://schemas.microsoft.com/office/drawing/2014/main" val="4019596019"/>
                    </a:ext>
                  </a:extLst>
                </a:gridCol>
                <a:gridCol w="1226393">
                  <a:extLst>
                    <a:ext uri="{9D8B030D-6E8A-4147-A177-3AD203B41FA5}">
                      <a16:colId xmlns:a16="http://schemas.microsoft.com/office/drawing/2014/main" val="1091868202"/>
                    </a:ext>
                  </a:extLst>
                </a:gridCol>
                <a:gridCol w="1226393">
                  <a:extLst>
                    <a:ext uri="{9D8B030D-6E8A-4147-A177-3AD203B41FA5}">
                      <a16:colId xmlns:a16="http://schemas.microsoft.com/office/drawing/2014/main" val="3735029009"/>
                    </a:ext>
                  </a:extLst>
                </a:gridCol>
              </a:tblGrid>
              <a:tr h="617207">
                <a:tc>
                  <a:txBody>
                    <a:bodyPr/>
                    <a:lstStyle/>
                    <a:p>
                      <a:pPr marL="67945" marR="61595">
                        <a:lnSpc>
                          <a:spcPct val="100000"/>
                        </a:lnSpc>
                        <a:spcAft>
                          <a:spcPts val="0"/>
                        </a:spcAft>
                      </a:pPr>
                      <a:r>
                        <a:rPr lang="en-US" sz="1600" b="1" dirty="0">
                          <a:effectLst/>
                        </a:rPr>
                        <a:t>TEST CASE ID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81000">
                        <a:lnSpc>
                          <a:spcPct val="100000"/>
                        </a:lnSpc>
                        <a:spcAft>
                          <a:spcPts val="0"/>
                        </a:spcAft>
                      </a:pPr>
                      <a:r>
                        <a:rPr lang="en-US" sz="1600" b="1" dirty="0">
                          <a:effectLst/>
                        </a:rPr>
                        <a:t>TEST CASES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36855">
                        <a:lnSpc>
                          <a:spcPct val="100000"/>
                        </a:lnSpc>
                        <a:spcAft>
                          <a:spcPts val="0"/>
                        </a:spcAft>
                      </a:pPr>
                      <a:r>
                        <a:rPr lang="en-US" sz="1600" b="1" dirty="0">
                          <a:effectLst/>
                        </a:rPr>
                        <a:t>INPUT DESCRIPTION</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03835">
                        <a:lnSpc>
                          <a:spcPct val="100000"/>
                        </a:lnSpc>
                        <a:spcAft>
                          <a:spcPts val="0"/>
                        </a:spcAft>
                      </a:pPr>
                      <a:r>
                        <a:rPr lang="en-US" sz="1600" b="1" dirty="0">
                          <a:effectLst/>
                        </a:rPr>
                        <a:t>EXPECTED OUTPUT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13995">
                        <a:lnSpc>
                          <a:spcPct val="100000"/>
                        </a:lnSpc>
                        <a:spcAft>
                          <a:spcPts val="0"/>
                        </a:spcAft>
                      </a:pPr>
                      <a:r>
                        <a:rPr lang="en-US" sz="1600" b="1" dirty="0">
                          <a:effectLst/>
                        </a:rPr>
                        <a:t>ACTUAL OUTPUT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272415">
                        <a:lnSpc>
                          <a:spcPct val="100000"/>
                        </a:lnSpc>
                        <a:spcAft>
                          <a:spcPts val="0"/>
                        </a:spcAft>
                      </a:pPr>
                      <a:r>
                        <a:rPr lang="en-US" sz="1600" b="1" dirty="0">
                          <a:effectLst/>
                        </a:rPr>
                        <a:t>TEST STATUS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21325476"/>
                  </a:ext>
                </a:extLst>
              </a:tr>
              <a:tr h="883292">
                <a:tc>
                  <a:txBody>
                    <a:bodyPr/>
                    <a:lstStyle/>
                    <a:p>
                      <a:pPr marL="67945">
                        <a:lnSpc>
                          <a:spcPct val="100000"/>
                        </a:lnSpc>
                        <a:spcAft>
                          <a:spcPts val="0"/>
                        </a:spcAft>
                      </a:pPr>
                      <a:r>
                        <a:rPr lang="en-US" sz="1600" dirty="0">
                          <a:effectLst/>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30530">
                        <a:lnSpc>
                          <a:spcPct val="100000"/>
                        </a:lnSpc>
                        <a:spcAft>
                          <a:spcPts val="0"/>
                        </a:spcAft>
                      </a:pPr>
                      <a:r>
                        <a:rPr lang="en-US" sz="1600" dirty="0">
                          <a:effectLst/>
                        </a:rPr>
                        <a:t>Upload video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8590">
                        <a:lnSpc>
                          <a:spcPct val="100000"/>
                        </a:lnSpc>
                        <a:spcAft>
                          <a:spcPts val="0"/>
                        </a:spcAft>
                      </a:pPr>
                      <a:r>
                        <a:rPr lang="en-US" sz="1600" dirty="0">
                          <a:effectLst/>
                        </a:rPr>
                        <a:t>The video is uploaded to detect and count vehicles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895">
                        <a:lnSpc>
                          <a:spcPct val="100000"/>
                        </a:lnSpc>
                        <a:spcAft>
                          <a:spcPts val="0"/>
                        </a:spcAft>
                      </a:pPr>
                      <a:r>
                        <a:rPr lang="en-US" sz="1600" dirty="0">
                          <a:effectLst/>
                        </a:rPr>
                        <a:t>Video is successfully uploaded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a:effectLst/>
                        </a:rPr>
                        <a:t>Video successfully uploaded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77321772"/>
                  </a:ext>
                </a:extLst>
              </a:tr>
              <a:tr h="881646">
                <a:tc>
                  <a:txBody>
                    <a:bodyPr/>
                    <a:lstStyle/>
                    <a:p>
                      <a:pPr marL="67945">
                        <a:lnSpc>
                          <a:spcPct val="100000"/>
                        </a:lnSpc>
                        <a:spcAft>
                          <a:spcPts val="0"/>
                        </a:spcAft>
                      </a:pPr>
                      <a:r>
                        <a:rPr lang="en-US" sz="1600" dirty="0">
                          <a:effectLst/>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85090">
                        <a:lnSpc>
                          <a:spcPct val="100000"/>
                        </a:lnSpc>
                        <a:spcAft>
                          <a:spcPts val="0"/>
                        </a:spcAft>
                      </a:pPr>
                      <a:r>
                        <a:rPr lang="en-US" sz="1600" dirty="0">
                          <a:effectLst/>
                        </a:rPr>
                        <a:t>Background learning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0335" algn="just">
                        <a:lnSpc>
                          <a:spcPct val="100000"/>
                        </a:lnSpc>
                        <a:spcAft>
                          <a:spcPts val="0"/>
                        </a:spcAft>
                      </a:pPr>
                      <a:r>
                        <a:rPr lang="en-US" sz="1600" dirty="0">
                          <a:effectLst/>
                        </a:rPr>
                        <a:t>To learn about the environment in the given video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27660">
                        <a:lnSpc>
                          <a:spcPct val="100000"/>
                        </a:lnSpc>
                        <a:spcAft>
                          <a:spcPts val="0"/>
                        </a:spcAft>
                      </a:pPr>
                      <a:r>
                        <a:rPr lang="en-US" sz="1600">
                          <a:effectLst/>
                        </a:rPr>
                        <a:t>Analyse the background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6040">
                        <a:lnSpc>
                          <a:spcPct val="100000"/>
                        </a:lnSpc>
                        <a:spcAft>
                          <a:spcPts val="0"/>
                        </a:spcAft>
                      </a:pPr>
                      <a:r>
                        <a:rPr lang="en-US" sz="1600">
                          <a:effectLst/>
                        </a:rPr>
                        <a:t>Successfully analysed background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4188465"/>
                  </a:ext>
                </a:extLst>
              </a:tr>
              <a:tr h="1147731">
                <a:tc>
                  <a:txBody>
                    <a:bodyPr/>
                    <a:lstStyle/>
                    <a:p>
                      <a:pPr marL="67945">
                        <a:lnSpc>
                          <a:spcPct val="100000"/>
                        </a:lnSpc>
                        <a:spcAft>
                          <a:spcPts val="0"/>
                        </a:spcAft>
                      </a:pPr>
                      <a:r>
                        <a:rPr lang="en-US" sz="1600">
                          <a:effectLst/>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24460">
                        <a:lnSpc>
                          <a:spcPct val="100000"/>
                        </a:lnSpc>
                        <a:spcAft>
                          <a:spcPts val="0"/>
                        </a:spcAft>
                      </a:pPr>
                      <a:r>
                        <a:rPr lang="en-US" sz="1600" dirty="0">
                          <a:effectLst/>
                        </a:rPr>
                        <a:t>Foreground extraction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80365">
                        <a:lnSpc>
                          <a:spcPct val="100000"/>
                        </a:lnSpc>
                        <a:spcAft>
                          <a:spcPts val="0"/>
                        </a:spcAft>
                      </a:pPr>
                      <a:r>
                        <a:rPr lang="en-US" sz="1600" dirty="0">
                          <a:effectLst/>
                        </a:rPr>
                        <a:t>To extract the moving objects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895">
                        <a:lnSpc>
                          <a:spcPct val="100000"/>
                        </a:lnSpc>
                        <a:spcAft>
                          <a:spcPts val="0"/>
                        </a:spcAft>
                      </a:pPr>
                      <a:r>
                        <a:rPr lang="en-US" sz="1600" dirty="0">
                          <a:effectLst/>
                        </a:rPr>
                        <a:t>The moving objects are extracted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a:effectLst/>
                        </a:rPr>
                        <a:t>Objects extracted successfully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27173089"/>
                  </a:ext>
                </a:extLst>
              </a:tr>
              <a:tr h="881646">
                <a:tc>
                  <a:txBody>
                    <a:bodyPr/>
                    <a:lstStyle/>
                    <a:p>
                      <a:pPr marL="67945">
                        <a:lnSpc>
                          <a:spcPct val="100000"/>
                        </a:lnSpc>
                        <a:spcAft>
                          <a:spcPts val="0"/>
                        </a:spcAft>
                      </a:pPr>
                      <a:r>
                        <a:rPr lang="en-US" sz="1600">
                          <a:effectLst/>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260">
                        <a:lnSpc>
                          <a:spcPct val="100000"/>
                        </a:lnSpc>
                        <a:spcAft>
                          <a:spcPts val="0"/>
                        </a:spcAft>
                      </a:pPr>
                      <a:r>
                        <a:rPr lang="en-US" sz="1600">
                          <a:effectLst/>
                        </a:rPr>
                        <a:t>Vehicle detection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70840">
                        <a:lnSpc>
                          <a:spcPct val="100000"/>
                        </a:lnSpc>
                        <a:spcAft>
                          <a:spcPts val="0"/>
                        </a:spcAft>
                      </a:pPr>
                      <a:r>
                        <a:rPr lang="en-US" sz="1600" dirty="0">
                          <a:effectLst/>
                        </a:rPr>
                        <a:t>To detect the moving vehicle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78765" algn="just">
                        <a:lnSpc>
                          <a:spcPct val="100000"/>
                        </a:lnSpc>
                        <a:spcAft>
                          <a:spcPts val="0"/>
                        </a:spcAft>
                      </a:pPr>
                      <a:r>
                        <a:rPr lang="en-US" sz="1600" dirty="0">
                          <a:effectLst/>
                        </a:rPr>
                        <a:t>The vehicles are detected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dirty="0">
                          <a:effectLst/>
                        </a:rPr>
                        <a:t>Vehicles detected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66792320"/>
                  </a:ext>
                </a:extLst>
              </a:tr>
              <a:tr h="883292">
                <a:tc>
                  <a:txBody>
                    <a:bodyPr/>
                    <a:lstStyle/>
                    <a:p>
                      <a:pPr marL="67945">
                        <a:lnSpc>
                          <a:spcPct val="100000"/>
                        </a:lnSpc>
                        <a:spcAft>
                          <a:spcPts val="0"/>
                        </a:spcAft>
                      </a:pPr>
                      <a:r>
                        <a:rPr lang="en-US" sz="1600">
                          <a:effectLst/>
                        </a:rPr>
                        <a:t>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32105">
                        <a:lnSpc>
                          <a:spcPct val="100000"/>
                        </a:lnSpc>
                        <a:spcAft>
                          <a:spcPts val="0"/>
                        </a:spcAft>
                      </a:pPr>
                      <a:r>
                        <a:rPr lang="en-US" sz="1600">
                          <a:effectLst/>
                        </a:rPr>
                        <a:t>Vehicle counting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16230">
                        <a:lnSpc>
                          <a:spcPct val="100000"/>
                        </a:lnSpc>
                        <a:spcAft>
                          <a:spcPts val="0"/>
                        </a:spcAft>
                      </a:pPr>
                      <a:r>
                        <a:rPr lang="en-US" sz="1600" dirty="0">
                          <a:effectLst/>
                        </a:rPr>
                        <a:t>To count the vehicles that are detected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22580">
                        <a:lnSpc>
                          <a:spcPct val="100000"/>
                        </a:lnSpc>
                        <a:spcAft>
                          <a:spcPts val="0"/>
                        </a:spcAft>
                      </a:pPr>
                      <a:r>
                        <a:rPr lang="en-US" sz="1600" dirty="0">
                          <a:effectLst/>
                        </a:rPr>
                        <a:t>Return the count of the vehicles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51435">
                        <a:lnSpc>
                          <a:spcPct val="100000"/>
                        </a:lnSpc>
                        <a:spcAft>
                          <a:spcPts val="0"/>
                        </a:spcAft>
                      </a:pPr>
                      <a:r>
                        <a:rPr lang="en-US" sz="1600" dirty="0">
                          <a:effectLst/>
                        </a:rPr>
                        <a:t>Returned the count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02406228"/>
                  </a:ext>
                </a:extLst>
              </a:tr>
            </a:tbl>
          </a:graphicData>
        </a:graphic>
      </p:graphicFrame>
    </p:spTree>
    <p:extLst>
      <p:ext uri="{BB962C8B-B14F-4D97-AF65-F5344CB8AC3E}">
        <p14:creationId xmlns:p14="http://schemas.microsoft.com/office/powerpoint/2010/main" val="1266206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SCREENSHOTS</a:t>
            </a:r>
            <a:endParaRPr lang="en-IN" sz="3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66" y="2084164"/>
            <a:ext cx="3980328" cy="35098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161" y="2084164"/>
            <a:ext cx="4073631" cy="3509811"/>
          </a:xfrm>
          <a:prstGeom prst="rect">
            <a:avLst/>
          </a:prstGeom>
        </p:spPr>
      </p:pic>
    </p:spTree>
    <p:extLst>
      <p:ext uri="{BB962C8B-B14F-4D97-AF65-F5344CB8AC3E}">
        <p14:creationId xmlns:p14="http://schemas.microsoft.com/office/powerpoint/2010/main" val="36244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89" y="442063"/>
            <a:ext cx="6447501" cy="738052"/>
          </a:xfrm>
        </p:spPr>
        <p:txBody>
          <a:bodyPr>
            <a:normAutofit/>
          </a:bodyPr>
          <a:lstStyle/>
          <a:p>
            <a:r>
              <a:rPr lang="en-IN" sz="3400" u="sng" dirty="0">
                <a:solidFill>
                  <a:schemeClr val="bg1"/>
                </a:solidFill>
              </a:rPr>
              <a:t>CONCLUSION</a:t>
            </a:r>
          </a:p>
        </p:txBody>
      </p:sp>
      <p:sp>
        <p:nvSpPr>
          <p:cNvPr id="3" name="Content Placeholder 2"/>
          <p:cNvSpPr>
            <a:spLocks noGrp="1"/>
          </p:cNvSpPr>
          <p:nvPr>
            <p:ph idx="1"/>
          </p:nvPr>
        </p:nvSpPr>
        <p:spPr>
          <a:xfrm>
            <a:off x="437589" y="1982151"/>
            <a:ext cx="7863857" cy="4375105"/>
          </a:xfrm>
        </p:spPr>
        <p:txBody>
          <a:bodyPr>
            <a:normAutofit/>
          </a:bodyPr>
          <a:lstStyle/>
          <a:p>
            <a:pPr marL="0" indent="0" algn="just">
              <a:buNone/>
            </a:pPr>
            <a:r>
              <a:rPr lang="en-US" sz="2400" dirty="0" smtClean="0"/>
              <a:t>     Therefore the proposed solution is implemented on python, using the </a:t>
            </a:r>
            <a:r>
              <a:rPr lang="en-US" sz="2400" dirty="0" err="1" smtClean="0"/>
              <a:t>OpenCV</a:t>
            </a:r>
            <a:r>
              <a:rPr lang="en-US" sz="2400" dirty="0" smtClean="0"/>
              <a:t> bindings. The traffic camera footages from variety of sources are in implementation. And it works with already captured videos. </a:t>
            </a:r>
            <a:r>
              <a:rPr lang="en-US" sz="2400" dirty="0"/>
              <a:t>Our proposed method performs excellently in traffic jams and various conditions, such as sunny, cloudy, and rainy </a:t>
            </a:r>
            <a:r>
              <a:rPr lang="en-US" sz="2400" dirty="0" smtClean="0"/>
              <a:t>days.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590499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REFERENCES</a:t>
            </a:r>
            <a:endParaRPr lang="en-IN" sz="3400" dirty="0"/>
          </a:p>
        </p:txBody>
      </p:sp>
      <p:sp>
        <p:nvSpPr>
          <p:cNvPr id="4" name="Content Placeholder 3"/>
          <p:cNvSpPr>
            <a:spLocks noGrp="1"/>
          </p:cNvSpPr>
          <p:nvPr>
            <p:ph idx="1"/>
          </p:nvPr>
        </p:nvSpPr>
        <p:spPr>
          <a:xfrm>
            <a:off x="0" y="1933164"/>
            <a:ext cx="8246070" cy="4476345"/>
          </a:xfrm>
        </p:spPr>
        <p:txBody>
          <a:bodyPr>
            <a:normAutofit/>
          </a:bodyPr>
          <a:lstStyle/>
          <a:p>
            <a:pPr lvl="2">
              <a:buFont typeface="Wingdings" panose="05000000000000000000" pitchFamily="2" charset="2"/>
              <a:buChar char="Ø"/>
            </a:pPr>
            <a:r>
              <a:rPr lang="en-US" dirty="0" err="1" smtClean="0"/>
              <a:t>Chenghuan</a:t>
            </a:r>
            <a:r>
              <a:rPr lang="en-US" dirty="0" smtClean="0"/>
              <a:t> </a:t>
            </a:r>
            <a:r>
              <a:rPr lang="en-US" dirty="0"/>
              <a:t>Liu , Du Q. Huynh, </a:t>
            </a:r>
            <a:r>
              <a:rPr lang="en-US" dirty="0" err="1"/>
              <a:t>Yuchao</a:t>
            </a:r>
            <a:r>
              <a:rPr lang="en-US" dirty="0"/>
              <a:t> Sun, Mark Reynolds, Steve Atkinson, A Vision-Based Pipeline for Vehicle Counting, Speed Estimation, and Classification, IEEE, </a:t>
            </a:r>
            <a:r>
              <a:rPr lang="en-US" dirty="0" smtClean="0"/>
              <a:t>2020.</a:t>
            </a:r>
            <a:endParaRPr lang="en-US" dirty="0" smtClean="0"/>
          </a:p>
          <a:p>
            <a:pPr marL="914378" lvl="2" indent="0">
              <a:buNone/>
            </a:pPr>
            <a:endParaRPr lang="en-IN" dirty="0"/>
          </a:p>
          <a:p>
            <a:pPr lvl="2">
              <a:buFont typeface="Wingdings" panose="05000000000000000000" pitchFamily="2" charset="2"/>
              <a:buChar char="Ø"/>
            </a:pPr>
            <a:r>
              <a:rPr lang="en-US" dirty="0" err="1" smtClean="0"/>
              <a:t>Zhe</a:t>
            </a:r>
            <a:r>
              <a:rPr lang="en-US" dirty="0" smtClean="0"/>
              <a:t> </a:t>
            </a:r>
            <a:r>
              <a:rPr lang="en-US" dirty="0"/>
              <a:t>Dai, </a:t>
            </a:r>
            <a:r>
              <a:rPr lang="en-US" dirty="0" err="1"/>
              <a:t>Huansheng</a:t>
            </a:r>
            <a:r>
              <a:rPr lang="en-US" dirty="0"/>
              <a:t> Song, Xuan Wang, Yong Fang, Xu </a:t>
            </a:r>
            <a:r>
              <a:rPr lang="en-US" dirty="0" err="1"/>
              <a:t>Yun,Zhaoyang</a:t>
            </a:r>
            <a:r>
              <a:rPr lang="en-US" dirty="0"/>
              <a:t> Zhang, </a:t>
            </a:r>
            <a:r>
              <a:rPr lang="en-US" dirty="0" err="1"/>
              <a:t>Huaiyu</a:t>
            </a:r>
            <a:r>
              <a:rPr lang="en-US" dirty="0"/>
              <a:t> Li, Video-Based Vehicle Counting Framework, IEEE, </a:t>
            </a:r>
            <a:r>
              <a:rPr lang="en-US" dirty="0" smtClean="0"/>
              <a:t>2019</a:t>
            </a:r>
            <a:r>
              <a:rPr lang="en-US" dirty="0"/>
              <a:t>.</a:t>
            </a:r>
            <a:endParaRPr lang="en-IN" dirty="0"/>
          </a:p>
          <a:p>
            <a:pPr lvl="2">
              <a:buFont typeface="Wingdings" panose="05000000000000000000" pitchFamily="2" charset="2"/>
              <a:buChar char="Ø"/>
            </a:pPr>
            <a:endParaRPr lang="en-IN" sz="1800" dirty="0"/>
          </a:p>
        </p:txBody>
      </p:sp>
    </p:spTree>
    <p:extLst>
      <p:ext uri="{BB962C8B-B14F-4D97-AF65-F5344CB8AC3E}">
        <p14:creationId xmlns:p14="http://schemas.microsoft.com/office/powerpoint/2010/main" val="946918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63636"/>
            <a:ext cx="8515049" cy="3448593"/>
          </a:xfrm>
        </p:spPr>
        <p:txBody>
          <a:bodyPr/>
          <a:lstStyle/>
          <a:p>
            <a:pPr lvl="2">
              <a:buFont typeface="Wingdings" panose="05000000000000000000" pitchFamily="2" charset="2"/>
              <a:buChar char="Ø"/>
            </a:pPr>
            <a:r>
              <a:rPr lang="en-US" dirty="0" err="1" smtClean="0"/>
              <a:t>Hilal</a:t>
            </a:r>
            <a:r>
              <a:rPr lang="en-US" dirty="0" smtClean="0"/>
              <a:t> </a:t>
            </a:r>
            <a:r>
              <a:rPr lang="en-US" dirty="0" err="1" smtClean="0"/>
              <a:t>Tayara</a:t>
            </a:r>
            <a:r>
              <a:rPr lang="en-US" dirty="0" smtClean="0"/>
              <a:t>, Kim Gil Soo, </a:t>
            </a:r>
            <a:r>
              <a:rPr lang="en-US" dirty="0" err="1" smtClean="0"/>
              <a:t>Kil</a:t>
            </a:r>
            <a:r>
              <a:rPr lang="en-US" dirty="0" smtClean="0"/>
              <a:t> To Chong, Vehicle Detection and Counting in High-Resolution Aerial Images Using Convolutional Regression Neural Network, </a:t>
            </a:r>
            <a:r>
              <a:rPr lang="en-US" dirty="0" smtClean="0"/>
              <a:t>IEEE</a:t>
            </a:r>
            <a:r>
              <a:rPr lang="en-US" dirty="0" smtClean="0"/>
              <a:t>, </a:t>
            </a:r>
            <a:r>
              <a:rPr lang="en-US" dirty="0" smtClean="0"/>
              <a:t>2017.</a:t>
            </a:r>
            <a:r>
              <a:rPr lang="en-US" dirty="0" smtClean="0"/>
              <a:t> </a:t>
            </a:r>
          </a:p>
          <a:p>
            <a:pPr marL="914378" lvl="2" indent="0">
              <a:buNone/>
            </a:pPr>
            <a:endParaRPr lang="en-IN" dirty="0" smtClean="0"/>
          </a:p>
          <a:p>
            <a:pPr lvl="2">
              <a:buFont typeface="Wingdings" panose="05000000000000000000" pitchFamily="2" charset="2"/>
              <a:buChar char="Ø"/>
            </a:pPr>
            <a:r>
              <a:rPr lang="en-US" dirty="0" smtClean="0"/>
              <a:t>Wei </a:t>
            </a:r>
            <a:r>
              <a:rPr lang="en-US" dirty="0"/>
              <a:t>Li, </a:t>
            </a:r>
            <a:r>
              <a:rPr lang="en-US" dirty="0" err="1"/>
              <a:t>Hongliang</a:t>
            </a:r>
            <a:r>
              <a:rPr lang="en-US" dirty="0"/>
              <a:t> Li, </a:t>
            </a:r>
            <a:r>
              <a:rPr lang="en-US" dirty="0" err="1"/>
              <a:t>Qingbo</a:t>
            </a:r>
            <a:r>
              <a:rPr lang="en-US" dirty="0"/>
              <a:t> Wu, </a:t>
            </a:r>
            <a:r>
              <a:rPr lang="en-US" dirty="0" err="1"/>
              <a:t>Xiaoyu</a:t>
            </a:r>
            <a:r>
              <a:rPr lang="en-US" dirty="0"/>
              <a:t> Chen, King </a:t>
            </a:r>
            <a:r>
              <a:rPr lang="en-US" dirty="0" err="1"/>
              <a:t>Ngi</a:t>
            </a:r>
            <a:r>
              <a:rPr lang="en-US" dirty="0"/>
              <a:t> </a:t>
            </a:r>
            <a:r>
              <a:rPr lang="en-US" dirty="0" err="1"/>
              <a:t>Ngan</a:t>
            </a:r>
            <a:r>
              <a:rPr lang="en-US" dirty="0"/>
              <a:t>, Simultaneously Detecting and Counting Dense Vehicles From Drone Images, IEEE, </a:t>
            </a:r>
            <a:r>
              <a:rPr lang="en-US" dirty="0" smtClean="0"/>
              <a:t>2019</a:t>
            </a:r>
            <a:r>
              <a:rPr lang="en-US" dirty="0"/>
              <a:t>.</a:t>
            </a:r>
            <a:endParaRPr lang="en-IN" dirty="0"/>
          </a:p>
          <a:p>
            <a:pPr marL="0" indent="0">
              <a:buNone/>
            </a:pPr>
            <a:endParaRPr lang="en-IN" sz="25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44101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057" y="3236997"/>
            <a:ext cx="5420479" cy="1143414"/>
          </a:xfrm>
        </p:spPr>
        <p:txBody>
          <a:bodyPr>
            <a:noAutofit/>
          </a:bodyPr>
          <a:lstStyle/>
          <a:p>
            <a:r>
              <a:rPr lang="en-IN" sz="7000" dirty="0" smtClean="0"/>
              <a:t>THANK YOU!!!</a:t>
            </a:r>
            <a:endParaRPr lang="en-IN" sz="7000" dirty="0"/>
          </a:p>
        </p:txBody>
      </p:sp>
    </p:spTree>
    <p:extLst>
      <p:ext uri="{BB962C8B-B14F-4D97-AF65-F5344CB8AC3E}">
        <p14:creationId xmlns:p14="http://schemas.microsoft.com/office/powerpoint/2010/main" val="3397052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76" y="302335"/>
            <a:ext cx="4213841" cy="666206"/>
          </a:xfrm>
        </p:spPr>
        <p:txBody>
          <a:bodyPr>
            <a:noAutofit/>
          </a:bodyPr>
          <a:lstStyle/>
          <a:p>
            <a:r>
              <a:rPr lang="en-IN" sz="3400" u="sng" dirty="0">
                <a:solidFill>
                  <a:schemeClr val="bg1"/>
                </a:solidFill>
              </a:rPr>
              <a:t>INTRODUCTION</a:t>
            </a:r>
          </a:p>
        </p:txBody>
      </p:sp>
      <p:sp>
        <p:nvSpPr>
          <p:cNvPr id="3" name="Content Placeholder 2"/>
          <p:cNvSpPr>
            <a:spLocks noGrp="1"/>
          </p:cNvSpPr>
          <p:nvPr>
            <p:ph idx="1"/>
          </p:nvPr>
        </p:nvSpPr>
        <p:spPr>
          <a:xfrm>
            <a:off x="342537" y="1954530"/>
            <a:ext cx="8366034" cy="3836670"/>
          </a:xfrm>
        </p:spPr>
        <p:txBody>
          <a:bodyPr>
            <a:noAutofit/>
          </a:bodyPr>
          <a:lstStyle/>
          <a:p>
            <a:pPr>
              <a:buFont typeface="Wingdings" panose="05000000000000000000" pitchFamily="2" charset="2"/>
              <a:buChar char="Ø"/>
            </a:pPr>
            <a:r>
              <a:rPr lang="en-US" sz="2400" dirty="0"/>
              <a:t>Our project describes the methodology used for video processing for traffic flow counting with real time videos using a programming language</a:t>
            </a:r>
            <a:r>
              <a:rPr lang="en-US" sz="2400" dirty="0" smtClean="0"/>
              <a:t>.</a:t>
            </a:r>
          </a:p>
          <a:p>
            <a:pPr marL="0" indent="0">
              <a:buNone/>
            </a:pPr>
            <a:endParaRPr lang="en-US" sz="2400" dirty="0" smtClean="0"/>
          </a:p>
          <a:p>
            <a:pPr>
              <a:buFont typeface="Wingdings" panose="05000000000000000000" pitchFamily="2" charset="2"/>
              <a:buChar char="Ø"/>
            </a:pPr>
            <a:r>
              <a:rPr lang="en-US" sz="2400" dirty="0" smtClean="0"/>
              <a:t>With </a:t>
            </a:r>
            <a:r>
              <a:rPr lang="en-US" sz="2400" dirty="0"/>
              <a:t>the rapid development of intelligent video analysis, traffic monitoring has become a key technique for collecting information about traffic conditions. </a:t>
            </a:r>
          </a:p>
        </p:txBody>
      </p:sp>
    </p:spTree>
    <p:extLst>
      <p:ext uri="{BB962C8B-B14F-4D97-AF65-F5344CB8AC3E}">
        <p14:creationId xmlns:p14="http://schemas.microsoft.com/office/powerpoint/2010/main" val="3191526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73585025"/>
              </p:ext>
            </p:extLst>
          </p:nvPr>
        </p:nvGraphicFramePr>
        <p:xfrm>
          <a:off x="178495" y="1793966"/>
          <a:ext cx="8773916" cy="3935616"/>
        </p:xfrm>
        <a:graphic>
          <a:graphicData uri="http://schemas.openxmlformats.org/drawingml/2006/table">
            <a:tbl>
              <a:tblPr firstRow="1" bandRow="1">
                <a:tableStyleId>{C4B1156A-380E-4F78-BDF5-A606A8083BF9}</a:tableStyleId>
              </a:tblPr>
              <a:tblGrid>
                <a:gridCol w="1693848">
                  <a:extLst>
                    <a:ext uri="{9D8B030D-6E8A-4147-A177-3AD203B41FA5}">
                      <a16:colId xmlns:a16="http://schemas.microsoft.com/office/drawing/2014/main" val="449022721"/>
                    </a:ext>
                  </a:extLst>
                </a:gridCol>
                <a:gridCol w="2603406">
                  <a:extLst>
                    <a:ext uri="{9D8B030D-6E8A-4147-A177-3AD203B41FA5}">
                      <a16:colId xmlns:a16="http://schemas.microsoft.com/office/drawing/2014/main" val="1340051940"/>
                    </a:ext>
                  </a:extLst>
                </a:gridCol>
                <a:gridCol w="2110182">
                  <a:extLst>
                    <a:ext uri="{9D8B030D-6E8A-4147-A177-3AD203B41FA5}">
                      <a16:colId xmlns:a16="http://schemas.microsoft.com/office/drawing/2014/main" val="2137066779"/>
                    </a:ext>
                  </a:extLst>
                </a:gridCol>
                <a:gridCol w="2366480">
                  <a:extLst>
                    <a:ext uri="{9D8B030D-6E8A-4147-A177-3AD203B41FA5}">
                      <a16:colId xmlns:a16="http://schemas.microsoft.com/office/drawing/2014/main" val="2229455275"/>
                    </a:ext>
                  </a:extLst>
                </a:gridCol>
              </a:tblGrid>
              <a:tr h="931817">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smtClean="0"/>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p>
                      <a:pPr>
                        <a:lnSpc>
                          <a:spcPct val="100000"/>
                        </a:lnSpc>
                      </a:pPr>
                      <a:endParaRPr lang="en-IN" sz="2000" dirty="0"/>
                    </a:p>
                  </a:txBody>
                  <a:tcPr/>
                </a:tc>
                <a:extLst>
                  <a:ext uri="{0D108BD9-81ED-4DB2-BD59-A6C34878D82A}">
                    <a16:rowId xmlns:a16="http://schemas.microsoft.com/office/drawing/2014/main" val="4226515398"/>
                  </a:ext>
                </a:extLst>
              </a:tr>
              <a:tr h="2929776">
                <a:tc>
                  <a:txBody>
                    <a:bodyPr/>
                    <a:lstStyle/>
                    <a:p>
                      <a:pPr>
                        <a:lnSpc>
                          <a:spcPct val="100000"/>
                        </a:lnSpc>
                      </a:pPr>
                      <a:r>
                        <a:rPr lang="en-IN" sz="2000" b="0" i="0" kern="1200" dirty="0" smtClean="0">
                          <a:solidFill>
                            <a:schemeClr val="dk1"/>
                          </a:solidFill>
                          <a:effectLst/>
                          <a:latin typeface="+mn-lt"/>
                          <a:ea typeface="+mn-ea"/>
                          <a:cs typeface="+mn-cs"/>
                        </a:rPr>
                        <a:t>01 July 2020</a:t>
                      </a:r>
                      <a:endParaRPr lang="en-IN" sz="2000" dirty="0"/>
                    </a:p>
                  </a:txBody>
                  <a:tcPr/>
                </a:tc>
                <a:tc>
                  <a:txBody>
                    <a:bodyPr/>
                    <a:lstStyle/>
                    <a:p>
                      <a:pPr>
                        <a:lnSpc>
                          <a:spcPct val="100000"/>
                        </a:lnSpc>
                      </a:pPr>
                      <a:r>
                        <a:rPr lang="en-IN" sz="2000" b="0" i="0" kern="1200" dirty="0" err="1" smtClean="0">
                          <a:solidFill>
                            <a:schemeClr val="dk1"/>
                          </a:solidFill>
                          <a:effectLst/>
                          <a:latin typeface="+mn-lt"/>
                          <a:ea typeface="+mn-ea"/>
                          <a:cs typeface="+mn-cs"/>
                        </a:rPr>
                        <a:t>Chenghuan</a:t>
                      </a:r>
                      <a:r>
                        <a:rPr lang="en-IN" sz="2000" b="0" i="0" kern="1200" dirty="0" smtClean="0">
                          <a:solidFill>
                            <a:schemeClr val="dk1"/>
                          </a:solidFill>
                          <a:effectLst/>
                          <a:latin typeface="+mn-lt"/>
                          <a:ea typeface="+mn-ea"/>
                          <a:cs typeface="+mn-cs"/>
                        </a:rPr>
                        <a:t> Liu , Du Q. Huynh, </a:t>
                      </a:r>
                      <a:r>
                        <a:rPr lang="en-IN" sz="2000" b="0" i="0" kern="1200" dirty="0" err="1" smtClean="0">
                          <a:solidFill>
                            <a:schemeClr val="dk1"/>
                          </a:solidFill>
                          <a:effectLst/>
                          <a:latin typeface="+mn-lt"/>
                          <a:ea typeface="+mn-ea"/>
                          <a:cs typeface="+mn-cs"/>
                        </a:rPr>
                        <a:t>Yuchao</a:t>
                      </a:r>
                      <a:r>
                        <a:rPr lang="en-IN" sz="2000" b="0" i="0" kern="1200" dirty="0" smtClean="0">
                          <a:solidFill>
                            <a:schemeClr val="dk1"/>
                          </a:solidFill>
                          <a:effectLst/>
                          <a:latin typeface="+mn-lt"/>
                          <a:ea typeface="+mn-ea"/>
                          <a:cs typeface="+mn-cs"/>
                        </a:rPr>
                        <a:t> Sun, Mark Reynolds,</a:t>
                      </a:r>
                      <a:r>
                        <a:rPr lang="en-IN" sz="2000" b="0" i="0" kern="1200" baseline="0" dirty="0" smtClean="0">
                          <a:solidFill>
                            <a:schemeClr val="dk1"/>
                          </a:solidFill>
                          <a:effectLst/>
                          <a:latin typeface="+mn-lt"/>
                          <a:ea typeface="+mn-ea"/>
                          <a:cs typeface="+mn-cs"/>
                        </a:rPr>
                        <a:t> </a:t>
                      </a:r>
                      <a:r>
                        <a:rPr lang="en-IN" sz="2000" b="0" i="0" kern="1200" dirty="0" smtClean="0">
                          <a:solidFill>
                            <a:schemeClr val="dk1"/>
                          </a:solidFill>
                          <a:effectLst/>
                          <a:latin typeface="+mn-lt"/>
                          <a:ea typeface="+mn-ea"/>
                          <a:cs typeface="+mn-cs"/>
                        </a:rPr>
                        <a:t>Steve Atkinson</a:t>
                      </a: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A Vision-Based Pipeline for Vehicle Counting, Speed Estimation, and Classification</a:t>
                      </a:r>
                    </a:p>
                    <a:p>
                      <a:pPr>
                        <a:lnSpc>
                          <a:spcPct val="100000"/>
                        </a:lnSpc>
                      </a:pPr>
                      <a:endParaRPr lang="en-IN" sz="2000" b="0" i="0" dirty="0"/>
                    </a:p>
                  </a:txBody>
                  <a:tcPr/>
                </a:tc>
                <a:tc>
                  <a:txBody>
                    <a:bodyPr/>
                    <a:lstStyle/>
                    <a:p>
                      <a:pPr>
                        <a:lnSpc>
                          <a:spcPct val="100000"/>
                        </a:lnSpc>
                      </a:pPr>
                      <a:r>
                        <a:rPr lang="en-US" sz="2000" b="0" i="0" kern="1200" dirty="0" smtClean="0">
                          <a:solidFill>
                            <a:schemeClr val="dk1"/>
                          </a:solidFill>
                          <a:effectLst/>
                          <a:latin typeface="+mn-lt"/>
                          <a:ea typeface="+mn-ea"/>
                          <a:cs typeface="+mn-cs"/>
                        </a:rPr>
                        <a:t>It</a:t>
                      </a:r>
                      <a:r>
                        <a:rPr lang="en-US" sz="2000" b="0" i="0" kern="1200" baseline="0" dirty="0" smtClean="0">
                          <a:solidFill>
                            <a:schemeClr val="dk1"/>
                          </a:solidFill>
                          <a:effectLst/>
                          <a:latin typeface="+mn-lt"/>
                          <a:ea typeface="+mn-ea"/>
                          <a:cs typeface="+mn-cs"/>
                        </a:rPr>
                        <a:t> uses Convolutional Neural Network.</a:t>
                      </a:r>
                      <a:endParaRPr lang="en-IN" sz="2000" b="0" i="0" dirty="0"/>
                    </a:p>
                  </a:txBody>
                  <a:tcPr/>
                </a:tc>
                <a:extLst>
                  <a:ext uri="{0D108BD9-81ED-4DB2-BD59-A6C34878D82A}">
                    <a16:rowId xmlns:a16="http://schemas.microsoft.com/office/drawing/2014/main" val="3232628432"/>
                  </a:ext>
                </a:extLst>
              </a:tr>
            </a:tbl>
          </a:graphicData>
        </a:graphic>
      </p:graphicFrame>
      <p:sp>
        <p:nvSpPr>
          <p:cNvPr id="6" name="Rectangle 5"/>
          <p:cNvSpPr/>
          <p:nvPr/>
        </p:nvSpPr>
        <p:spPr>
          <a:xfrm>
            <a:off x="248164" y="309281"/>
            <a:ext cx="4579330" cy="615553"/>
          </a:xfrm>
          <a:prstGeom prst="rect">
            <a:avLst/>
          </a:prstGeom>
        </p:spPr>
        <p:txBody>
          <a:bodyPr wrap="square">
            <a:spAutoFit/>
          </a:bodyPr>
          <a:lstStyle/>
          <a:p>
            <a:r>
              <a:rPr lang="en-IN" sz="3400" u="sng" dirty="0">
                <a:solidFill>
                  <a:schemeClr val="bg1"/>
                </a:solidFill>
              </a:rPr>
              <a:t>LITERATURE SURVEY</a:t>
            </a:r>
            <a:endParaRPr lang="en-IN" sz="3400" dirty="0"/>
          </a:p>
        </p:txBody>
      </p:sp>
    </p:spTree>
    <p:extLst>
      <p:ext uri="{BB962C8B-B14F-4D97-AF65-F5344CB8AC3E}">
        <p14:creationId xmlns:p14="http://schemas.microsoft.com/office/powerpoint/2010/main" val="684574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3479528"/>
              </p:ext>
            </p:extLst>
          </p:nvPr>
        </p:nvGraphicFramePr>
        <p:xfrm>
          <a:off x="313507" y="1870165"/>
          <a:ext cx="8534400" cy="4121333"/>
        </p:xfrm>
        <a:graphic>
          <a:graphicData uri="http://schemas.openxmlformats.org/drawingml/2006/table">
            <a:tbl>
              <a:tblPr firstRow="1" bandRow="1">
                <a:tableStyleId>{C4B1156A-380E-4F78-BDF5-A606A8083BF9}</a:tableStyleId>
              </a:tblPr>
              <a:tblGrid>
                <a:gridCol w="2133600">
                  <a:extLst>
                    <a:ext uri="{9D8B030D-6E8A-4147-A177-3AD203B41FA5}">
                      <a16:colId xmlns:a16="http://schemas.microsoft.com/office/drawing/2014/main" val="1888922411"/>
                    </a:ext>
                  </a:extLst>
                </a:gridCol>
                <a:gridCol w="2133600">
                  <a:extLst>
                    <a:ext uri="{9D8B030D-6E8A-4147-A177-3AD203B41FA5}">
                      <a16:colId xmlns:a16="http://schemas.microsoft.com/office/drawing/2014/main" val="625593310"/>
                    </a:ext>
                  </a:extLst>
                </a:gridCol>
                <a:gridCol w="2133600">
                  <a:extLst>
                    <a:ext uri="{9D8B030D-6E8A-4147-A177-3AD203B41FA5}">
                      <a16:colId xmlns:a16="http://schemas.microsoft.com/office/drawing/2014/main" val="1680154421"/>
                    </a:ext>
                  </a:extLst>
                </a:gridCol>
                <a:gridCol w="2133600">
                  <a:extLst>
                    <a:ext uri="{9D8B030D-6E8A-4147-A177-3AD203B41FA5}">
                      <a16:colId xmlns:a16="http://schemas.microsoft.com/office/drawing/2014/main" val="433035758"/>
                    </a:ext>
                  </a:extLst>
                </a:gridCol>
              </a:tblGrid>
              <a:tr h="73530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3386028">
                <a:tc>
                  <a:txBody>
                    <a:bodyPr/>
                    <a:lstStyle/>
                    <a:p>
                      <a:pPr>
                        <a:lnSpc>
                          <a:spcPct val="100000"/>
                        </a:lnSpc>
                      </a:pPr>
                      <a:r>
                        <a:rPr lang="en-IN" sz="2000" dirty="0" smtClean="0"/>
                        <a:t>01 May 2019 </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kern="1200" dirty="0" err="1" smtClean="0">
                          <a:solidFill>
                            <a:schemeClr val="dk1"/>
                          </a:solidFill>
                          <a:latin typeface="+mn-lt"/>
                          <a:ea typeface="+mn-ea"/>
                          <a:cs typeface="+mn-cs"/>
                        </a:rPr>
                        <a:t>Zhe</a:t>
                      </a:r>
                      <a:r>
                        <a:rPr lang="en-IN" sz="2000" kern="1200" dirty="0" smtClean="0">
                          <a:solidFill>
                            <a:schemeClr val="dk1"/>
                          </a:solidFill>
                          <a:latin typeface="+mn-lt"/>
                          <a:ea typeface="+mn-ea"/>
                          <a:cs typeface="+mn-cs"/>
                        </a:rPr>
                        <a:t> Dai, </a:t>
                      </a:r>
                      <a:r>
                        <a:rPr lang="en-IN" sz="2000" kern="1200" dirty="0" err="1" smtClean="0">
                          <a:solidFill>
                            <a:schemeClr val="dk1"/>
                          </a:solidFill>
                          <a:latin typeface="+mn-lt"/>
                          <a:ea typeface="+mn-ea"/>
                          <a:cs typeface="+mn-cs"/>
                        </a:rPr>
                        <a:t>Huansheng</a:t>
                      </a:r>
                      <a:r>
                        <a:rPr lang="en-IN" sz="2000" kern="1200" dirty="0" smtClean="0">
                          <a:solidFill>
                            <a:schemeClr val="dk1"/>
                          </a:solidFill>
                          <a:latin typeface="+mn-lt"/>
                          <a:ea typeface="+mn-ea"/>
                          <a:cs typeface="+mn-cs"/>
                        </a:rPr>
                        <a:t> Song, Xuan Wang, Yong Fang, Xu </a:t>
                      </a:r>
                      <a:r>
                        <a:rPr lang="en-IN" sz="2000" kern="1200" dirty="0" err="1" smtClean="0">
                          <a:solidFill>
                            <a:schemeClr val="dk1"/>
                          </a:solidFill>
                          <a:latin typeface="+mn-lt"/>
                          <a:ea typeface="+mn-ea"/>
                          <a:cs typeface="+mn-cs"/>
                        </a:rPr>
                        <a:t>Yun,Zhaoyang</a:t>
                      </a:r>
                      <a:r>
                        <a:rPr lang="en-IN" sz="2000" kern="1200" dirty="0" smtClean="0">
                          <a:solidFill>
                            <a:schemeClr val="dk1"/>
                          </a:solidFill>
                          <a:latin typeface="+mn-lt"/>
                          <a:ea typeface="+mn-ea"/>
                          <a:cs typeface="+mn-cs"/>
                        </a:rPr>
                        <a:t> Zhang, </a:t>
                      </a:r>
                      <a:r>
                        <a:rPr lang="en-IN" sz="2000" kern="1200" dirty="0" err="1" smtClean="0">
                          <a:solidFill>
                            <a:schemeClr val="dk1"/>
                          </a:solidFill>
                          <a:latin typeface="+mn-lt"/>
                          <a:ea typeface="+mn-ea"/>
                          <a:cs typeface="+mn-cs"/>
                        </a:rPr>
                        <a:t>Huaiyu</a:t>
                      </a:r>
                      <a:r>
                        <a:rPr lang="en-IN" sz="2000" kern="1200" dirty="0" smtClean="0">
                          <a:solidFill>
                            <a:schemeClr val="dk1"/>
                          </a:solidFill>
                          <a:latin typeface="+mn-lt"/>
                          <a:ea typeface="+mn-ea"/>
                          <a:cs typeface="+mn-cs"/>
                        </a:rPr>
                        <a:t> Li</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u="none" kern="1200" dirty="0" smtClean="0">
                          <a:solidFill>
                            <a:schemeClr val="dk1"/>
                          </a:solidFill>
                          <a:latin typeface="+mn-lt"/>
                          <a:ea typeface="+mn-ea"/>
                          <a:cs typeface="+mn-cs"/>
                        </a:rPr>
                        <a:t>Video-Based Vehicle Counting Framework</a:t>
                      </a:r>
                    </a:p>
                    <a:p>
                      <a:pPr>
                        <a:lnSpc>
                          <a:spcPct val="100000"/>
                        </a:lnSpc>
                      </a:pPr>
                      <a:endParaRPr lang="en-IN" sz="2000" u="none" dirty="0"/>
                    </a:p>
                  </a:txBody>
                  <a:tcPr marL="68580" marR="68580" marT="34290" marB="34290"/>
                </a:tc>
                <a:tc>
                  <a:txBody>
                    <a:bodyPr/>
                    <a:lstStyle/>
                    <a:p>
                      <a:pPr>
                        <a:lnSpc>
                          <a:spcPct val="100000"/>
                        </a:lnSpc>
                      </a:pPr>
                      <a:r>
                        <a:rPr lang="en-US" sz="2000" kern="1200" dirty="0" smtClean="0">
                          <a:solidFill>
                            <a:schemeClr val="dk1"/>
                          </a:solidFill>
                          <a:effectLst/>
                          <a:latin typeface="+mn-lt"/>
                          <a:ea typeface="+mn-ea"/>
                          <a:cs typeface="+mn-cs"/>
                        </a:rPr>
                        <a:t>It uses YOLOV3 for detecting an object.</a:t>
                      </a:r>
                      <a:endParaRPr lang="en-IN" sz="2000" kern="1200" dirty="0">
                        <a:solidFill>
                          <a:schemeClr val="dk1"/>
                        </a:solidFill>
                        <a:effectLst/>
                        <a:latin typeface="+mn-lt"/>
                        <a:ea typeface="+mn-ea"/>
                        <a:cs typeface="+mn-cs"/>
                      </a:endParaRPr>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12103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095268"/>
              </p:ext>
            </p:extLst>
          </p:nvPr>
        </p:nvGraphicFramePr>
        <p:xfrm>
          <a:off x="315192" y="1628503"/>
          <a:ext cx="8445348" cy="4403615"/>
        </p:xfrm>
        <a:graphic>
          <a:graphicData uri="http://schemas.openxmlformats.org/drawingml/2006/table">
            <a:tbl>
              <a:tblPr firstRow="1" bandRow="1">
                <a:tableStyleId>{C4B1156A-380E-4F78-BDF5-A606A8083BF9}</a:tableStyleId>
              </a:tblPr>
              <a:tblGrid>
                <a:gridCol w="1809700">
                  <a:extLst>
                    <a:ext uri="{9D8B030D-6E8A-4147-A177-3AD203B41FA5}">
                      <a16:colId xmlns:a16="http://schemas.microsoft.com/office/drawing/2014/main" val="1888922411"/>
                    </a:ext>
                  </a:extLst>
                </a:gridCol>
                <a:gridCol w="2220685">
                  <a:extLst>
                    <a:ext uri="{9D8B030D-6E8A-4147-A177-3AD203B41FA5}">
                      <a16:colId xmlns:a16="http://schemas.microsoft.com/office/drawing/2014/main" val="625593310"/>
                    </a:ext>
                  </a:extLst>
                </a:gridCol>
                <a:gridCol w="1985555">
                  <a:extLst>
                    <a:ext uri="{9D8B030D-6E8A-4147-A177-3AD203B41FA5}">
                      <a16:colId xmlns:a16="http://schemas.microsoft.com/office/drawing/2014/main" val="1680154421"/>
                    </a:ext>
                  </a:extLst>
                </a:gridCol>
                <a:gridCol w="2429408">
                  <a:extLst>
                    <a:ext uri="{9D8B030D-6E8A-4147-A177-3AD203B41FA5}">
                      <a16:colId xmlns:a16="http://schemas.microsoft.com/office/drawing/2014/main" val="433035758"/>
                    </a:ext>
                  </a:extLst>
                </a:gridCol>
              </a:tblGrid>
              <a:tr h="8534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3420635">
                <a:tc>
                  <a:txBody>
                    <a:bodyPr/>
                    <a:lstStyle/>
                    <a:p>
                      <a:pPr>
                        <a:lnSpc>
                          <a:spcPct val="100000"/>
                        </a:lnSpc>
                      </a:pPr>
                      <a:r>
                        <a:rPr lang="en-IN" sz="2000" dirty="0" smtClean="0"/>
                        <a:t>11 December 2017 </a:t>
                      </a:r>
                      <a:endParaRPr lang="en-IN" sz="2000" dirty="0"/>
                    </a:p>
                  </a:txBody>
                  <a:tcPr marL="68580" marR="68580" marT="34290" marB="34290"/>
                </a:tc>
                <a:tc>
                  <a:txBody>
                    <a:bodyPr/>
                    <a:lstStyle/>
                    <a:p>
                      <a:pPr>
                        <a:lnSpc>
                          <a:spcPct val="100000"/>
                        </a:lnSpc>
                      </a:pPr>
                      <a:r>
                        <a:rPr lang="en-US" sz="2000" dirty="0" err="1" smtClean="0"/>
                        <a:t>Hilal</a:t>
                      </a:r>
                      <a:r>
                        <a:rPr lang="en-US" sz="2000" dirty="0" smtClean="0"/>
                        <a:t> </a:t>
                      </a:r>
                      <a:r>
                        <a:rPr lang="en-US" sz="2000" dirty="0" err="1" smtClean="0"/>
                        <a:t>Tayara</a:t>
                      </a:r>
                      <a:r>
                        <a:rPr lang="en-US" sz="2000" dirty="0" smtClean="0"/>
                        <a:t>, Kim Gil Soo, </a:t>
                      </a:r>
                      <a:r>
                        <a:rPr lang="en-US" sz="2000" dirty="0" err="1" smtClean="0"/>
                        <a:t>Kil</a:t>
                      </a:r>
                      <a:r>
                        <a:rPr lang="en-US" sz="2000" dirty="0" smtClean="0"/>
                        <a:t> To Chong</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u="none" kern="1200" dirty="0" smtClean="0">
                          <a:solidFill>
                            <a:schemeClr val="dk1"/>
                          </a:solidFill>
                          <a:latin typeface="+mn-lt"/>
                          <a:ea typeface="+mn-ea"/>
                          <a:cs typeface="+mn-cs"/>
                        </a:rPr>
                        <a:t>Vehicle Detection and Counting in High-Resolution Aerial Images Using Convolutional Regression Neural Network</a:t>
                      </a:r>
                      <a:endParaRPr lang="en-IN" sz="2000" u="none" dirty="0"/>
                    </a:p>
                  </a:txBody>
                  <a:tcPr marL="68580" marR="68580" marT="34290" marB="34290"/>
                </a:tc>
                <a:tc>
                  <a:txBody>
                    <a:bodyPr/>
                    <a:lstStyle/>
                    <a:p>
                      <a:pPr>
                        <a:lnSpc>
                          <a:spcPct val="100000"/>
                        </a:lnSpc>
                      </a:pPr>
                      <a:r>
                        <a:rPr lang="en-US" sz="2000" kern="1200" dirty="0" smtClean="0">
                          <a:solidFill>
                            <a:schemeClr val="dk1"/>
                          </a:solidFill>
                          <a:effectLst/>
                          <a:latin typeface="+mn-lt"/>
                          <a:ea typeface="+mn-ea"/>
                          <a:cs typeface="+mn-cs"/>
                        </a:rPr>
                        <a:t>The method used is Convolutional Regression Neural Network</a:t>
                      </a:r>
                      <a:endParaRPr lang="en-IN" sz="2000" kern="1200" dirty="0">
                        <a:solidFill>
                          <a:schemeClr val="dk1"/>
                        </a:solidFill>
                        <a:effectLst/>
                        <a:latin typeface="+mn-lt"/>
                        <a:ea typeface="+mn-ea"/>
                        <a:cs typeface="+mn-cs"/>
                      </a:endParaRPr>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93351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10492743"/>
              </p:ext>
            </p:extLst>
          </p:nvPr>
        </p:nvGraphicFramePr>
        <p:xfrm>
          <a:off x="256901" y="1910986"/>
          <a:ext cx="8641084" cy="3645948"/>
        </p:xfrm>
        <a:graphic>
          <a:graphicData uri="http://schemas.openxmlformats.org/drawingml/2006/table">
            <a:tbl>
              <a:tblPr firstRow="1" bandRow="1">
                <a:tableStyleId>{C4B1156A-380E-4F78-BDF5-A606A8083BF9}</a:tableStyleId>
              </a:tblPr>
              <a:tblGrid>
                <a:gridCol w="2160271">
                  <a:extLst>
                    <a:ext uri="{9D8B030D-6E8A-4147-A177-3AD203B41FA5}">
                      <a16:colId xmlns:a16="http://schemas.microsoft.com/office/drawing/2014/main" val="1888922411"/>
                    </a:ext>
                  </a:extLst>
                </a:gridCol>
                <a:gridCol w="2160271">
                  <a:extLst>
                    <a:ext uri="{9D8B030D-6E8A-4147-A177-3AD203B41FA5}">
                      <a16:colId xmlns:a16="http://schemas.microsoft.com/office/drawing/2014/main" val="625593310"/>
                    </a:ext>
                  </a:extLst>
                </a:gridCol>
                <a:gridCol w="2160271">
                  <a:extLst>
                    <a:ext uri="{9D8B030D-6E8A-4147-A177-3AD203B41FA5}">
                      <a16:colId xmlns:a16="http://schemas.microsoft.com/office/drawing/2014/main" val="1680154421"/>
                    </a:ext>
                  </a:extLst>
                </a:gridCol>
                <a:gridCol w="2160271">
                  <a:extLst>
                    <a:ext uri="{9D8B030D-6E8A-4147-A177-3AD203B41FA5}">
                      <a16:colId xmlns:a16="http://schemas.microsoft.com/office/drawing/2014/main" val="433035758"/>
                    </a:ext>
                  </a:extLst>
                </a:gridCol>
              </a:tblGrid>
              <a:tr h="59893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2967768">
                <a:tc>
                  <a:txBody>
                    <a:bodyPr/>
                    <a:lstStyle/>
                    <a:p>
                      <a:r>
                        <a:rPr lang="en-IN" sz="2000" b="0" i="0" kern="1200" dirty="0" smtClean="0">
                          <a:solidFill>
                            <a:schemeClr val="dk1"/>
                          </a:solidFill>
                          <a:effectLst/>
                          <a:latin typeface="+mn-lt"/>
                          <a:ea typeface="+mn-ea"/>
                          <a:cs typeface="+mn-cs"/>
                        </a:rPr>
                        <a:t>21 February </a:t>
                      </a:r>
                      <a:r>
                        <a:rPr lang="en-IN" sz="2000" dirty="0" smtClean="0"/>
                        <a:t>2019</a:t>
                      </a:r>
                      <a:endParaRPr lang="en-IN" sz="2000" dirty="0"/>
                    </a:p>
                  </a:txBody>
                  <a:tcPr marL="68580" marR="68580" marT="34290" marB="34290"/>
                </a:tc>
                <a:tc>
                  <a:txBody>
                    <a:bodyPr/>
                    <a:lstStyle/>
                    <a:p>
                      <a:r>
                        <a:rPr lang="en-US" sz="2000" b="0" kern="1200" dirty="0" smtClean="0">
                          <a:solidFill>
                            <a:schemeClr val="dk1"/>
                          </a:solidFill>
                          <a:effectLst/>
                          <a:latin typeface="+mn-lt"/>
                          <a:ea typeface="+mn-ea"/>
                          <a:cs typeface="+mn-cs"/>
                        </a:rPr>
                        <a:t>Wei Li, </a:t>
                      </a:r>
                      <a:r>
                        <a:rPr lang="en-US" sz="2000" b="0" kern="1200" dirty="0" err="1" smtClean="0">
                          <a:solidFill>
                            <a:schemeClr val="dk1"/>
                          </a:solidFill>
                          <a:effectLst/>
                          <a:latin typeface="+mn-lt"/>
                          <a:ea typeface="+mn-ea"/>
                          <a:cs typeface="+mn-cs"/>
                        </a:rPr>
                        <a:t>Hongliang</a:t>
                      </a:r>
                      <a:r>
                        <a:rPr lang="en-US" sz="2000" b="0" kern="1200" dirty="0" smtClean="0">
                          <a:solidFill>
                            <a:schemeClr val="dk1"/>
                          </a:solidFill>
                          <a:effectLst/>
                          <a:latin typeface="+mn-lt"/>
                          <a:ea typeface="+mn-ea"/>
                          <a:cs typeface="+mn-cs"/>
                        </a:rPr>
                        <a:t> Li, </a:t>
                      </a:r>
                      <a:r>
                        <a:rPr lang="en-US" sz="2000" b="0" kern="1200" dirty="0" err="1" smtClean="0">
                          <a:solidFill>
                            <a:schemeClr val="dk1"/>
                          </a:solidFill>
                          <a:effectLst/>
                          <a:latin typeface="+mn-lt"/>
                          <a:ea typeface="+mn-ea"/>
                          <a:cs typeface="+mn-cs"/>
                        </a:rPr>
                        <a:t>Qingbo</a:t>
                      </a:r>
                      <a:r>
                        <a:rPr lang="en-US" sz="2000" b="0" kern="1200" dirty="0" smtClean="0">
                          <a:solidFill>
                            <a:schemeClr val="dk1"/>
                          </a:solidFill>
                          <a:effectLst/>
                          <a:latin typeface="+mn-lt"/>
                          <a:ea typeface="+mn-ea"/>
                          <a:cs typeface="+mn-cs"/>
                        </a:rPr>
                        <a:t> Wu</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Xiaoyu</a:t>
                      </a:r>
                      <a:r>
                        <a:rPr lang="en-IN" sz="2000" b="0" kern="1200" dirty="0" smtClean="0">
                          <a:solidFill>
                            <a:schemeClr val="dk1"/>
                          </a:solidFill>
                          <a:effectLst/>
                          <a:latin typeface="+mn-lt"/>
                          <a:ea typeface="+mn-ea"/>
                          <a:cs typeface="+mn-cs"/>
                        </a:rPr>
                        <a:t> Chen, King </a:t>
                      </a:r>
                      <a:r>
                        <a:rPr lang="en-IN" sz="2000" b="0" kern="1200" dirty="0" err="1" smtClean="0">
                          <a:solidFill>
                            <a:schemeClr val="dk1"/>
                          </a:solidFill>
                          <a:effectLst/>
                          <a:latin typeface="+mn-lt"/>
                          <a:ea typeface="+mn-ea"/>
                          <a:cs typeface="+mn-cs"/>
                        </a:rPr>
                        <a:t>Ngi</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Ngan</a:t>
                      </a:r>
                      <a:endParaRPr lang="en-IN" sz="2000" b="0" kern="1200" dirty="0">
                        <a:solidFill>
                          <a:schemeClr val="dk1"/>
                        </a:solidFill>
                        <a:effectLst/>
                        <a:latin typeface="+mn-lt"/>
                        <a:ea typeface="+mn-ea"/>
                        <a:cs typeface="+mn-cs"/>
                      </a:endParaRPr>
                    </a:p>
                  </a:txBody>
                  <a:tcPr marL="68580" marR="68580" marT="34290" marB="34290"/>
                </a:tc>
                <a:tc>
                  <a:txBody>
                    <a:bodyPr/>
                    <a:lstStyle/>
                    <a:p>
                      <a:r>
                        <a:rPr lang="en-IN" sz="2000" b="0" kern="1200" dirty="0" smtClean="0">
                          <a:solidFill>
                            <a:schemeClr val="dk1"/>
                          </a:solidFill>
                          <a:effectLst/>
                          <a:latin typeface="+mn-lt"/>
                          <a:ea typeface="+mn-ea"/>
                          <a:cs typeface="+mn-cs"/>
                        </a:rPr>
                        <a:t>Simultaneously Detecting and Counting Dense Vehicles From Drone Images</a:t>
                      </a:r>
                      <a:endParaRPr lang="en-IN" sz="2000" b="0" kern="1200" dirty="0">
                        <a:solidFill>
                          <a:schemeClr val="dk1"/>
                        </a:solidFill>
                        <a:effectLst/>
                        <a:latin typeface="+mn-lt"/>
                        <a:ea typeface="+mn-ea"/>
                        <a:cs typeface="+mn-cs"/>
                      </a:endParaRPr>
                    </a:p>
                  </a:txBody>
                  <a:tcPr marL="68580" marR="68580" marT="34290" marB="34290"/>
                </a:tc>
                <a:tc>
                  <a:txBody>
                    <a:bodyPr/>
                    <a:lstStyle/>
                    <a:p>
                      <a:r>
                        <a:rPr lang="en-US" sz="2000" dirty="0" smtClean="0"/>
                        <a:t> </a:t>
                      </a:r>
                      <a:r>
                        <a:rPr lang="en-US" sz="2000" kern="1200" dirty="0" smtClean="0">
                          <a:solidFill>
                            <a:schemeClr val="dk1"/>
                          </a:solidFill>
                          <a:effectLst/>
                          <a:latin typeface="+mn-lt"/>
                          <a:ea typeface="+mn-ea"/>
                          <a:cs typeface="+mn-cs"/>
                        </a:rPr>
                        <a:t>It uses Drone based images.</a:t>
                      </a:r>
                      <a:endParaRPr lang="en-IN" sz="20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79848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67261354"/>
              </p:ext>
            </p:extLst>
          </p:nvPr>
        </p:nvGraphicFramePr>
        <p:xfrm>
          <a:off x="191588" y="1973388"/>
          <a:ext cx="8856620" cy="4053465"/>
        </p:xfrm>
        <a:graphic>
          <a:graphicData uri="http://schemas.openxmlformats.org/drawingml/2006/table">
            <a:tbl>
              <a:tblPr firstRow="1" bandRow="1">
                <a:tableStyleId>{C4B1156A-380E-4F78-BDF5-A606A8083BF9}</a:tableStyleId>
              </a:tblPr>
              <a:tblGrid>
                <a:gridCol w="2214155">
                  <a:extLst>
                    <a:ext uri="{9D8B030D-6E8A-4147-A177-3AD203B41FA5}">
                      <a16:colId xmlns:a16="http://schemas.microsoft.com/office/drawing/2014/main" val="449022721"/>
                    </a:ext>
                  </a:extLst>
                </a:gridCol>
                <a:gridCol w="2214155">
                  <a:extLst>
                    <a:ext uri="{9D8B030D-6E8A-4147-A177-3AD203B41FA5}">
                      <a16:colId xmlns:a16="http://schemas.microsoft.com/office/drawing/2014/main" val="1340051940"/>
                    </a:ext>
                  </a:extLst>
                </a:gridCol>
                <a:gridCol w="2214155">
                  <a:extLst>
                    <a:ext uri="{9D8B030D-6E8A-4147-A177-3AD203B41FA5}">
                      <a16:colId xmlns:a16="http://schemas.microsoft.com/office/drawing/2014/main" val="2137066779"/>
                    </a:ext>
                  </a:extLst>
                </a:gridCol>
                <a:gridCol w="2214155">
                  <a:extLst>
                    <a:ext uri="{9D8B030D-6E8A-4147-A177-3AD203B41FA5}">
                      <a16:colId xmlns:a16="http://schemas.microsoft.com/office/drawing/2014/main" val="2229455275"/>
                    </a:ext>
                  </a:extLst>
                </a:gridCol>
              </a:tblGrid>
              <a:tr h="561181">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smtClean="0"/>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p>
                      <a:endParaRPr lang="en-IN" sz="2000" dirty="0"/>
                    </a:p>
                  </a:txBody>
                  <a:tcPr/>
                </a:tc>
                <a:extLst>
                  <a:ext uri="{0D108BD9-81ED-4DB2-BD59-A6C34878D82A}">
                    <a16:rowId xmlns:a16="http://schemas.microsoft.com/office/drawing/2014/main" val="4226515398"/>
                  </a:ext>
                </a:extLst>
              </a:tr>
              <a:tr h="3047625">
                <a:tc>
                  <a:txBody>
                    <a:bodyPr/>
                    <a:lstStyle/>
                    <a:p>
                      <a:r>
                        <a:rPr lang="en-IN" sz="2000" b="0" i="0" kern="1200" dirty="0" smtClean="0">
                          <a:solidFill>
                            <a:schemeClr val="dk1"/>
                          </a:solidFill>
                          <a:effectLst/>
                          <a:latin typeface="+mn-lt"/>
                          <a:ea typeface="+mn-ea"/>
                          <a:cs typeface="+mn-cs"/>
                        </a:rPr>
                        <a:t>22 February 2012 </a:t>
                      </a:r>
                      <a:r>
                        <a:rPr lang="en-IN" sz="2000" u="none" strike="noStrike" kern="1200" dirty="0" smtClean="0">
                          <a:solidFill>
                            <a:schemeClr val="dk1"/>
                          </a:solidFill>
                          <a:effectLst/>
                          <a:latin typeface="+mn-lt"/>
                          <a:ea typeface="+mn-ea"/>
                          <a:cs typeface="+mn-cs"/>
                          <a:hlinkClick r:id="rId2"/>
                        </a:rPr>
                        <a:t/>
                      </a:r>
                      <a:br>
                        <a:rPr lang="en-IN" sz="2000" u="none" strike="noStrike" kern="1200" dirty="0" smtClean="0">
                          <a:solidFill>
                            <a:schemeClr val="dk1"/>
                          </a:solidFill>
                          <a:effectLst/>
                          <a:latin typeface="+mn-lt"/>
                          <a:ea typeface="+mn-ea"/>
                          <a:cs typeface="+mn-cs"/>
                          <a:hlinkClick r:id="rId2"/>
                        </a:rPr>
                      </a:br>
                      <a:endParaRPr lang="en-IN" sz="2000" dirty="0"/>
                    </a:p>
                  </a:txBody>
                  <a:tcPr/>
                </a:tc>
                <a:tc>
                  <a:txBody>
                    <a:bodyPr/>
                    <a:lstStyle/>
                    <a:p>
                      <a:r>
                        <a:rPr lang="en-US" sz="2000" b="0" kern="1200" dirty="0" err="1" smtClean="0">
                          <a:solidFill>
                            <a:schemeClr val="dk1"/>
                          </a:solidFill>
                          <a:effectLst/>
                          <a:latin typeface="+mn-lt"/>
                          <a:ea typeface="+mn-ea"/>
                          <a:cs typeface="+mn-cs"/>
                        </a:rPr>
                        <a:t>Niluthpol</a:t>
                      </a:r>
                      <a:r>
                        <a:rPr lang="en-US" sz="2000" b="0" kern="1200" dirty="0" smtClean="0">
                          <a:solidFill>
                            <a:schemeClr val="dk1"/>
                          </a:solidFill>
                          <a:effectLst/>
                          <a:latin typeface="+mn-lt"/>
                          <a:ea typeface="+mn-ea"/>
                          <a:cs typeface="+mn-cs"/>
                        </a:rPr>
                        <a:t> Chowdhury </a:t>
                      </a:r>
                      <a:r>
                        <a:rPr lang="en-US" sz="2000" b="0" kern="1200" dirty="0" err="1" smtClean="0">
                          <a:solidFill>
                            <a:schemeClr val="dk1"/>
                          </a:solidFill>
                          <a:effectLst/>
                          <a:latin typeface="+mn-lt"/>
                          <a:ea typeface="+mn-ea"/>
                          <a:cs typeface="+mn-cs"/>
                        </a:rPr>
                        <a:t>Mithun</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Nafi</a:t>
                      </a:r>
                      <a:r>
                        <a:rPr lang="en-IN" sz="2000" b="0" kern="1200" dirty="0" smtClean="0">
                          <a:solidFill>
                            <a:schemeClr val="dk1"/>
                          </a:solidFill>
                          <a:effectLst/>
                          <a:latin typeface="+mn-lt"/>
                          <a:ea typeface="+mn-ea"/>
                          <a:cs typeface="+mn-cs"/>
                        </a:rPr>
                        <a:t> Ur Rashid, S. M. </a:t>
                      </a:r>
                      <a:r>
                        <a:rPr lang="en-IN" sz="2000" b="0" kern="1200" dirty="0" err="1" smtClean="0">
                          <a:solidFill>
                            <a:schemeClr val="dk1"/>
                          </a:solidFill>
                          <a:effectLst/>
                          <a:latin typeface="+mn-lt"/>
                          <a:ea typeface="+mn-ea"/>
                          <a:cs typeface="+mn-cs"/>
                        </a:rPr>
                        <a:t>Mahbubur</a:t>
                      </a:r>
                      <a:r>
                        <a:rPr lang="en-IN" sz="2000" b="0" kern="1200" dirty="0" smtClean="0">
                          <a:solidFill>
                            <a:schemeClr val="dk1"/>
                          </a:solidFill>
                          <a:effectLst/>
                          <a:latin typeface="+mn-lt"/>
                          <a:ea typeface="+mn-ea"/>
                          <a:cs typeface="+mn-cs"/>
                        </a:rPr>
                        <a:t> Rahman</a:t>
                      </a:r>
                      <a:r>
                        <a:rPr lang="en-US" sz="2000" b="0" kern="1200" dirty="0" smtClean="0">
                          <a:solidFill>
                            <a:schemeClr val="dk1"/>
                          </a:solidFill>
                          <a:effectLst/>
                          <a:latin typeface="+mn-lt"/>
                          <a:ea typeface="+mn-ea"/>
                          <a:cs typeface="+mn-cs"/>
                        </a:rPr>
                        <a:t> </a:t>
                      </a:r>
                      <a:endParaRPr lang="en-IN" sz="2000" b="0" kern="1200" dirty="0">
                        <a:solidFill>
                          <a:schemeClr val="dk1"/>
                        </a:solidFill>
                        <a:effectLst/>
                        <a:latin typeface="+mn-lt"/>
                        <a:ea typeface="+mn-ea"/>
                        <a:cs typeface="+mn-cs"/>
                      </a:endParaRPr>
                    </a:p>
                  </a:txBody>
                  <a:tcPr/>
                </a:tc>
                <a:tc>
                  <a:txBody>
                    <a:bodyPr/>
                    <a:lstStyle/>
                    <a:p>
                      <a:r>
                        <a:rPr lang="en-IN" sz="2000" b="0" kern="1200" dirty="0" smtClean="0">
                          <a:solidFill>
                            <a:schemeClr val="dk1"/>
                          </a:solidFill>
                          <a:effectLst/>
                          <a:latin typeface="+mn-lt"/>
                          <a:ea typeface="+mn-ea"/>
                          <a:cs typeface="+mn-cs"/>
                        </a:rPr>
                        <a:t>Detection and Classification of Vehicles From Video Using Multiple Time-Spatial Images</a:t>
                      </a:r>
                      <a:endParaRPr lang="en-IN" sz="2000" b="0" kern="1200" dirty="0">
                        <a:solidFill>
                          <a:schemeClr val="dk1"/>
                        </a:solidFill>
                        <a:effectLst/>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It uses multiple time spatial images to detect vehicles.</a:t>
                      </a:r>
                      <a:endParaRPr lang="en-IN" sz="2000" kern="1200" dirty="0" smtClean="0">
                        <a:solidFill>
                          <a:schemeClr val="dk1"/>
                        </a:solidFill>
                        <a:effectLst/>
                        <a:latin typeface="+mn-lt"/>
                        <a:ea typeface="+mn-ea"/>
                        <a:cs typeface="+mn-cs"/>
                      </a:endParaRPr>
                    </a:p>
                    <a:p>
                      <a:endParaRPr lang="en-IN" sz="2000" dirty="0"/>
                    </a:p>
                  </a:txBody>
                  <a:tcPr/>
                </a:tc>
                <a:extLst>
                  <a:ext uri="{0D108BD9-81ED-4DB2-BD59-A6C34878D82A}">
                    <a16:rowId xmlns:a16="http://schemas.microsoft.com/office/drawing/2014/main" val="3232628432"/>
                  </a:ext>
                </a:extLst>
              </a:tr>
            </a:tbl>
          </a:graphicData>
        </a:graphic>
      </p:graphicFrame>
    </p:spTree>
    <p:extLst>
      <p:ext uri="{BB962C8B-B14F-4D97-AF65-F5344CB8AC3E}">
        <p14:creationId xmlns:p14="http://schemas.microsoft.com/office/powerpoint/2010/main" val="483884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08" y="325603"/>
            <a:ext cx="4579512" cy="716705"/>
          </a:xfrm>
        </p:spPr>
        <p:txBody>
          <a:bodyPr>
            <a:noAutofit/>
          </a:bodyPr>
          <a:lstStyle/>
          <a:p>
            <a:r>
              <a:rPr lang="en-IN" sz="3400" u="sng" dirty="0" smtClean="0">
                <a:solidFill>
                  <a:schemeClr val="bg1"/>
                </a:solidFill>
              </a:rPr>
              <a:t>PROBLEM STATEMENT</a:t>
            </a:r>
            <a:endParaRPr lang="en-IN" sz="3400" dirty="0">
              <a:solidFill>
                <a:schemeClr val="bg1"/>
              </a:solidFill>
            </a:endParaRPr>
          </a:p>
        </p:txBody>
      </p:sp>
      <p:sp>
        <p:nvSpPr>
          <p:cNvPr id="3" name="Content Placeholder 2"/>
          <p:cNvSpPr>
            <a:spLocks noGrp="1"/>
          </p:cNvSpPr>
          <p:nvPr>
            <p:ph idx="1"/>
          </p:nvPr>
        </p:nvSpPr>
        <p:spPr>
          <a:xfrm>
            <a:off x="212035" y="1860561"/>
            <a:ext cx="8582980" cy="4200604"/>
          </a:xfrm>
        </p:spPr>
        <p:txBody>
          <a:bodyPr>
            <a:noAutofit/>
          </a:bodyPr>
          <a:lstStyle/>
          <a:p>
            <a:pPr marL="0" indent="0" algn="just">
              <a:buNone/>
            </a:pPr>
            <a:r>
              <a:rPr lang="en-IN" sz="2400" dirty="0" smtClean="0"/>
              <a:t>     Current approaches of monitoring traffic include manual counting of vehicles, or counting vehicles using magnetic loops on the road. The main drawback of these approaches, is that it is not that much accurate. It </a:t>
            </a:r>
            <a:r>
              <a:rPr lang="en-US" sz="2400" dirty="0" smtClean="0"/>
              <a:t>is </a:t>
            </a:r>
            <a:r>
              <a:rPr lang="en-US" sz="2400" dirty="0"/>
              <a:t>a challenging task due to many reasons such as, small size of the vehicles, different types and orientations</a:t>
            </a:r>
            <a:r>
              <a:rPr lang="en-US" sz="2400" dirty="0" smtClean="0"/>
              <a:t>.</a:t>
            </a:r>
            <a:r>
              <a:rPr lang="en-US" sz="2400" dirty="0"/>
              <a:t> </a:t>
            </a:r>
            <a:r>
              <a:rPr lang="en-US" sz="2400" dirty="0" smtClean="0"/>
              <a:t>This </a:t>
            </a:r>
            <a:r>
              <a:rPr lang="en-US" sz="2400" dirty="0"/>
              <a:t>technology is increasing the number of applications such as traffic control, traffic monitoring, traffic flow, security etc. </a:t>
            </a:r>
            <a:endParaRPr lang="en-IN" sz="2400" dirty="0"/>
          </a:p>
        </p:txBody>
      </p:sp>
    </p:spTree>
    <p:extLst>
      <p:ext uri="{BB962C8B-B14F-4D97-AF65-F5344CB8AC3E}">
        <p14:creationId xmlns:p14="http://schemas.microsoft.com/office/powerpoint/2010/main" val="2081417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118D380-9923-4DF5-8ADB-FD0938A90028}" vid="{5C66C8F9-7F86-4AF0-96E4-DB613C23941F}"/>
    </a:ext>
  </a:extLst>
</a:theme>
</file>

<file path=docProps/app.xml><?xml version="1.0" encoding="utf-8"?>
<Properties xmlns="http://schemas.openxmlformats.org/officeDocument/2006/extended-properties" xmlns:vt="http://schemas.openxmlformats.org/officeDocument/2006/docPropsVTypes">
  <Template>Theme1</Template>
  <TotalTime>15665</TotalTime>
  <Words>1084</Words>
  <Application>Microsoft Office PowerPoint</Application>
  <PresentationFormat>On-screen Show (4:3)</PresentationFormat>
  <Paragraphs>155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Theme1</vt:lpstr>
      <vt:lpstr>VEHICLE  DETECTION  AND  COUNTING    </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DEVELOPMENT ENVIRONMENT</vt:lpstr>
      <vt:lpstr>SYSTEM DESIGN</vt:lpstr>
      <vt:lpstr>ER DIAGRAM</vt:lpstr>
      <vt:lpstr>DATAFLOW DIAGRAM</vt:lpstr>
      <vt:lpstr>USECASE DIAGRAM</vt:lpstr>
      <vt:lpstr>CLASS DIAGRAM</vt:lpstr>
      <vt:lpstr>MODULES</vt:lpstr>
      <vt:lpstr>MODULES  DESCRIPTION</vt:lpstr>
      <vt:lpstr>PowerPoint Presentation</vt:lpstr>
      <vt:lpstr>PowerPoint Presentation</vt:lpstr>
      <vt:lpstr>PowerPoint Presentation</vt:lpstr>
      <vt:lpstr>PowerPoint Presentation</vt:lpstr>
      <vt:lpstr>DATASET</vt:lpstr>
      <vt:lpstr>PERFORMANCE ANALYSIS</vt:lpstr>
      <vt:lpstr>SCREENSHOTS</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AND   COUNTING</dc:title>
  <dc:creator>GOD</dc:creator>
  <cp:lastModifiedBy>GOD</cp:lastModifiedBy>
  <cp:revision>153</cp:revision>
  <cp:lastPrinted>2022-05-24T16:41:55Z</cp:lastPrinted>
  <dcterms:created xsi:type="dcterms:W3CDTF">2022-04-26T13:38:49Z</dcterms:created>
  <dcterms:modified xsi:type="dcterms:W3CDTF">2022-06-14T15:20:17Z</dcterms:modified>
</cp:coreProperties>
</file>